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activeX/activeX1.xml" ContentType="application/vnd.ms-office.activeX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  <p:sldMasterId id="2147483674" r:id="rId6"/>
    <p:sldMasterId id="2147483688" r:id="rId7"/>
    <p:sldMasterId id="2147483702" r:id="rId8"/>
    <p:sldMasterId id="2147483716" r:id="rId9"/>
    <p:sldMasterId id="2147483730" r:id="rId10"/>
    <p:sldMasterId id="2147483744" r:id="rId11"/>
  </p:sldMasterIdLst>
  <p:notesMasterIdLst>
    <p:notesMasterId r:id="rId36"/>
  </p:notesMasterIdLst>
  <p:sldIdLst>
    <p:sldId id="343" r:id="rId12"/>
    <p:sldId id="277" r:id="rId13"/>
    <p:sldId id="287" r:id="rId14"/>
    <p:sldId id="288" r:id="rId15"/>
    <p:sldId id="344" r:id="rId16"/>
    <p:sldId id="345" r:id="rId17"/>
    <p:sldId id="292" r:id="rId18"/>
    <p:sldId id="346" r:id="rId19"/>
    <p:sldId id="316" r:id="rId20"/>
    <p:sldId id="347" r:id="rId21"/>
    <p:sldId id="348" r:id="rId22"/>
    <p:sldId id="349" r:id="rId23"/>
    <p:sldId id="307" r:id="rId24"/>
    <p:sldId id="308" r:id="rId25"/>
    <p:sldId id="309" r:id="rId26"/>
    <p:sldId id="332" r:id="rId27"/>
    <p:sldId id="350" r:id="rId28"/>
    <p:sldId id="351" r:id="rId29"/>
    <p:sldId id="352" r:id="rId30"/>
    <p:sldId id="334" r:id="rId31"/>
    <p:sldId id="353" r:id="rId32"/>
    <p:sldId id="335" r:id="rId33"/>
    <p:sldId id="354" r:id="rId34"/>
    <p:sldId id="355" r:id="rId35"/>
  </p:sldIdLst>
  <p:sldSz cx="12188825" cy="6858000"/>
  <p:notesSz cx="6858000" cy="9144000"/>
  <p:defaultTextStyle>
    <a:defPPr>
      <a:defRPr lang="en-US"/>
    </a:defPPr>
    <a:lvl1pPr marL="0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50547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01096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51643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02192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52739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303286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53835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404382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3C00"/>
    <a:srgbClr val="E085E7"/>
    <a:srgbClr val="D24CDC"/>
    <a:srgbClr val="BD8E79"/>
    <a:srgbClr val="B37D65"/>
    <a:srgbClr val="8F5D47"/>
    <a:srgbClr val="BF27CB"/>
    <a:srgbClr val="F3CEF6"/>
    <a:srgbClr val="A521AF"/>
    <a:srgbClr val="AD27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943" autoAdjust="0"/>
  </p:normalViewPr>
  <p:slideViewPr>
    <p:cSldViewPr>
      <p:cViewPr varScale="1">
        <p:scale>
          <a:sx n="63" d="100"/>
          <a:sy n="63" d="100"/>
        </p:scale>
        <p:origin x="996" y="7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theme" Target="theme/theme1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50622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101244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51867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202489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53113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303735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54357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404979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45791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3295CC-E057-4A62-B462-0FC7E02321B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74640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đọc</a:t>
            </a:r>
            <a:r>
              <a:rPr lang="en-US" baseline="0" dirty="0"/>
              <a:t> mẫu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A3F6-B450-4284-BB2C-4DA94784F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1010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2162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288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đọc</a:t>
            </a:r>
            <a:r>
              <a:rPr lang="en-US" baseline="0" dirty="0"/>
              <a:t> mẫu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08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đọc</a:t>
            </a:r>
            <a:r>
              <a:rPr lang="en-US" baseline="0" dirty="0"/>
              <a:t> mẫu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A3F6-B450-4284-BB2C-4DA94784F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1010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6196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đọc</a:t>
            </a:r>
            <a:r>
              <a:rPr lang="en-US" baseline="0" dirty="0"/>
              <a:t> mẫu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A3F6-B450-4284-BB2C-4DA94784F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1010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7445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687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đọc</a:t>
            </a:r>
            <a:r>
              <a:rPr lang="en-US" baseline="0" dirty="0"/>
              <a:t> mẫu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A3F6-B450-4284-BB2C-4DA94784F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1010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3527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giảng</a:t>
            </a:r>
            <a:r>
              <a:rPr lang="en-US" baseline="0"/>
              <a:t> giải thêm về ruộng bậc thang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76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đọc</a:t>
            </a:r>
            <a:r>
              <a:rPr lang="en-US" baseline="0" dirty="0"/>
              <a:t> mẫu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A3F6-B450-4284-BB2C-4DA94784F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1010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9895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3" y="2130430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2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5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01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51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02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52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03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5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04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3/30/2022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13089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88825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85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329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40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40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88826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" y="4610926"/>
            <a:ext cx="12188840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54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5">
              <a:defRPr/>
            </a:pPr>
            <a:fld id="{7B8A2A4A-0669-4E74-B34E-9C718E4EB3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5">
                <a:defRPr/>
              </a:pPr>
              <a:t>3/30/2022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5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5">
              <a:defRPr/>
            </a:pPr>
            <a:fld id="{F57836FF-ECE9-437F-B8F7-5E0087919E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5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435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5">
              <a:defRPr/>
            </a:pPr>
            <a:fld id="{7B8A2A4A-0669-4E74-B34E-9C718E4EB3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5">
                <a:defRPr/>
              </a:pPr>
              <a:t>3/30/2022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5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5">
              <a:defRPr/>
            </a:pPr>
            <a:fld id="{F57836FF-ECE9-437F-B8F7-5E0087919E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5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579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2"/>
            <a:ext cx="10360501" cy="1362075"/>
          </a:xfrm>
        </p:spPr>
        <p:txBody>
          <a:bodyPr anchor="t"/>
          <a:lstStyle>
            <a:lvl1pPr algn="l">
              <a:defRPr sz="39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5"/>
            <a:ext cx="10360501" cy="1500187"/>
          </a:xfrm>
        </p:spPr>
        <p:txBody>
          <a:bodyPr anchor="b"/>
          <a:lstStyle>
            <a:lvl1pPr marL="0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5">
              <a:defRPr/>
            </a:pPr>
            <a:fld id="{7B8A2A4A-0669-4E74-B34E-9C718E4EB3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5">
                <a:defRPr/>
              </a:pPr>
              <a:t>3/30/2022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5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5">
              <a:defRPr/>
            </a:pPr>
            <a:fld id="{F57836FF-ECE9-437F-B8F7-5E0087919E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5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0536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2"/>
            <a:ext cx="5383398" cy="4525963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2"/>
            <a:ext cx="5383398" cy="4525963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5">
              <a:defRPr/>
            </a:pPr>
            <a:fld id="{7B8A2A4A-0669-4E74-B34E-9C718E4EB3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5">
                <a:defRPr/>
              </a:pPr>
              <a:t>3/30/2022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5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5">
              <a:defRPr/>
            </a:pPr>
            <a:fld id="{F57836FF-ECE9-437F-B8F7-5E0087919E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5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5975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2" y="1535113"/>
            <a:ext cx="5385514" cy="63976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5" indent="0">
              <a:buNone/>
              <a:defRPr sz="1799" b="1"/>
            </a:lvl3pPr>
            <a:lvl4pPr marL="1371188" indent="0">
              <a:buNone/>
              <a:defRPr sz="1600" b="1"/>
            </a:lvl4pPr>
            <a:lvl5pPr marL="1828249" indent="0">
              <a:buNone/>
              <a:defRPr sz="1600" b="1"/>
            </a:lvl5pPr>
            <a:lvl6pPr marL="2285312" indent="0">
              <a:buNone/>
              <a:defRPr sz="1600" b="1"/>
            </a:lvl6pPr>
            <a:lvl7pPr marL="2742374" indent="0">
              <a:buNone/>
              <a:defRPr sz="1600" b="1"/>
            </a:lvl7pPr>
            <a:lvl8pPr marL="3199437" indent="0">
              <a:buNone/>
              <a:defRPr sz="1600" b="1"/>
            </a:lvl8pPr>
            <a:lvl9pPr marL="36565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2" y="2174875"/>
            <a:ext cx="5385514" cy="395128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5" indent="0">
              <a:buNone/>
              <a:defRPr sz="1799" b="1"/>
            </a:lvl3pPr>
            <a:lvl4pPr marL="1371188" indent="0">
              <a:buNone/>
              <a:defRPr sz="1600" b="1"/>
            </a:lvl4pPr>
            <a:lvl5pPr marL="1828249" indent="0">
              <a:buNone/>
              <a:defRPr sz="1600" b="1"/>
            </a:lvl5pPr>
            <a:lvl6pPr marL="2285312" indent="0">
              <a:buNone/>
              <a:defRPr sz="1600" b="1"/>
            </a:lvl6pPr>
            <a:lvl7pPr marL="2742374" indent="0">
              <a:buNone/>
              <a:defRPr sz="1600" b="1"/>
            </a:lvl7pPr>
            <a:lvl8pPr marL="3199437" indent="0">
              <a:buNone/>
              <a:defRPr sz="1600" b="1"/>
            </a:lvl8pPr>
            <a:lvl9pPr marL="36565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5">
              <a:defRPr/>
            </a:pPr>
            <a:fld id="{7B8A2A4A-0669-4E74-B34E-9C718E4EB3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5">
                <a:defRPr/>
              </a:pPr>
              <a:t>3/30/2022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5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5">
              <a:defRPr/>
            </a:pPr>
            <a:fld id="{F57836FF-ECE9-437F-B8F7-5E0087919E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5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5103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5">
              <a:defRPr/>
            </a:pPr>
            <a:fld id="{7B8A2A4A-0669-4E74-B34E-9C718E4EB3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5">
                <a:defRPr/>
              </a:pPr>
              <a:t>3/30/2022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5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5">
              <a:defRPr/>
            </a:pPr>
            <a:fld id="{F57836FF-ECE9-437F-B8F7-5E0087919E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5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395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5">
              <a:defRPr/>
            </a:pPr>
            <a:fld id="{7B8A2A4A-0669-4E74-B34E-9C718E4EB3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5">
                <a:defRPr/>
              </a:pPr>
              <a:t>3/30/2022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5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5">
              <a:defRPr/>
            </a:pPr>
            <a:fld id="{F57836FF-ECE9-437F-B8F7-5E0087919E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5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39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3" y="273051"/>
            <a:ext cx="6813891" cy="5853113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2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5" indent="0">
              <a:buNone/>
              <a:defRPr sz="1000"/>
            </a:lvl3pPr>
            <a:lvl4pPr marL="1371188" indent="0">
              <a:buNone/>
              <a:defRPr sz="900"/>
            </a:lvl4pPr>
            <a:lvl5pPr marL="1828249" indent="0">
              <a:buNone/>
              <a:defRPr sz="900"/>
            </a:lvl5pPr>
            <a:lvl6pPr marL="2285312" indent="0">
              <a:buNone/>
              <a:defRPr sz="900"/>
            </a:lvl6pPr>
            <a:lvl7pPr marL="2742374" indent="0">
              <a:buNone/>
              <a:defRPr sz="900"/>
            </a:lvl7pPr>
            <a:lvl8pPr marL="3199437" indent="0">
              <a:buNone/>
              <a:defRPr sz="900"/>
            </a:lvl8pPr>
            <a:lvl9pPr marL="36565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5">
              <a:defRPr/>
            </a:pPr>
            <a:fld id="{7B8A2A4A-0669-4E74-B34E-9C718E4EB3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5">
                <a:defRPr/>
              </a:pPr>
              <a:t>3/30/2022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5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5">
              <a:defRPr/>
            </a:pPr>
            <a:fld id="{F57836FF-ECE9-437F-B8F7-5E0087919E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5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829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6" y="4800600"/>
            <a:ext cx="7313295" cy="566738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6" y="612775"/>
            <a:ext cx="7313295" cy="4114800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5" indent="0">
              <a:buNone/>
              <a:defRPr sz="2399"/>
            </a:lvl3pPr>
            <a:lvl4pPr marL="1371188" indent="0">
              <a:buNone/>
              <a:defRPr sz="1999"/>
            </a:lvl4pPr>
            <a:lvl5pPr marL="1828249" indent="0">
              <a:buNone/>
              <a:defRPr sz="1999"/>
            </a:lvl5pPr>
            <a:lvl6pPr marL="2285312" indent="0">
              <a:buNone/>
              <a:defRPr sz="1999"/>
            </a:lvl6pPr>
            <a:lvl7pPr marL="2742374" indent="0">
              <a:buNone/>
              <a:defRPr sz="1999"/>
            </a:lvl7pPr>
            <a:lvl8pPr marL="3199437" indent="0">
              <a:buNone/>
              <a:defRPr sz="1999"/>
            </a:lvl8pPr>
            <a:lvl9pPr marL="3656500" indent="0">
              <a:buNone/>
              <a:defRPr sz="1999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6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5" indent="0">
              <a:buNone/>
              <a:defRPr sz="1000"/>
            </a:lvl3pPr>
            <a:lvl4pPr marL="1371188" indent="0">
              <a:buNone/>
              <a:defRPr sz="900"/>
            </a:lvl4pPr>
            <a:lvl5pPr marL="1828249" indent="0">
              <a:buNone/>
              <a:defRPr sz="900"/>
            </a:lvl5pPr>
            <a:lvl6pPr marL="2285312" indent="0">
              <a:buNone/>
              <a:defRPr sz="900"/>
            </a:lvl6pPr>
            <a:lvl7pPr marL="2742374" indent="0">
              <a:buNone/>
              <a:defRPr sz="900"/>
            </a:lvl7pPr>
            <a:lvl8pPr marL="3199437" indent="0">
              <a:buNone/>
              <a:defRPr sz="900"/>
            </a:lvl8pPr>
            <a:lvl9pPr marL="36565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5">
              <a:defRPr/>
            </a:pPr>
            <a:fld id="{7B8A2A4A-0669-4E74-B34E-9C718E4EB3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5">
                <a:defRPr/>
              </a:pPr>
              <a:t>3/30/2022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5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5">
              <a:defRPr/>
            </a:pPr>
            <a:fld id="{F57836FF-ECE9-437F-B8F7-5E0087919E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5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677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5">
              <a:defRPr/>
            </a:pPr>
            <a:fld id="{7B8A2A4A-0669-4E74-B34E-9C718E4EB3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5">
                <a:defRPr/>
              </a:pPr>
              <a:t>3/30/2022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5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5">
              <a:defRPr/>
            </a:pPr>
            <a:fld id="{F57836FF-ECE9-437F-B8F7-5E0087919E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5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7740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40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40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5">
              <a:defRPr/>
            </a:pPr>
            <a:fld id="{7B8A2A4A-0669-4E74-B34E-9C718E4EB3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5">
                <a:defRPr/>
              </a:pPr>
              <a:t>3/30/2022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5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5">
              <a:defRPr/>
            </a:pPr>
            <a:fld id="{F57836FF-ECE9-437F-B8F7-5E0087919E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5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3661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329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3/30/2022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5997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3/30/2022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9682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3/30/2022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632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3/30/2022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4455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3/30/2022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917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4" y="4406901"/>
            <a:ext cx="10360501" cy="1362075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4" y="2906715"/>
            <a:ext cx="10360501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5054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0109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5164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0219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5273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0328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538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0438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3/30/2022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6110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3/30/2022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3658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3/30/2022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5729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3/30/2022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8749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3/30/2022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2486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3/30/2022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3761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88825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73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029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3/30/2022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4067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3/30/2022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838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2"/>
            <a:ext cx="5383398" cy="4525962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2"/>
            <a:ext cx="5383398" cy="4525962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3/30/2022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7672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3/30/2022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5932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3/30/2022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4559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3/30/2022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037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3/30/2022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8117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3/30/2022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5382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3/30/2022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7343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3/30/2022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8391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3/30/2022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1810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88825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33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2" y="1535114"/>
            <a:ext cx="5385515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0547" indent="0">
              <a:buNone/>
              <a:defRPr sz="2400" b="1"/>
            </a:lvl2pPr>
            <a:lvl3pPr marL="1101096" indent="0">
              <a:buNone/>
              <a:defRPr sz="2200" b="1"/>
            </a:lvl3pPr>
            <a:lvl4pPr marL="1651643" indent="0">
              <a:buNone/>
              <a:defRPr sz="1900" b="1"/>
            </a:lvl4pPr>
            <a:lvl5pPr marL="2202192" indent="0">
              <a:buNone/>
              <a:defRPr sz="1900" b="1"/>
            </a:lvl5pPr>
            <a:lvl6pPr marL="2752739" indent="0">
              <a:buNone/>
              <a:defRPr sz="1900" b="1"/>
            </a:lvl6pPr>
            <a:lvl7pPr marL="3303286" indent="0">
              <a:buNone/>
              <a:defRPr sz="1900" b="1"/>
            </a:lvl7pPr>
            <a:lvl8pPr marL="3853835" indent="0">
              <a:buNone/>
              <a:defRPr sz="1900" b="1"/>
            </a:lvl8pPr>
            <a:lvl9pPr marL="4404382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2" y="2174875"/>
            <a:ext cx="5385515" cy="39512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9" y="1535114"/>
            <a:ext cx="5387630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0547" indent="0">
              <a:buNone/>
              <a:defRPr sz="2400" b="1"/>
            </a:lvl2pPr>
            <a:lvl3pPr marL="1101096" indent="0">
              <a:buNone/>
              <a:defRPr sz="2200" b="1"/>
            </a:lvl3pPr>
            <a:lvl4pPr marL="1651643" indent="0">
              <a:buNone/>
              <a:defRPr sz="1900" b="1"/>
            </a:lvl4pPr>
            <a:lvl5pPr marL="2202192" indent="0">
              <a:buNone/>
              <a:defRPr sz="1900" b="1"/>
            </a:lvl5pPr>
            <a:lvl6pPr marL="2752739" indent="0">
              <a:buNone/>
              <a:defRPr sz="1900" b="1"/>
            </a:lvl6pPr>
            <a:lvl7pPr marL="3303286" indent="0">
              <a:buNone/>
              <a:defRPr sz="1900" b="1"/>
            </a:lvl7pPr>
            <a:lvl8pPr marL="3853835" indent="0">
              <a:buNone/>
              <a:defRPr sz="1900" b="1"/>
            </a:lvl8pPr>
            <a:lvl9pPr marL="4404382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9" y="2174875"/>
            <a:ext cx="5387630" cy="39512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333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3/30/2022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5390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3/30/2022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7368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3/30/2022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6977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3/30/2022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2651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3/30/2022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1010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3/30/2022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75307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3/30/2022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4253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3/30/2022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4053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3/30/2022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281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3/30/2022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2387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3/30/2022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38650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88825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00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641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3/30/2022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3676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3/30/2022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51194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3/30/2022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7201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3/30/2022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22823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3/30/2022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96538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3/30/2022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303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3/30/2022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9738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3/30/2022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91704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3/30/2022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58326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3/30/2022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54750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3/30/2022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16860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88825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98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079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3/30/2022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26065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3/30/2022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77676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3/30/2022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792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8" y="273049"/>
            <a:ext cx="4010039" cy="116205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4" y="273053"/>
            <a:ext cx="6813891" cy="5853113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8" y="1435105"/>
            <a:ext cx="4010039" cy="4691063"/>
          </a:xfrm>
        </p:spPr>
        <p:txBody>
          <a:bodyPr/>
          <a:lstStyle>
            <a:lvl1pPr marL="0" indent="0">
              <a:buNone/>
              <a:defRPr sz="1700"/>
            </a:lvl1pPr>
            <a:lvl2pPr marL="550547" indent="0">
              <a:buNone/>
              <a:defRPr sz="1400"/>
            </a:lvl2pPr>
            <a:lvl3pPr marL="1101096" indent="0">
              <a:buNone/>
              <a:defRPr sz="1200"/>
            </a:lvl3pPr>
            <a:lvl4pPr marL="1651643" indent="0">
              <a:buNone/>
              <a:defRPr sz="1100"/>
            </a:lvl4pPr>
            <a:lvl5pPr marL="2202192" indent="0">
              <a:buNone/>
              <a:defRPr sz="1100"/>
            </a:lvl5pPr>
            <a:lvl6pPr marL="2752739" indent="0">
              <a:buNone/>
              <a:defRPr sz="1100"/>
            </a:lvl6pPr>
            <a:lvl7pPr marL="3303286" indent="0">
              <a:buNone/>
              <a:defRPr sz="1100"/>
            </a:lvl7pPr>
            <a:lvl8pPr marL="3853835" indent="0">
              <a:buNone/>
              <a:defRPr sz="1100"/>
            </a:lvl8pPr>
            <a:lvl9pPr marL="440438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3/30/2022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61001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3/30/2022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32700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3/30/2022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92586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3/30/2022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08634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3/30/2022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28887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3/30/2022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36775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3/30/2022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00817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3/30/2022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04743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88825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4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414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6" y="4800602"/>
            <a:ext cx="7313295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6" y="612775"/>
            <a:ext cx="7313295" cy="4114800"/>
          </a:xfrm>
        </p:spPr>
        <p:txBody>
          <a:bodyPr/>
          <a:lstStyle>
            <a:lvl1pPr marL="0" indent="0">
              <a:buNone/>
              <a:defRPr sz="3900"/>
            </a:lvl1pPr>
            <a:lvl2pPr marL="550547" indent="0">
              <a:buNone/>
              <a:defRPr sz="3400"/>
            </a:lvl2pPr>
            <a:lvl3pPr marL="1101096" indent="0">
              <a:buNone/>
              <a:defRPr sz="2900"/>
            </a:lvl3pPr>
            <a:lvl4pPr marL="1651643" indent="0">
              <a:buNone/>
              <a:defRPr sz="2400"/>
            </a:lvl4pPr>
            <a:lvl5pPr marL="2202192" indent="0">
              <a:buNone/>
              <a:defRPr sz="2400"/>
            </a:lvl5pPr>
            <a:lvl6pPr marL="2752739" indent="0">
              <a:buNone/>
              <a:defRPr sz="2400"/>
            </a:lvl6pPr>
            <a:lvl7pPr marL="3303286" indent="0">
              <a:buNone/>
              <a:defRPr sz="2400"/>
            </a:lvl7pPr>
            <a:lvl8pPr marL="3853835" indent="0">
              <a:buNone/>
              <a:defRPr sz="2400"/>
            </a:lvl8pPr>
            <a:lvl9pPr marL="4404382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6" y="5367341"/>
            <a:ext cx="7313295" cy="804863"/>
          </a:xfrm>
        </p:spPr>
        <p:txBody>
          <a:bodyPr/>
          <a:lstStyle>
            <a:lvl1pPr marL="0" indent="0">
              <a:buNone/>
              <a:defRPr sz="1700"/>
            </a:lvl1pPr>
            <a:lvl2pPr marL="550547" indent="0">
              <a:buNone/>
              <a:defRPr sz="1400"/>
            </a:lvl2pPr>
            <a:lvl3pPr marL="1101096" indent="0">
              <a:buNone/>
              <a:defRPr sz="1200"/>
            </a:lvl3pPr>
            <a:lvl4pPr marL="1651643" indent="0">
              <a:buNone/>
              <a:defRPr sz="1100"/>
            </a:lvl4pPr>
            <a:lvl5pPr marL="2202192" indent="0">
              <a:buNone/>
              <a:defRPr sz="1100"/>
            </a:lvl5pPr>
            <a:lvl6pPr marL="2752739" indent="0">
              <a:buNone/>
              <a:defRPr sz="1100"/>
            </a:lvl6pPr>
            <a:lvl7pPr marL="3303286" indent="0">
              <a:buNone/>
              <a:defRPr sz="1100"/>
            </a:lvl7pPr>
            <a:lvl8pPr marL="3853835" indent="0">
              <a:buNone/>
              <a:defRPr sz="1100"/>
            </a:lvl8pPr>
            <a:lvl9pPr marL="440438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3/30/2022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86957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3/30/2022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20716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3/30/2022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95657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3/30/2022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19148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3/30/2022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89994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3/30/2022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52356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3/30/2022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95822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3/30/2022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86757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3/30/2022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02760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3/30/2022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118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2" y="274639"/>
            <a:ext cx="10969943" cy="1143000"/>
          </a:xfrm>
          <a:prstGeom prst="rect">
            <a:avLst/>
          </a:prstGeom>
        </p:spPr>
        <p:txBody>
          <a:bodyPr vert="horz" lIns="110109" tIns="55056" rIns="110109" bIns="5505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2" y="1600202"/>
            <a:ext cx="10969943" cy="4525962"/>
          </a:xfrm>
          <a:prstGeom prst="rect">
            <a:avLst/>
          </a:prstGeom>
        </p:spPr>
        <p:txBody>
          <a:bodyPr vert="horz" lIns="110109" tIns="55056" rIns="110109" bIns="5505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3"/>
            <a:ext cx="2844059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6" y="6356353"/>
            <a:ext cx="3859795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6" y="6356353"/>
            <a:ext cx="2844059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101096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2910" indent="-412910" algn="l" defTabSz="1101096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894640" indent="-344093" algn="l" defTabSz="1101096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6369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26917" indent="-275275" algn="l" defTabSz="110109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77465" indent="-275275" algn="l" defTabSz="1101096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28013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78560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29108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79656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0547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01096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51643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02192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52739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3286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53835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04382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2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2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5">
              <a:defRPr/>
            </a:pPr>
            <a:fld id="{7B8A2A4A-0669-4E74-B34E-9C718E4EB3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5">
                <a:defRPr/>
              </a:pPr>
              <a:t>3/30/2022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2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5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2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5">
              <a:defRPr/>
            </a:pPr>
            <a:fld id="{F57836FF-ECE9-437F-B8F7-5E0087919E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5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78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125" rtl="0" eaLnBrk="1" latinLnBrk="0" hangingPunct="1"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97" indent="-342797" algn="l" defTabSz="914125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1pPr>
      <a:lvl2pPr marL="742726" indent="-285664" algn="l" defTabSz="914125" rtl="0" eaLnBrk="1" latinLnBrk="0" hangingPunct="1">
        <a:spcBef>
          <a:spcPct val="20000"/>
        </a:spcBef>
        <a:buFont typeface="Arial" pitchFamily="34" charset="0"/>
        <a:buChar char="–"/>
        <a:defRPr sz="27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6" indent="-228530" algn="l" defTabSz="914125" rtl="0" eaLnBrk="1" latinLnBrk="0" hangingPunct="1">
        <a:spcBef>
          <a:spcPct val="20000"/>
        </a:spcBef>
        <a:buFont typeface="Arial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18" indent="-228530" algn="l" defTabSz="914125" rtl="0" eaLnBrk="1" latinLnBrk="0" hangingPunct="1">
        <a:spcBef>
          <a:spcPct val="20000"/>
        </a:spcBef>
        <a:buFont typeface="Arial" pitchFamily="34" charset="0"/>
        <a:buChar char="–"/>
        <a:defRPr sz="19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1" indent="-228530" algn="l" defTabSz="914125" rtl="0" eaLnBrk="1" latinLnBrk="0" hangingPunct="1">
        <a:spcBef>
          <a:spcPct val="20000"/>
        </a:spcBef>
        <a:buFont typeface="Arial" pitchFamily="34" charset="0"/>
        <a:buChar char="»"/>
        <a:defRPr sz="19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3" indent="-228530" algn="l" defTabSz="914125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5" indent="-228530" algn="l" defTabSz="914125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67" indent="-228530" algn="l" defTabSz="914125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0" indent="-228530" algn="l" defTabSz="914125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5" algn="l" defTabSz="91412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8" algn="l" defTabSz="91412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49" algn="l" defTabSz="91412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2" algn="l" defTabSz="91412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4" algn="l" defTabSz="91412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37" algn="l" defTabSz="91412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0" algn="l" defTabSz="91412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3/30/2022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268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3/30/2022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406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3/30/2022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646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3/30/2022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070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3/30/2022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037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3/30/2022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858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4.xml"/><Relationship Id="rId6" Type="http://schemas.microsoft.com/office/2007/relationships/hdphoto" Target="../media/hdphoto4.wdp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openxmlformats.org/officeDocument/2006/relationships/hyperlink" Target="http://www.freeimageslive.co.uk/free_stock_image/people-waving-boy-jp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10" Type="http://schemas.openxmlformats.org/officeDocument/2006/relationships/hyperlink" Target="https://pixabay.com/en/girl-waving-woman-female-student-295309/" TargetMode="External"/><Relationship Id="rId4" Type="http://schemas.openxmlformats.org/officeDocument/2006/relationships/hyperlink" Target="https://pixabay.com/de/kind-junge-kinder-l%C3%A4chelnd-lachen-33184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3.png"/><Relationship Id="rId7" Type="http://schemas.openxmlformats.org/officeDocument/2006/relationships/image" Target="../media/image2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reeimageslive.co.uk/free_stock_image/people-waving-boy-jpg" TargetMode="External"/><Relationship Id="rId3" Type="http://schemas.openxmlformats.org/officeDocument/2006/relationships/image" Target="../media/image12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s://pixabay.com/de/kind-junge-kinder-l%C3%A4chelnd-lachen-33184/" TargetMode="External"/><Relationship Id="rId10" Type="http://schemas.openxmlformats.org/officeDocument/2006/relationships/hyperlink" Target="https://pixabay.com/en/girl-waving-woman-female-student-295309/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control" Target="../activeX/activeX1.xml"/><Relationship Id="rId7" Type="http://schemas.openxmlformats.org/officeDocument/2006/relationships/image" Target="../media/image17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5232A20-E49B-4129-9E6D-969BA3353B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41"/>
            <a:ext cx="12342812" cy="6856214"/>
          </a:xfrm>
          <a:prstGeom prst="rect">
            <a:avLst/>
          </a:prstGeom>
        </p:spPr>
      </p:pic>
      <p:cxnSp>
        <p:nvCxnSpPr>
          <p:cNvPr id="8" name="7"/>
          <p:cNvCxnSpPr/>
          <p:nvPr/>
        </p:nvCxnSpPr>
        <p:spPr>
          <a:xfrm>
            <a:off x="4310919" y="2328888"/>
            <a:ext cx="3267230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1"/>
          <p:cNvGrpSpPr/>
          <p:nvPr/>
        </p:nvGrpSpPr>
        <p:grpSpPr>
          <a:xfrm>
            <a:off x="3008261" y="2921146"/>
            <a:ext cx="9209456" cy="3933727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F525BA8-64F1-49CE-81E3-65665BE96D3F}"/>
              </a:ext>
            </a:extLst>
          </p:cNvPr>
          <p:cNvSpPr txBox="1"/>
          <p:nvPr/>
        </p:nvSpPr>
        <p:spPr>
          <a:xfrm>
            <a:off x="1695427" y="1380855"/>
            <a:ext cx="8565501" cy="1737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125">
              <a:defRPr/>
            </a:pPr>
            <a:r>
              <a:rPr lang="en-US" sz="5344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Chào mừng các con </a:t>
            </a:r>
          </a:p>
          <a:p>
            <a:pPr algn="ctr" defTabSz="914125">
              <a:defRPr/>
            </a:pPr>
            <a:r>
              <a:rPr lang="en-US" sz="5344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đến với tiết học Tiếng Việt</a:t>
            </a:r>
          </a:p>
        </p:txBody>
      </p:sp>
    </p:spTree>
    <p:extLst>
      <p:ext uri="{BB962C8B-B14F-4D97-AF65-F5344CB8AC3E}">
        <p14:creationId xmlns:p14="http://schemas.microsoft.com/office/powerpoint/2010/main" val="149110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499734" y="425964"/>
            <a:ext cx="10993085" cy="5959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zh-CN" altLang="en-US" sz="2418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5" name="图片 73732" descr="PPT素材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734" y="114187"/>
            <a:ext cx="10540385" cy="5968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6246" y="3200742"/>
            <a:ext cx="11200099" cy="12346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8773">
              <a:lnSpc>
                <a:spcPct val="150000"/>
              </a:lnSpc>
              <a:defRPr/>
            </a:pPr>
            <a:r>
              <a:rPr lang="en-US" altLang="zh-CN" sz="4949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4949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949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4949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949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zh-CN" altLang="en-US" sz="4949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SVN-Gretoon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634425" y="40330"/>
            <a:ext cx="1285345" cy="19089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642" y="246370"/>
            <a:ext cx="3260636" cy="2423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图片 10">
            <a:extLst>
              <a:ext uri="{FF2B5EF4-FFF2-40B4-BE49-F238E27FC236}">
                <a16:creationId xmlns:a16="http://schemas.microsoft.com/office/drawing/2014/main" id="{3629FE9C-960A-473B-B9F3-6E7B8AB1A3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83" r="63070"/>
          <a:stretch/>
        </p:blipFill>
        <p:spPr>
          <a:xfrm>
            <a:off x="2461887" y="5794399"/>
            <a:ext cx="8393862" cy="94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89012" y="1101439"/>
            <a:ext cx="10571826" cy="5262846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marL="0" marR="0" lvl="0" indent="0" algn="just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Trên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thế giới có những cách chào phổ biến như bắt tay, vẫy tay và cúi chào. Ngoài ra, người ta còn có những cách chào nhau rất đặc biệt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marL="0" marR="0" lvl="0" indent="0" algn="just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Người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Ma-ô-ri ở Niu Di-lân chào bằng cách nhẹ nhàng chạm mũi và 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rán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vào nhau. Người Ấn Độ thì chắp hai tay trước 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ự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c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, kèm theo một cái cúi đầu. Nhiều người ở Mỹ thì chào bằng cách nắm bàn tay lại và 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đ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ấ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m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nhẹ vào nắm tay người kia. Còn người Dim-ba-bu-ê lại chào theo cách truyền thống là vỗ 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tay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,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...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Mỗi cách chào thể hiện một nét riêng trong giao tiếp của người dân ở từng nước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marL="0" marR="0" lvl="0" indent="0" algn="just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Còn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em, em chào bạn bằng cách nào?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marL="0" marR="0" lvl="0" indent="0" algn="just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                                     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                             (Hoàng Anh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tổng hợp)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87237" y="387875"/>
            <a:ext cx="7499668" cy="702518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marL="0" marR="0" lvl="0" indent="0" algn="ctr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NHỮNG CÁCH CHÀO ĐỘC 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ĐÁO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230188" y="-131224"/>
            <a:ext cx="3505199" cy="1655224"/>
            <a:chOff x="242986" y="532128"/>
            <a:chExt cx="3338015" cy="179459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52" b="28953" l="53750" r="9531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96" t="8695" r="-431" b="71981"/>
            <a:stretch/>
          </p:blipFill>
          <p:spPr>
            <a:xfrm>
              <a:off x="242986" y="532128"/>
              <a:ext cx="3338015" cy="1607012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714695" y="972891"/>
              <a:ext cx="2527566" cy="1353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Đọc toàn</a:t>
              </a:r>
              <a:r>
                <a:rPr kumimoji="0" lang="en-US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bài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639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3732" descr="PPT素材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734" y="114187"/>
            <a:ext cx="10540385" cy="5968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2526301" y="2494755"/>
            <a:ext cx="6416936" cy="92309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8804">
              <a:defRPr/>
            </a:pPr>
            <a:r>
              <a:rPr lang="en-US" altLang="zh-CN" sz="5398" b="1" spc="800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altLang="zh-CN" sz="5398" b="1" spc="800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398" b="1" spc="800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r>
              <a:rPr lang="en-US" altLang="zh-CN" sz="5398" b="1" spc="800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398" b="1" spc="800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zh-CN" altLang="en-US" sz="5398" b="1" spc="800" dirty="0">
              <a:solidFill>
                <a:srgbClr val="FF0000"/>
              </a:solidFill>
              <a:latin typeface="iCiel Nabila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634425" y="40330"/>
            <a:ext cx="1285345" cy="1908928"/>
          </a:xfrm>
          <a:prstGeom prst="rect">
            <a:avLst/>
          </a:prstGeom>
        </p:spPr>
      </p:pic>
      <p:pic>
        <p:nvPicPr>
          <p:cNvPr id="10" name="图片 10">
            <a:extLst>
              <a:ext uri="{FF2B5EF4-FFF2-40B4-BE49-F238E27FC236}">
                <a16:creationId xmlns:a16="http://schemas.microsoft.com/office/drawing/2014/main" id="{3629FE9C-960A-473B-B9F3-6E7B8AB1A3B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83" r="63070"/>
          <a:stretch/>
        </p:blipFill>
        <p:spPr>
          <a:xfrm>
            <a:off x="2461887" y="5794399"/>
            <a:ext cx="8393862" cy="94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44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2"/>
          <p:cNvSpPr/>
          <p:nvPr/>
        </p:nvSpPr>
        <p:spPr>
          <a:xfrm>
            <a:off x="5711849" y="2274858"/>
            <a:ext cx="384126" cy="544542"/>
          </a:xfrm>
          <a:prstGeom prst="downArrow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ctr"/>
            <a:endParaRPr lang="en-US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31812" y="1143000"/>
            <a:ext cx="11125200" cy="1143000"/>
          </a:xfrm>
          <a:prstGeom prst="roundRect">
            <a:avLst/>
          </a:prstGeom>
          <a:solidFill>
            <a:srgbClr val="D24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ctr"/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1. </a:t>
            </a: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Theo bài đọc, trên thế giới có cách chào phổ biến nào?</a:t>
            </a:r>
            <a:endParaRPr lang="en-US" sz="32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31812" y="2819400"/>
            <a:ext cx="10744199" cy="2057400"/>
          </a:xfrm>
          <a:prstGeom prst="roundRect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ctr"/>
            <a:r>
              <a:rPr lang="vi-VN" sz="3600" dirty="0">
                <a:solidFill>
                  <a:srgbClr val="C0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Trên thế giới có những cách chào phổ biến như bắt tay, vẫy tay và cúi chào.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35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1594" y="397805"/>
            <a:ext cx="12086123" cy="152400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just"/>
            <a:endParaRPr lang="en-US" sz="32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2.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Người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dân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một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nước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có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những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cách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chào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đặc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biệt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nào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?</a:t>
            </a:r>
            <a:endParaRPr lang="en-US" sz="3200" dirty="0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marL="742950" indent="-742950" algn="just">
              <a:buAutoNum type="alphaLcPeriod"/>
            </a:pPr>
            <a:endParaRPr lang="en-US" sz="32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36" y="2074206"/>
            <a:ext cx="10159000" cy="2954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5105391" y="3064806"/>
            <a:ext cx="342188" cy="6096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5105391" y="3064806"/>
            <a:ext cx="342188" cy="57912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069870" y="3979206"/>
            <a:ext cx="377709" cy="6096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087630" y="3979206"/>
            <a:ext cx="359949" cy="6858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60495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5612" y="642313"/>
            <a:ext cx="11048999" cy="1066800"/>
          </a:xfrm>
          <a:prstGeom prst="roundRect">
            <a:avLst/>
          </a:prstGeom>
          <a:solidFill>
            <a:srgbClr val="D24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3. </a:t>
            </a: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Cách chào nào dưới đây không được nói tới trong bài?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349620" y="4995470"/>
            <a:ext cx="5792792" cy="881685"/>
          </a:xfrm>
          <a:prstGeom prst="roundRect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r>
              <a:rPr lang="en-US" sz="4000" dirty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</a:t>
            </a:r>
            <a:r>
              <a:rPr lang="en-US" sz="4000" dirty="0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4000" dirty="0" err="1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nói</a:t>
            </a:r>
            <a:r>
              <a:rPr lang="en-US" sz="4000" dirty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lời</a:t>
            </a:r>
            <a:r>
              <a:rPr lang="en-US" sz="4000" dirty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chào</a:t>
            </a:r>
            <a:r>
              <a:rPr lang="en-US" sz="4000" dirty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nhau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275012" y="3617366"/>
            <a:ext cx="5716590" cy="881685"/>
          </a:xfrm>
          <a:prstGeom prst="roundRect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r>
              <a:rPr lang="en-US" sz="4000" dirty="0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B. chạm mũi vào nhau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349620" y="2239262"/>
            <a:ext cx="5564192" cy="881685"/>
          </a:xfrm>
          <a:prstGeom prst="roundRect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r>
              <a:rPr lang="en-US" sz="4000" dirty="0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A. </a:t>
            </a:r>
            <a:r>
              <a:rPr lang="en-US" sz="4000" dirty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</a:t>
            </a:r>
            <a:r>
              <a:rPr lang="en-US" sz="4000" dirty="0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ắt tay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275012" y="4995470"/>
            <a:ext cx="762000" cy="8816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915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79412" y="141338"/>
            <a:ext cx="11353800" cy="16112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r>
              <a:rPr lang="en-US" sz="3600" dirty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4. </a:t>
            </a:r>
            <a:r>
              <a:rPr lang="en-US" sz="4000" dirty="0" smtClean="0">
                <a:solidFill>
                  <a:schemeClr val="tx1"/>
                </a:solidFill>
              </a:rPr>
              <a:t>Ngoài những cách chào trong bài đọc, em còn biết cách chào nào khác? </a:t>
            </a:r>
            <a:endParaRPr lang="en-US" sz="4000" dirty="0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2050" name="Picture 2" descr="https://ttol.vietnamnetjsc.vn/images/2018/05/08/14/25/loi-ch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68" y="3810000"/>
            <a:ext cx="3992880" cy="307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kidsplaza.vn/blog/wp-content/uploads/2015/12/chaohoi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813" y="3825240"/>
            <a:ext cx="3810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4.bp.blogspot.com/-SsVJVw1P3uU/WKvRNBP6AOI/AAAAAAAAFN8/HRKDPvbn528x8vSPT5pZRgXiCtSNynrWACLcB/s1600/covame_zpsxrlizrg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012" y="3825241"/>
            <a:ext cx="3579813" cy="301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379412" y="1752600"/>
            <a:ext cx="11353800" cy="16112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Ngoài những cách chào trong bài đọc, còn có một số hững cách chào khác bằng lời hoặc bằng hành động (khoanh tay chào, cười chào hỏi, vỗ vai, ...)</a:t>
            </a:r>
            <a:endParaRPr lang="en-US" sz="4000" dirty="0">
              <a:solidFill>
                <a:srgbClr val="FF000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9920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r="13695" b="5297"/>
          <a:stretch/>
        </p:blipFill>
        <p:spPr>
          <a:xfrm>
            <a:off x="0" y="3337033"/>
            <a:ext cx="2631873" cy="3520074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018" y="5123897"/>
            <a:ext cx="1858307" cy="1858307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34" y="-967933"/>
            <a:ext cx="10499930" cy="65386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9834458" y="1357703"/>
            <a:ext cx="2107656" cy="5319863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2631758" y="2438557"/>
            <a:ext cx="7182705" cy="7692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8804">
              <a:defRPr/>
            </a:pPr>
            <a:r>
              <a:rPr lang="en-US" altLang="zh-CN" sz="4399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Luyện</a:t>
            </a:r>
            <a:r>
              <a:rPr lang="en-US" altLang="zh-CN" sz="4399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399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đọc</a:t>
            </a:r>
            <a:r>
              <a:rPr lang="en-US" altLang="zh-CN" sz="4399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399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lại</a:t>
            </a:r>
            <a:endParaRPr lang="zh-CN" altLang="en-US" sz="4399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SVN-Gretoon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261781" y="271888"/>
            <a:ext cx="1101477" cy="110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81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89012" y="1101439"/>
            <a:ext cx="10571826" cy="5262846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marL="0" marR="0" lvl="0" indent="0" algn="just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Trên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thế giới có những cách chào phổ biến như bắt tay, vẫy tay và cúi chào. Ngoài ra, người ta còn có những cách chào nhau rất đặc biệt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marL="0" marR="0" lvl="0" indent="0" algn="just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Người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Ma-ô-ri ở Niu Di-lân chào bằng cách nhẹ nhàng chạm mũi và 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rán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vào nhau. Người Ấn Độ thì chắp hai tay trước 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ự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c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, kèm theo một cái cúi đầu. Nhiều người ở Mỹ thì chào bằng cách nắm bàn tay lại và 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đ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ấ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m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nhẹ vào nắm tay người kia. Còn người Dim-ba-bu-ê lại chào theo cách truyền thống là vỗ 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tay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,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...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Mỗi cách chào thể hiện một nét riêng trong giao tiếp của người dân ở từng nước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marL="0" marR="0" lvl="0" indent="0" algn="just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Còn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em, em chào bạn bằng cách nào?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marL="0" marR="0" lvl="0" indent="0" algn="just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                                     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                             (Hoàng Anh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tổng hợp)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5412" y="418320"/>
            <a:ext cx="7499668" cy="702518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marL="0" marR="0" lvl="0" indent="0" algn="ctr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NHỮNG CÁCH CHÀO ĐỘC 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ĐÁO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24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363" y="1382766"/>
            <a:ext cx="10665814" cy="3656369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3925744" y="1599803"/>
            <a:ext cx="6063863" cy="7077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26"/>
            <a:r>
              <a:rPr lang="en-US" altLang="zh-CN" sz="3999" b="1" dirty="0" err="1">
                <a:solidFill>
                  <a:srgbClr val="FF0000"/>
                </a:solidFill>
                <a:latin typeface="Calibri" panose="020F0502020204030204"/>
                <a:cs typeface="+mn-ea"/>
                <a:sym typeface="+mn-lt"/>
              </a:rPr>
              <a:t>Luyện</a:t>
            </a:r>
            <a:r>
              <a:rPr lang="en-US" altLang="zh-CN" sz="3999" b="1" dirty="0">
                <a:solidFill>
                  <a:srgbClr val="FF0000"/>
                </a:solidFill>
                <a:latin typeface="Calibri" panose="020F0502020204030204"/>
                <a:cs typeface="+mn-ea"/>
                <a:sym typeface="+mn-lt"/>
              </a:rPr>
              <a:t> </a:t>
            </a:r>
            <a:r>
              <a:rPr lang="en-US" altLang="zh-CN" sz="3999" b="1" dirty="0" err="1">
                <a:solidFill>
                  <a:srgbClr val="FF0000"/>
                </a:solidFill>
                <a:latin typeface="Calibri" panose="020F0502020204030204"/>
                <a:cs typeface="+mn-ea"/>
                <a:sym typeface="+mn-lt"/>
              </a:rPr>
              <a:t>tập</a:t>
            </a:r>
            <a:r>
              <a:rPr lang="en-US" altLang="zh-CN" sz="3999" b="1" dirty="0">
                <a:solidFill>
                  <a:srgbClr val="FF0000"/>
                </a:solidFill>
                <a:latin typeface="Calibri" panose="020F0502020204030204"/>
                <a:cs typeface="+mn-ea"/>
                <a:sym typeface="+mn-lt"/>
              </a:rPr>
              <a:t> </a:t>
            </a:r>
            <a:r>
              <a:rPr lang="en-US" altLang="zh-CN" sz="3999" b="1" dirty="0" err="1">
                <a:solidFill>
                  <a:srgbClr val="FF0000"/>
                </a:solidFill>
                <a:latin typeface="Calibri" panose="020F0502020204030204"/>
                <a:cs typeface="+mn-ea"/>
                <a:sym typeface="+mn-lt"/>
              </a:rPr>
              <a:t>theo</a:t>
            </a:r>
            <a:r>
              <a:rPr lang="en-US" altLang="zh-CN" sz="3999" b="1" dirty="0">
                <a:solidFill>
                  <a:srgbClr val="FF0000"/>
                </a:solidFill>
                <a:latin typeface="Calibri" panose="020F0502020204030204"/>
                <a:cs typeface="+mn-ea"/>
                <a:sym typeface="+mn-lt"/>
              </a:rPr>
              <a:t> </a:t>
            </a:r>
            <a:r>
              <a:rPr lang="en-US" altLang="zh-CN" sz="3999" b="1" dirty="0" err="1">
                <a:solidFill>
                  <a:srgbClr val="FF0000"/>
                </a:solidFill>
                <a:latin typeface="Calibri" panose="020F0502020204030204"/>
                <a:cs typeface="+mn-ea"/>
                <a:sym typeface="+mn-lt"/>
              </a:rPr>
              <a:t>văn</a:t>
            </a:r>
            <a:r>
              <a:rPr lang="en-US" altLang="zh-CN" sz="3999" b="1" dirty="0">
                <a:solidFill>
                  <a:srgbClr val="FF0000"/>
                </a:solidFill>
                <a:latin typeface="Calibri" panose="020F0502020204030204"/>
                <a:cs typeface="+mn-ea"/>
                <a:sym typeface="+mn-lt"/>
              </a:rPr>
              <a:t> </a:t>
            </a:r>
            <a:r>
              <a:rPr lang="en-US" altLang="zh-CN" sz="3999" b="1" dirty="0" err="1">
                <a:solidFill>
                  <a:srgbClr val="FF0000"/>
                </a:solidFill>
                <a:latin typeface="Calibri" panose="020F0502020204030204"/>
                <a:cs typeface="+mn-ea"/>
                <a:sym typeface="+mn-lt"/>
              </a:rPr>
              <a:t>bản</a:t>
            </a:r>
            <a:r>
              <a:rPr lang="en-US" altLang="zh-CN" sz="3999" b="1" dirty="0">
                <a:solidFill>
                  <a:srgbClr val="FF0000"/>
                </a:solidFill>
                <a:latin typeface="Calibri" panose="020F0502020204030204"/>
                <a:cs typeface="+mn-ea"/>
                <a:sym typeface="+mn-lt"/>
              </a:rPr>
              <a:t> </a:t>
            </a:r>
            <a:r>
              <a:rPr lang="en-US" altLang="zh-CN" sz="3999" b="1" dirty="0" err="1">
                <a:solidFill>
                  <a:srgbClr val="FF0000"/>
                </a:solidFill>
                <a:latin typeface="Calibri" panose="020F0502020204030204"/>
                <a:cs typeface="+mn-ea"/>
                <a:sym typeface="+mn-lt"/>
              </a:rPr>
              <a:t>đọc</a:t>
            </a:r>
            <a:endParaRPr lang="en-US" sz="3999" b="1" dirty="0">
              <a:solidFill>
                <a:srgbClr val="FF0000"/>
              </a:solidFill>
              <a:latin typeface="Calibri" panose="020F0502020204030204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951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2234619" y="615127"/>
            <a:ext cx="9736720" cy="1003782"/>
          </a:xfrm>
          <a:prstGeom prst="rect">
            <a:avLst/>
          </a:prstGeom>
          <a:noFill/>
        </p:spPr>
        <p:txBody>
          <a:bodyPr wrap="square" lIns="110154" tIns="55077" rIns="110154" bIns="55077" rtlCol="0">
            <a:spAutoFit/>
          </a:bodyPr>
          <a:lstStyle/>
          <a:p>
            <a:pPr algn="ctr"/>
            <a:r>
              <a:rPr lang="en-US" sz="58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ĐẤT NƯỚC VÀ CON NGƯỜI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62" y="0"/>
            <a:ext cx="12223887" cy="372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8F0232-E9C8-4F95-80E9-B91A38BD8F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4124820"/>
            <a:ext cx="1353285" cy="2662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18C6DD-0215-41B7-B8D0-65F7F51091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880" b="98687" l="10000" r="96125">
                        <a14:foregroundMark x1="65875" y1="29644" x2="65875" y2="29644"/>
                        <a14:foregroundMark x1="67125" y1="31520" x2="67125" y2="31520"/>
                        <a14:foregroundMark x1="62375" y1="18574" x2="62375" y2="18574"/>
                        <a14:foregroundMark x1="61625" y1="12570" x2="61625" y2="12570"/>
                        <a14:foregroundMark x1="62750" y1="16135" x2="62750" y2="16135"/>
                        <a14:foregroundMark x1="62750" y1="16135" x2="62750" y2="16135"/>
                        <a14:foregroundMark x1="63125" y1="19137" x2="63500" y2="21388"/>
                        <a14:foregroundMark x1="63125" y1="25516" x2="63125" y2="27392"/>
                        <a14:foregroundMark x1="61625" y1="23827" x2="61625" y2="23827"/>
                        <a14:foregroundMark x1="65125" y1="32083" x2="67125" y2="32645"/>
                        <a14:foregroundMark x1="67875" y1="35647" x2="67875" y2="35647"/>
                        <a14:foregroundMark x1="84000" y1="19137" x2="84000" y2="19137"/>
                        <a14:foregroundMark x1="82750" y1="19700" x2="82750" y2="19700"/>
                        <a14:foregroundMark x1="76875" y1="17824" x2="76875" y2="17824"/>
                        <a14:foregroundMark x1="76500" y1="17824" x2="76500" y2="17824"/>
                        <a14:foregroundMark x1="76500" y1="19137" x2="76500" y2="19137"/>
                        <a14:foregroundMark x1="82000" y1="15009" x2="82000" y2="15009"/>
                        <a14:foregroundMark x1="96125" y1="63227" x2="96125" y2="63227"/>
                        <a14:foregroundMark x1="93375" y1="47467" x2="93375" y2="47467"/>
                        <a14:foregroundMark x1="79625" y1="9006" x2="81250" y2="9006"/>
                        <a14:foregroundMark x1="75375" y1="10882" x2="75375" y2="10882"/>
                        <a14:foregroundMark x1="75750" y1="8443" x2="75750" y2="8443"/>
                        <a14:foregroundMark x1="76875" y1="7880" x2="76875" y2="7880"/>
                        <a14:foregroundMark x1="79625" y1="10319" x2="79625" y2="10319"/>
                        <a14:foregroundMark x1="78125" y1="72795" x2="78125" y2="72795"/>
                        <a14:foregroundMark x1="79625" y1="58537" x2="80875" y2="59850"/>
                        <a14:foregroundMark x1="80875" y1="63977" x2="80875" y2="63977"/>
                        <a14:foregroundMark x1="85500" y1="70356" x2="85500" y2="70356"/>
                        <a14:foregroundMark x1="85875" y1="89306" x2="85875" y2="89306"/>
                        <a14:foregroundMark x1="87500" y1="90994" x2="88750" y2="93996"/>
                        <a14:foregroundMark x1="92625" y1="95685" x2="92625" y2="95685"/>
                        <a14:foregroundMark x1="92250" y1="94559" x2="92250" y2="94559"/>
                        <a14:foregroundMark x1="73000" y1="96998" x2="73000" y2="96998"/>
                        <a14:foregroundMark x1="78125" y1="98124" x2="78125" y2="98124"/>
                        <a14:foregroundMark x1="78125" y1="98687" x2="78125" y2="986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576034" y="4220290"/>
            <a:ext cx="3641683" cy="26276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30D7813-AF9D-47D1-BE2E-3DB68E5B97B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5637212" y="4038600"/>
            <a:ext cx="1331100" cy="26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1263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8012" y="1981200"/>
            <a:ext cx="10744200" cy="1143000"/>
          </a:xfrm>
          <a:prstGeom prst="roundRect">
            <a:avLst/>
          </a:prstGeom>
          <a:solidFill>
            <a:srgbClr val="D24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ctr"/>
            <a:r>
              <a:rPr lang="en-US" sz="4000" b="1" dirty="0" err="1"/>
              <a:t>Câu</a:t>
            </a:r>
            <a:r>
              <a:rPr lang="en-US" sz="4000" b="1" dirty="0"/>
              <a:t> 1. </a:t>
            </a:r>
            <a:r>
              <a:rPr lang="en-US" sz="4000" b="1" dirty="0" err="1"/>
              <a:t>Trong</a:t>
            </a:r>
            <a:r>
              <a:rPr lang="en-US" sz="4000" b="1" dirty="0"/>
              <a:t> </a:t>
            </a:r>
            <a:r>
              <a:rPr lang="en-US" sz="4000" b="1" dirty="0" err="1"/>
              <a:t>bài</a:t>
            </a:r>
            <a:r>
              <a:rPr lang="en-US" sz="4000" b="1" dirty="0"/>
              <a:t> </a:t>
            </a:r>
            <a:r>
              <a:rPr lang="en-US" sz="4000" b="1" dirty="0" err="1"/>
              <a:t>đọc</a:t>
            </a:r>
            <a:r>
              <a:rPr lang="en-US" sz="4000" b="1" dirty="0"/>
              <a:t>, </a:t>
            </a:r>
            <a:r>
              <a:rPr lang="en-US" sz="4000" b="1" dirty="0" err="1"/>
              <a:t>câu</a:t>
            </a:r>
            <a:r>
              <a:rPr lang="en-US" sz="4000" b="1" dirty="0"/>
              <a:t> </a:t>
            </a:r>
            <a:r>
              <a:rPr lang="en-US" sz="4000" b="1" dirty="0" err="1"/>
              <a:t>nào</a:t>
            </a:r>
            <a:r>
              <a:rPr lang="en-US" sz="4000" b="1" dirty="0"/>
              <a:t> </a:t>
            </a:r>
            <a:r>
              <a:rPr lang="en-US" sz="4000" b="1" dirty="0" err="1"/>
              <a:t>là</a:t>
            </a:r>
            <a:r>
              <a:rPr lang="en-US" sz="4000" b="1" dirty="0"/>
              <a:t> </a:t>
            </a:r>
            <a:r>
              <a:rPr lang="en-US" sz="4000" b="1" dirty="0" err="1"/>
              <a:t>câu</a:t>
            </a:r>
            <a:r>
              <a:rPr lang="en-US" sz="4000" b="1" dirty="0"/>
              <a:t> </a:t>
            </a:r>
            <a:r>
              <a:rPr lang="en-US" sz="4000" b="1" dirty="0" err="1" smtClean="0"/>
              <a:t>hỏi</a:t>
            </a:r>
            <a:r>
              <a:rPr lang="en-US" sz="4000" b="1" dirty="0" smtClean="0"/>
              <a:t>?</a:t>
            </a:r>
            <a:endParaRPr lang="en-US" sz="4800" b="1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02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89012" y="1101439"/>
            <a:ext cx="10571826" cy="4493405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marL="0" marR="0" lvl="0" indent="0" algn="just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kumimoji="0" lang="vi-VN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Trên 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thế giới có những cách chào phổ biến như bắt tay, vẫy tay và cúi chào. Ngoài ra, người ta còn có những cách chào nhau rất đặc biệt</a:t>
            </a:r>
            <a:r>
              <a:rPr kumimoji="0" lang="vi-VN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marL="0" marR="0" lvl="0" indent="0" algn="just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kumimoji="0" lang="vi-VN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Người 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Ma-ô-ri ở Niu Di-lân chào bằng cách nhẹ nhàng chạm mũi và </a:t>
            </a:r>
            <a:r>
              <a:rPr kumimoji="0" lang="vi-VN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t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rán</a:t>
            </a:r>
            <a:r>
              <a:rPr kumimoji="0" lang="vi-VN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vào nhau. Người Ấn Độ thì chắp hai tay trước </a:t>
            </a:r>
            <a:r>
              <a:rPr kumimoji="0" lang="vi-VN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ng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ự</a:t>
            </a:r>
            <a:r>
              <a:rPr kumimoji="0" lang="vi-VN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c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, kèm theo một cái cúi đầu. Nhiều người ở Mỹ thì chào bằng cách nắm bàn tay lại và </a:t>
            </a:r>
            <a:r>
              <a:rPr kumimoji="0" lang="vi-VN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đ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ấ</a:t>
            </a:r>
            <a:r>
              <a:rPr kumimoji="0" lang="vi-VN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m 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nhẹ vào nắm tay người kia. Còn người Dim-ba-bu-ê lại chào theo cách truyền thống là vỗ </a:t>
            </a:r>
            <a:r>
              <a:rPr kumimoji="0" lang="vi-VN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tay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,</a:t>
            </a:r>
            <a:r>
              <a:rPr kumimoji="0" lang="vi-VN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... 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Mỗi cách chào thể hiện một nét riêng trong giao tiếp của người dân ở từng nước</a:t>
            </a:r>
            <a:r>
              <a:rPr kumimoji="0" lang="vi-VN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marL="0" marR="0" lvl="0" indent="0" algn="just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kumimoji="0" lang="vi-VN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Còn 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em, em chào bạn bằng cách nào?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marL="0" marR="0" lvl="0" indent="0" algn="just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                                     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                             (Hoàng Anh 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tổng hợp)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5412" y="418320"/>
            <a:ext cx="7499668" cy="702518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marL="0" marR="0" lvl="0" indent="0" algn="ctr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NHỮNG CÁCH CHÀO ĐỘC 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ĐÁO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16638" y="5715000"/>
            <a:ext cx="10744200" cy="1143000"/>
          </a:xfrm>
          <a:prstGeom prst="roundRect">
            <a:avLst/>
          </a:prstGeom>
          <a:solidFill>
            <a:srgbClr val="D24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ctr"/>
            <a:r>
              <a:rPr lang="en-US" sz="4000" b="1" dirty="0" err="1"/>
              <a:t>Câu</a:t>
            </a:r>
            <a:r>
              <a:rPr lang="en-US" sz="4000" b="1" dirty="0"/>
              <a:t> 1. </a:t>
            </a:r>
            <a:r>
              <a:rPr lang="en-US" sz="4000" b="1" dirty="0" err="1"/>
              <a:t>Trong</a:t>
            </a:r>
            <a:r>
              <a:rPr lang="en-US" sz="4000" b="1" dirty="0"/>
              <a:t> </a:t>
            </a:r>
            <a:r>
              <a:rPr lang="en-US" sz="4000" b="1" dirty="0" err="1"/>
              <a:t>bài</a:t>
            </a:r>
            <a:r>
              <a:rPr lang="en-US" sz="4000" b="1" dirty="0"/>
              <a:t> </a:t>
            </a:r>
            <a:r>
              <a:rPr lang="en-US" sz="4000" b="1" dirty="0" err="1"/>
              <a:t>đọc</a:t>
            </a:r>
            <a:r>
              <a:rPr lang="en-US" sz="4000" b="1" dirty="0"/>
              <a:t>, </a:t>
            </a:r>
            <a:r>
              <a:rPr lang="en-US" sz="4000" b="1" dirty="0" err="1"/>
              <a:t>câu</a:t>
            </a:r>
            <a:r>
              <a:rPr lang="en-US" sz="4000" b="1" dirty="0"/>
              <a:t> </a:t>
            </a:r>
            <a:r>
              <a:rPr lang="en-US" sz="4000" b="1" dirty="0" err="1"/>
              <a:t>nào</a:t>
            </a:r>
            <a:r>
              <a:rPr lang="en-US" sz="4000" b="1" dirty="0"/>
              <a:t> </a:t>
            </a:r>
            <a:r>
              <a:rPr lang="en-US" sz="4000" b="1" dirty="0" err="1"/>
              <a:t>là</a:t>
            </a:r>
            <a:r>
              <a:rPr lang="en-US" sz="4000" b="1" dirty="0"/>
              <a:t> </a:t>
            </a:r>
            <a:r>
              <a:rPr lang="en-US" sz="4000" b="1" dirty="0" err="1"/>
              <a:t>câu</a:t>
            </a:r>
            <a:r>
              <a:rPr lang="en-US" sz="4000" b="1" dirty="0"/>
              <a:t> </a:t>
            </a:r>
            <a:r>
              <a:rPr lang="en-US" sz="4000" b="1" dirty="0" err="1" smtClean="0"/>
              <a:t>hỏi</a:t>
            </a:r>
            <a:r>
              <a:rPr lang="en-US" sz="4000" b="1" dirty="0" smtClean="0"/>
              <a:t>?</a:t>
            </a:r>
            <a:endParaRPr lang="en-US" sz="4800" b="1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284412" y="5105400"/>
            <a:ext cx="5562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883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43876" y="762000"/>
            <a:ext cx="11353800" cy="1219200"/>
          </a:xfrm>
          <a:prstGeom prst="roundRect">
            <a:avLst/>
          </a:prstGeom>
          <a:solidFill>
            <a:srgbClr val="D24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r>
              <a:rPr lang="en-US" sz="3600" b="1" dirty="0" err="1"/>
              <a:t>Câu</a:t>
            </a:r>
            <a:r>
              <a:rPr lang="en-US" sz="3600" b="1" dirty="0"/>
              <a:t> 2. </a:t>
            </a:r>
            <a:r>
              <a:rPr lang="en-US" sz="3600" b="1" dirty="0" err="1" smtClean="0"/>
              <a:t>Cùng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bạn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hỏi</a:t>
            </a:r>
            <a:r>
              <a:rPr lang="en-US" sz="3600" b="1" dirty="0" smtClean="0"/>
              <a:t> – </a:t>
            </a:r>
            <a:r>
              <a:rPr lang="en-US" sz="3600" b="1" dirty="0" err="1" smtClean="0"/>
              <a:t>đáp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về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những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cách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chào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được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nói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tới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trong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bài</a:t>
            </a:r>
            <a:r>
              <a:rPr lang="en-US" sz="3600" b="1" dirty="0"/>
              <a:t>.</a:t>
            </a:r>
            <a:r>
              <a:rPr lang="en-US" sz="3600" b="1" dirty="0" smtClean="0"/>
              <a:t> </a:t>
            </a:r>
            <a:endParaRPr lang="en-US" sz="4000" b="1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0E7C544C-257A-4794-B9A6-DD12600EF68D}"/>
              </a:ext>
            </a:extLst>
          </p:cNvPr>
          <p:cNvSpPr/>
          <p:nvPr/>
        </p:nvSpPr>
        <p:spPr>
          <a:xfrm>
            <a:off x="560705" y="2743200"/>
            <a:ext cx="11353799" cy="1447800"/>
          </a:xfrm>
          <a:prstGeom prst="roundRect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r>
              <a:rPr lang="en-US" sz="2800" b="1" dirty="0">
                <a:solidFill>
                  <a:srgbClr val="865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M: </a:t>
            </a:r>
            <a:r>
              <a:rPr lang="en-US" sz="2800" b="1" dirty="0">
                <a:solidFill>
                  <a:srgbClr val="865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Người Ấn Độ chào thế nào?</a:t>
            </a:r>
          </a:p>
          <a:p>
            <a:r>
              <a:rPr lang="en-US" sz="2800" b="1" dirty="0">
                <a:solidFill>
                  <a:srgbClr val="865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- Người Ấn Độ chào bằng cách chắp hai tay trước ngực và cúi đầu nhẹ.</a:t>
            </a:r>
          </a:p>
        </p:txBody>
      </p:sp>
    </p:spTree>
    <p:extLst>
      <p:ext uri="{BB962C8B-B14F-4D97-AF65-F5344CB8AC3E}">
        <p14:creationId xmlns:p14="http://schemas.microsoft.com/office/powerpoint/2010/main" val="407095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31812" y="228600"/>
            <a:ext cx="11353800" cy="1219200"/>
          </a:xfrm>
          <a:prstGeom prst="roundRect">
            <a:avLst/>
          </a:prstGeom>
          <a:solidFill>
            <a:srgbClr val="D24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r>
              <a:rPr lang="en-US" sz="3600" b="1" dirty="0" err="1"/>
              <a:t>Câu</a:t>
            </a:r>
            <a:r>
              <a:rPr lang="en-US" sz="3600" b="1" dirty="0"/>
              <a:t> 2. </a:t>
            </a:r>
            <a:r>
              <a:rPr lang="en-US" sz="3600" b="1" dirty="0" err="1" smtClean="0"/>
              <a:t>Cùng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bạn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hỏi</a:t>
            </a:r>
            <a:r>
              <a:rPr lang="en-US" sz="3600" b="1" dirty="0" smtClean="0"/>
              <a:t> – </a:t>
            </a:r>
            <a:r>
              <a:rPr lang="en-US" sz="3600" b="1" dirty="0" err="1" smtClean="0"/>
              <a:t>đáp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về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những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cách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chào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được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nói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tới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trong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bài</a:t>
            </a:r>
            <a:r>
              <a:rPr lang="en-US" sz="3600" b="1" dirty="0"/>
              <a:t>.</a:t>
            </a:r>
            <a:r>
              <a:rPr lang="en-US" sz="3600" b="1" dirty="0" smtClean="0"/>
              <a:t> </a:t>
            </a:r>
            <a:endParaRPr lang="en-US" sz="4000" b="1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9412" y="2007066"/>
            <a:ext cx="11658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Người Ma-ô-ri ở Niu Di-lân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chào thế nào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Người Ma-ô-ri ở Niu Di-lân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chào bằng cách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chạm nhẹ mũi và trán.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9411" y="3352800"/>
            <a:ext cx="118094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Nhiều người ở Mỹ chào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thế nào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Nhiều người ở Mỹ chào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bằng cách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đấm nhẹ vào nắm tay của nhau.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9411" y="4698534"/>
            <a:ext cx="118094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Người Dim-ba-bu-ê chào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thế nào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Người Dim-ba-bu-ê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chào bằng cách vỗ tay.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9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78" y="-286798"/>
            <a:ext cx="10763295" cy="6702669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1" y="6108003"/>
            <a:ext cx="12188825" cy="74452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-1" y="894"/>
            <a:ext cx="12188825" cy="368205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 sz="1799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 sz="1799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129" y="871659"/>
            <a:ext cx="2863646" cy="242308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376123" y="2728083"/>
            <a:ext cx="7631158" cy="1569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>
              <a:lnSpc>
                <a:spcPct val="150000"/>
              </a:lnSpc>
            </a:pPr>
            <a:r>
              <a:rPr lang="en-US" sz="3199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199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199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199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199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199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199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199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199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199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199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199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 defTabSz="914126">
              <a:lnSpc>
                <a:spcPct val="150000"/>
              </a:lnSpc>
            </a:pPr>
            <a:r>
              <a:rPr lang="en-US" sz="3199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199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199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199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199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199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199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199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199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199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199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199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2954" y="4722413"/>
            <a:ext cx="2715681" cy="2127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215" y="189383"/>
            <a:ext cx="2088285" cy="3101412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9247" y="425277"/>
            <a:ext cx="2823095" cy="141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53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30264" y="1752600"/>
            <a:ext cx="10373887" cy="1219122"/>
          </a:xfrm>
          <a:prstGeom prst="rect">
            <a:avLst/>
          </a:prstGeom>
          <a:noFill/>
        </p:spPr>
        <p:txBody>
          <a:bodyPr wrap="square" lIns="110048" tIns="55026" rIns="110048" bIns="55026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Hằng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ngày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em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thường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chào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và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đáp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lời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chào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của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mọi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người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như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thế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nào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?</a:t>
            </a:r>
            <a:endParaRPr lang="en-US" sz="3600" b="1" dirty="0">
              <a:solidFill>
                <a:srgbClr val="00206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4" y="193466"/>
            <a:ext cx="1347092" cy="9825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8F0232-E9C8-4F95-80E9-B91A38BD8F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0" y="4124820"/>
            <a:ext cx="1353285" cy="2662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18C6DD-0215-41B7-B8D0-65F7F51091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880" b="98687" l="10000" r="96125">
                        <a14:foregroundMark x1="65875" y1="29644" x2="65875" y2="29644"/>
                        <a14:foregroundMark x1="67125" y1="31520" x2="67125" y2="31520"/>
                        <a14:foregroundMark x1="62375" y1="18574" x2="62375" y2="18574"/>
                        <a14:foregroundMark x1="61625" y1="12570" x2="61625" y2="12570"/>
                        <a14:foregroundMark x1="62750" y1="16135" x2="62750" y2="16135"/>
                        <a14:foregroundMark x1="62750" y1="16135" x2="62750" y2="16135"/>
                        <a14:foregroundMark x1="63125" y1="19137" x2="63500" y2="21388"/>
                        <a14:foregroundMark x1="63125" y1="25516" x2="63125" y2="27392"/>
                        <a14:foregroundMark x1="61625" y1="23827" x2="61625" y2="23827"/>
                        <a14:foregroundMark x1="65125" y1="32083" x2="67125" y2="32645"/>
                        <a14:foregroundMark x1="67875" y1="35647" x2="67875" y2="35647"/>
                        <a14:foregroundMark x1="84000" y1="19137" x2="84000" y2="19137"/>
                        <a14:foregroundMark x1="82750" y1="19700" x2="82750" y2="19700"/>
                        <a14:foregroundMark x1="76875" y1="17824" x2="76875" y2="17824"/>
                        <a14:foregroundMark x1="76500" y1="17824" x2="76500" y2="17824"/>
                        <a14:foregroundMark x1="76500" y1="19137" x2="76500" y2="19137"/>
                        <a14:foregroundMark x1="82000" y1="15009" x2="82000" y2="15009"/>
                        <a14:foregroundMark x1="96125" y1="63227" x2="96125" y2="63227"/>
                        <a14:foregroundMark x1="93375" y1="47467" x2="93375" y2="47467"/>
                        <a14:foregroundMark x1="79625" y1="9006" x2="81250" y2="9006"/>
                        <a14:foregroundMark x1="75375" y1="10882" x2="75375" y2="10882"/>
                        <a14:foregroundMark x1="75750" y1="8443" x2="75750" y2="8443"/>
                        <a14:foregroundMark x1="76875" y1="7880" x2="76875" y2="7880"/>
                        <a14:foregroundMark x1="79625" y1="10319" x2="79625" y2="10319"/>
                        <a14:foregroundMark x1="78125" y1="72795" x2="78125" y2="72795"/>
                        <a14:foregroundMark x1="79625" y1="58537" x2="80875" y2="59850"/>
                        <a14:foregroundMark x1="80875" y1="63977" x2="80875" y2="63977"/>
                        <a14:foregroundMark x1="85500" y1="70356" x2="85500" y2="70356"/>
                        <a14:foregroundMark x1="85875" y1="89306" x2="85875" y2="89306"/>
                        <a14:foregroundMark x1="87500" y1="90994" x2="88750" y2="93996"/>
                        <a14:foregroundMark x1="92625" y1="95685" x2="92625" y2="95685"/>
                        <a14:foregroundMark x1="92250" y1="94559" x2="92250" y2="94559"/>
                        <a14:foregroundMark x1="73000" y1="96998" x2="73000" y2="96998"/>
                        <a14:foregroundMark x1="78125" y1="98124" x2="78125" y2="98124"/>
                        <a14:foregroundMark x1="78125" y1="98687" x2="78125" y2="986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576034" y="4220290"/>
            <a:ext cx="3641683" cy="26276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0D7813-AF9D-47D1-BE2E-3DB68E5B97B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5637212" y="4038600"/>
            <a:ext cx="1331100" cy="26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2388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89012" y="1101439"/>
            <a:ext cx="10571826" cy="5262846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lang="vi-VN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Trên </a:t>
            </a:r>
            <a:r>
              <a:rPr lang="vi-VN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thế giới có những cách chào phổ biến như bắt tay, vẫy tay và cúi chào. Ngoài ra, người ta còn có những cách chào nhau rất đặc biệt</a:t>
            </a:r>
            <a:r>
              <a:rPr lang="vi-VN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  <a:endParaRPr lang="en-US" sz="2800" dirty="0" smtClean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lang="vi-VN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Người </a:t>
            </a:r>
            <a:r>
              <a:rPr lang="vi-VN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Ma-ô-ri ở Niu Di-lân chào bằng cách nhẹ nhàng chạm mũi và </a:t>
            </a:r>
            <a:r>
              <a:rPr lang="vi-VN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rán</a:t>
            </a:r>
            <a:r>
              <a:rPr lang="vi-VN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vi-VN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vào nhau. Người Ấn Độ thì chắp hai tay trước </a:t>
            </a:r>
            <a:r>
              <a:rPr lang="vi-VN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ự</a:t>
            </a:r>
            <a:r>
              <a:rPr lang="vi-VN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</a:t>
            </a:r>
            <a:r>
              <a:rPr lang="vi-VN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, kèm theo một cái cúi đầu. Nhiều người ở Mỹ thì chào bằng cách nắm bàn tay lại và </a:t>
            </a:r>
            <a:r>
              <a:rPr lang="vi-VN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ấ</a:t>
            </a:r>
            <a:r>
              <a:rPr lang="vi-VN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 </a:t>
            </a:r>
            <a:r>
              <a:rPr lang="vi-VN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nhẹ vào nắm tay người kia. Còn người Dim-ba-bu-ê lại chào theo cách truyền thống là vỗ </a:t>
            </a:r>
            <a:r>
              <a:rPr lang="vi-VN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tay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,</a:t>
            </a:r>
            <a:r>
              <a:rPr lang="vi-VN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... </a:t>
            </a:r>
            <a:r>
              <a:rPr lang="vi-VN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Mỗi cách chào thể hiện một nét riêng trong giao tiếp của người dân ở từng nước</a:t>
            </a:r>
            <a:r>
              <a:rPr lang="vi-VN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  <a:endParaRPr lang="en-US" sz="2800" dirty="0" smtClean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lang="vi-VN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Còn </a:t>
            </a:r>
            <a:r>
              <a:rPr lang="vi-VN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em, em chào bạn bằng cách nào?</a:t>
            </a:r>
            <a:endParaRPr lang="en-US" sz="28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                                     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                            (Hoàng Anh </a:t>
            </a:r>
            <a:r>
              <a:rPr lang="en-US" sz="2800" i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tổng hợp)</a:t>
            </a:r>
            <a:endParaRPr lang="en-US" sz="28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25091" y="375459"/>
            <a:ext cx="7499668" cy="702518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vi-VN" sz="3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NHỮNG CÁCH CHÀO ĐỘC </a:t>
            </a:r>
            <a:r>
              <a:rPr lang="vi-VN" sz="3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ĐÁO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-41561"/>
            <a:ext cx="2978934" cy="1247257"/>
            <a:chOff x="242986" y="532128"/>
            <a:chExt cx="3338015" cy="160701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52" b="28953" l="53750" r="9531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96" t="8695" r="-431" b="71981"/>
            <a:stretch/>
          </p:blipFill>
          <p:spPr>
            <a:xfrm>
              <a:off x="242986" y="532128"/>
              <a:ext cx="3338015" cy="1607012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714695" y="972891"/>
              <a:ext cx="2527566" cy="753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Đọc mẫu</a:t>
              </a:r>
              <a:endPara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780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室内, 物体&#10;&#10;描述已自动生成">
            <a:extLst>
              <a:ext uri="{FF2B5EF4-FFF2-40B4-BE49-F238E27FC236}">
                <a16:creationId xmlns:a16="http://schemas.microsoft.com/office/drawing/2014/main" id="{76DE78DD-ADEF-4012-809E-66E68885B8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22" y="-285605"/>
            <a:ext cx="10095340" cy="7142712"/>
          </a:xfrm>
          <a:prstGeom prst="rect">
            <a:avLst/>
          </a:prstGeom>
        </p:spPr>
      </p:pic>
      <p:pic>
        <p:nvPicPr>
          <p:cNvPr id="5" name="PA_图片 3">
            <a:extLst>
              <a:ext uri="{FF2B5EF4-FFF2-40B4-BE49-F238E27FC236}">
                <a16:creationId xmlns:a16="http://schemas.microsoft.com/office/drawing/2014/main" id="{5B74BE9E-C78D-4DEC-B03F-FC27DD50910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730" y="2787354"/>
            <a:ext cx="4600510" cy="4600510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845" y="824665"/>
            <a:ext cx="4122311" cy="6032444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176494" y="935950"/>
            <a:ext cx="5189584" cy="62985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en-US" sz="3599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3599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99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599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99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599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99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lang="en-US" sz="3599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9" name="TextBox3" r:id="rId3" imgW="5877000" imgH="3429000"/>
        </mc:Choice>
        <mc:Fallback>
          <p:control name="TextBox3" r:id="rId3" imgW="5877000" imgH="3429000">
            <p:pic>
              <p:nvPicPr>
                <p:cNvPr id="8" name="TextBox3">
                  <a:extLst>
                    <a:ext uri="{FF2B5EF4-FFF2-40B4-BE49-F238E27FC236}">
                      <a16:creationId xmlns:a16="http://schemas.microsoft.com/office/drawing/2014/main" id="{64689E19-0BDB-4A7B-BBB9-7DE2E47BBFC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835640" y="1693244"/>
                  <a:ext cx="5874299" cy="3425754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77812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89012" y="1101439"/>
            <a:ext cx="10571826" cy="5262846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marL="0" marR="0" lvl="0" indent="0" algn="just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Trên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thế giới có những cách chào phổ biến như bắt tay, vẫy tay và cúi chào. Ngoài ra, người ta còn có những cách chào nhau rất đặc biệt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marL="0" marR="0" lvl="0" indent="0" algn="just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Người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Ma-ô-ri ở Niu Di-lân chào bằng cách nhẹ nhàng chạm mũi và 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rán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vào nhau. Người Ấn Độ thì chắp hai tay trước 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ự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c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, kèm theo một cái cúi đầu. Nhiều người ở Mỹ thì chào bằng cách nắm bàn tay lại và 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đ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ấ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m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nhẹ vào nắm tay người kia. Còn người Dim-ba-bu-ê lại chào theo cách truyền thống là vỗ 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tay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,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...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Mỗi cách chào thể hiện một nét riêng trong giao tiếp của người dân ở từng nước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marL="0" marR="0" lvl="0" indent="0" algn="just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Còn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em, em chào bạn bằng cách nào?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marL="0" marR="0" lvl="0" indent="0" algn="just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                                     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                             (Hoàng Anh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tổng hợp)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25091" y="375459"/>
            <a:ext cx="7499668" cy="702518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marL="0" marR="0" lvl="0" indent="0" algn="ctr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NHỮNG CÁCH CHÀO ĐỘC 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ĐÁO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230187" y="-131224"/>
            <a:ext cx="3124200" cy="1455054"/>
            <a:chOff x="242986" y="532128"/>
            <a:chExt cx="3338015" cy="182869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52" b="28953" l="53750" r="9531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96" t="8695" r="-431" b="71981"/>
            <a:stretch/>
          </p:blipFill>
          <p:spPr>
            <a:xfrm>
              <a:off x="242986" y="532128"/>
              <a:ext cx="3338015" cy="1607012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714695" y="972891"/>
              <a:ext cx="2527566" cy="1387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Đọc nối</a:t>
              </a:r>
              <a:r>
                <a:rPr kumimoji="0" lang="en-US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tiếp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Oval 12"/>
          <p:cNvSpPr/>
          <p:nvPr/>
        </p:nvSpPr>
        <p:spPr>
          <a:xfrm flipH="1">
            <a:off x="1674812" y="1116379"/>
            <a:ext cx="474970" cy="5193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4" name="Oval 13"/>
          <p:cNvSpPr/>
          <p:nvPr/>
        </p:nvSpPr>
        <p:spPr>
          <a:xfrm>
            <a:off x="1657984" y="2410141"/>
            <a:ext cx="443336" cy="485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1656396" y="5410200"/>
            <a:ext cx="493386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466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6412" y="696723"/>
            <a:ext cx="5891265" cy="711305"/>
          </a:xfrm>
          <a:prstGeom prst="rect">
            <a:avLst/>
          </a:prstGeom>
          <a:solidFill>
            <a:schemeClr val="bg1"/>
          </a:solidFill>
          <a:ln>
            <a:solidFill>
              <a:srgbClr val="AD27B7"/>
            </a:solidFill>
          </a:ln>
        </p:spPr>
        <p:txBody>
          <a:bodyPr wrap="square" lIns="110063" tIns="55033" rIns="110063" bIns="55033" rtlCol="0">
            <a:spAutoFit/>
          </a:bodyPr>
          <a:lstStyle/>
          <a:p>
            <a:pPr algn="ctr"/>
            <a:r>
              <a:rPr lang="en-US" sz="3900" b="1">
                <a:solidFill>
                  <a:srgbClr val="C0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Luyện đọc câu dài: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0412" y="2438400"/>
            <a:ext cx="10839680" cy="2142466"/>
          </a:xfrm>
          <a:prstGeom prst="rect">
            <a:avLst/>
          </a:prstGeom>
          <a:noFill/>
        </p:spPr>
        <p:txBody>
          <a:bodyPr wrap="square" lIns="110063" tIns="55033" rIns="110063" bIns="55033" rtlCol="0">
            <a:spAutoFit/>
          </a:bodyPr>
          <a:lstStyle/>
          <a:p>
            <a:pPr algn="just"/>
            <a:r>
              <a:rPr lang="en-US" sz="4400" dirty="0"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lang="vi-VN" sz="4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Trên </a:t>
            </a:r>
            <a:r>
              <a:rPr lang="vi-VN" sz="44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thế giới</a:t>
            </a:r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/</a:t>
            </a:r>
            <a:r>
              <a:rPr lang="vi-VN" sz="44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vi-VN" sz="4400" dirty="0">
                <a:latin typeface="Arial" pitchFamily="34" charset="0"/>
                <a:ea typeface="Arial-Rounded" pitchFamily="34" charset="0"/>
                <a:cs typeface="Arial" pitchFamily="34" charset="0"/>
              </a:rPr>
              <a:t>có những cách chào phổ </a:t>
            </a:r>
            <a:r>
              <a:rPr lang="vi-VN" sz="44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biến</a:t>
            </a:r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/</a:t>
            </a:r>
            <a:r>
              <a:rPr lang="vi-VN" sz="44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vi-VN" sz="4400" dirty="0">
                <a:latin typeface="Arial" pitchFamily="34" charset="0"/>
                <a:ea typeface="Arial-Rounded" pitchFamily="34" charset="0"/>
                <a:cs typeface="Arial" pitchFamily="34" charset="0"/>
              </a:rPr>
              <a:t>như bắt tay</a:t>
            </a:r>
            <a:r>
              <a:rPr lang="vi-VN" sz="44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,</a:t>
            </a:r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/</a:t>
            </a:r>
            <a:r>
              <a:rPr lang="vi-VN" sz="44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vi-VN" sz="4400" dirty="0">
                <a:latin typeface="Arial" pitchFamily="34" charset="0"/>
                <a:ea typeface="Arial-Rounded" pitchFamily="34" charset="0"/>
                <a:cs typeface="Arial" pitchFamily="34" charset="0"/>
              </a:rPr>
              <a:t>vẫy </a:t>
            </a:r>
            <a:r>
              <a:rPr lang="vi-VN" sz="44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tay</a:t>
            </a:r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/</a:t>
            </a:r>
            <a:r>
              <a:rPr lang="vi-VN" sz="44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vi-VN" sz="4400" dirty="0">
                <a:latin typeface="Arial" pitchFamily="34" charset="0"/>
                <a:ea typeface="Arial-Rounded" pitchFamily="34" charset="0"/>
                <a:cs typeface="Arial" pitchFamily="34" charset="0"/>
              </a:rPr>
              <a:t>và cúi chào. </a:t>
            </a:r>
            <a:endParaRPr lang="en-US" sz="44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3926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89012" y="1101439"/>
            <a:ext cx="10571826" cy="5262846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marL="0" marR="0" lvl="0" indent="0" algn="just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Trên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thế giới có những cách chào phổ biến như bắt tay, vẫy tay và cúi chào. Ngoài ra, người ta còn có những cách chào nhau rất đặc biệt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marL="0" marR="0" lvl="0" indent="0" algn="just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Người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Ma-ô-ri ở Niu Di-lân chào bằng cách nhẹ nhàng chạm mũi và 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rán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vào nhau. Người Ấn Độ thì chắp hai tay trước 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ự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c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, kèm theo một cái cúi đầu. Nhiều người ở Mỹ thì chào bằng cách nắm bàn tay lại và 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đ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ấ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m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nhẹ vào nắm tay người kia. Còn người Dim-ba-bu-ê lại chào theo cách truyền thống là vỗ 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tay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,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...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Mỗi cách chào thể hiện một nét riêng trong giao tiếp của người dân ở từng nước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marL="0" marR="0" lvl="0" indent="0" algn="just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Còn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em, em chào bạn bằng cách nào?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marL="0" marR="0" lvl="0" indent="0" algn="just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                                     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                             (Hoàng Anh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tổng hợp)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25091" y="375459"/>
            <a:ext cx="7499668" cy="702518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marL="0" marR="0" lvl="0" indent="0" algn="ctr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NHỮNG CÁCH CHÀO ĐỘC 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ĐÁO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230187" y="-131224"/>
            <a:ext cx="3124200" cy="1455054"/>
            <a:chOff x="242986" y="532128"/>
            <a:chExt cx="3338015" cy="182869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52" b="28953" l="53750" r="9531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96" t="8695" r="-431" b="71981"/>
            <a:stretch/>
          </p:blipFill>
          <p:spPr>
            <a:xfrm>
              <a:off x="242986" y="532128"/>
              <a:ext cx="3338015" cy="1607012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714695" y="972891"/>
              <a:ext cx="2527566" cy="1387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Đọc nối tiếp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Oval 12"/>
          <p:cNvSpPr/>
          <p:nvPr/>
        </p:nvSpPr>
        <p:spPr>
          <a:xfrm flipH="1">
            <a:off x="1674812" y="1116379"/>
            <a:ext cx="474970" cy="5193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657984" y="2410141"/>
            <a:ext cx="443336" cy="485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1656396" y="5410200"/>
            <a:ext cx="493386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785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9"/>
          <p:cNvCxnSpPr/>
          <p:nvPr/>
        </p:nvCxnSpPr>
        <p:spPr>
          <a:xfrm flipH="1">
            <a:off x="5982256" y="535348"/>
            <a:ext cx="35956" cy="5941652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3"/>
          <p:cNvSpPr/>
          <p:nvPr/>
        </p:nvSpPr>
        <p:spPr>
          <a:xfrm>
            <a:off x="5469388" y="703056"/>
            <a:ext cx="986870" cy="987128"/>
          </a:xfrm>
          <a:prstGeom prst="ellipse">
            <a:avLst/>
          </a:prstGeom>
          <a:solidFill>
            <a:srgbClr val="F29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213" tIns="55106" rIns="110213" bIns="55106" rtlCol="0" anchor="ctr"/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5488821" y="2053305"/>
            <a:ext cx="986870" cy="987128"/>
          </a:xfrm>
          <a:prstGeom prst="ellipse">
            <a:avLst/>
          </a:prstGeom>
          <a:solidFill>
            <a:srgbClr val="A5C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213" tIns="55106" rIns="110213" bIns="55106" rtlCol="0" anchor="ctr"/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11"/>
          <p:cNvSpPr txBox="1"/>
          <p:nvPr/>
        </p:nvSpPr>
        <p:spPr>
          <a:xfrm>
            <a:off x="6814309" y="762000"/>
            <a:ext cx="5336276" cy="788397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r>
              <a:rPr lang="vi-VN" sz="4300" b="1" dirty="0">
                <a:solidFill>
                  <a:srgbClr val="F29A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Niu </a:t>
            </a:r>
            <a:r>
              <a:rPr lang="vi-VN" sz="4300" b="1" dirty="0" smtClean="0">
                <a:solidFill>
                  <a:srgbClr val="F29A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Di-lân</a:t>
            </a:r>
            <a:endParaRPr lang="zh-CN" altLang="en-US" sz="4300" b="1" dirty="0">
              <a:solidFill>
                <a:srgbClr val="F29A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本框 16"/>
          <p:cNvSpPr txBox="1"/>
          <p:nvPr/>
        </p:nvSpPr>
        <p:spPr>
          <a:xfrm>
            <a:off x="372940" y="2384662"/>
            <a:ext cx="5488064" cy="665286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pPr algn="just"/>
            <a:r>
              <a:rPr lang="en-US" altLang="zh-CN" sz="3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zh-CN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altLang="zh-CN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altLang="zh-CN" sz="3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châu</a:t>
            </a:r>
            <a:r>
              <a:rPr lang="en-US" altLang="zh-CN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Á.</a:t>
            </a:r>
            <a:endParaRPr lang="zh-CN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文本框 17"/>
          <p:cNvSpPr txBox="1"/>
          <p:nvPr/>
        </p:nvSpPr>
        <p:spPr>
          <a:xfrm>
            <a:off x="385394" y="1611654"/>
            <a:ext cx="2740291" cy="773008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r>
              <a:rPr lang="en-US" altLang="zh-CN" sz="4300" b="1" dirty="0" err="1" smtClean="0">
                <a:solidFill>
                  <a:srgbClr val="A5C0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Ấn</a:t>
            </a:r>
            <a:r>
              <a:rPr lang="en-US" altLang="zh-CN" sz="4300" b="1" dirty="0" smtClean="0">
                <a:solidFill>
                  <a:srgbClr val="A5C0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300" b="1" dirty="0" err="1" smtClean="0">
                <a:solidFill>
                  <a:srgbClr val="A5C0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endParaRPr lang="zh-CN" altLang="en-US" sz="4300" b="1" dirty="0">
              <a:solidFill>
                <a:srgbClr val="A5C0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图片 19">
            <a:extLst>
              <a:ext uri="{FF2B5EF4-FFF2-40B4-BE49-F238E27FC236}">
                <a16:creationId xmlns:a16="http://schemas.microsoft.com/office/drawing/2014/main" id="{495710A2-FA0C-42DD-AB1D-4C00781452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-3047206" y="-1127945"/>
            <a:ext cx="1040433" cy="796179"/>
          </a:xfrm>
          <a:prstGeom prst="rect">
            <a:avLst/>
          </a:prstGeom>
        </p:spPr>
      </p:pic>
      <p:sp>
        <p:nvSpPr>
          <p:cNvPr id="9" name="文本框 10"/>
          <p:cNvSpPr txBox="1"/>
          <p:nvPr/>
        </p:nvSpPr>
        <p:spPr>
          <a:xfrm>
            <a:off x="6597019" y="1518866"/>
            <a:ext cx="5563358" cy="603731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r>
              <a:rPr lang="en-US" altLang="zh-CN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zh-CN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altLang="zh-CN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altLang="zh-CN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châu</a:t>
            </a:r>
            <a:r>
              <a:rPr lang="en-US" altLang="zh-CN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altLang="zh-CN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r>
              <a:rPr lang="en-US" altLang="zh-CN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AutoShape 2" descr="Ủng Cao Su Chống Cháy An Toàn Giày Chống Thấm Chịu Nhiệt Độ Cao Lính Cứu Hỏa  Bảo Vệ | Lazada.v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4" descr="Ủng Cao Su Chống Cháy An Toàn Giày Chống Thấm Chịu Nhiệt Độ Cao Lính Cứu Hỏa  Bảo Vệ | Lazada.v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椭圆 6"/>
          <p:cNvSpPr/>
          <p:nvPr/>
        </p:nvSpPr>
        <p:spPr>
          <a:xfrm>
            <a:off x="5547735" y="3431785"/>
            <a:ext cx="986870" cy="987128"/>
          </a:xfrm>
          <a:prstGeom prst="ellipse">
            <a:avLst/>
          </a:prstGeom>
          <a:solidFill>
            <a:srgbClr val="B09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213" tIns="55106" rIns="110213" bIns="55106" rtlCol="0" anchor="ctr"/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3"/>
          <p:cNvSpPr txBox="1"/>
          <p:nvPr/>
        </p:nvSpPr>
        <p:spPr>
          <a:xfrm>
            <a:off x="6788344" y="3431785"/>
            <a:ext cx="3847173" cy="773008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r>
              <a:rPr lang="en-US" altLang="zh-CN" sz="4300" b="1" dirty="0" err="1" smtClean="0">
                <a:solidFill>
                  <a:srgbClr val="B09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Mỹ</a:t>
            </a:r>
            <a:endParaRPr lang="zh-CN" altLang="en-US" sz="4300" b="1" dirty="0">
              <a:solidFill>
                <a:srgbClr val="B092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文本框 12"/>
          <p:cNvSpPr txBox="1"/>
          <p:nvPr/>
        </p:nvSpPr>
        <p:spPr>
          <a:xfrm>
            <a:off x="6278269" y="4307490"/>
            <a:ext cx="5913640" cy="542175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r>
              <a:rPr lang="en-US" sz="2800" dirty="0" err="1" smtClean="0"/>
              <a:t>Một</a:t>
            </a:r>
            <a:r>
              <a:rPr lang="en-US" sz="2800" dirty="0" smtClean="0"/>
              <a:t> </a:t>
            </a:r>
            <a:r>
              <a:rPr lang="en-US" sz="2800" dirty="0" err="1" smtClean="0"/>
              <a:t>nước</a:t>
            </a:r>
            <a:r>
              <a:rPr lang="en-US" sz="2800" dirty="0" smtClean="0"/>
              <a:t> ở </a:t>
            </a:r>
            <a:r>
              <a:rPr lang="en-US" sz="2800" dirty="0" err="1" smtClean="0"/>
              <a:t>châu</a:t>
            </a:r>
            <a:r>
              <a:rPr lang="en-US" sz="2800" dirty="0" smtClean="0"/>
              <a:t> </a:t>
            </a:r>
            <a:r>
              <a:rPr lang="en-US" sz="2800" dirty="0" err="1" smtClean="0"/>
              <a:t>Mỹ</a:t>
            </a:r>
            <a:r>
              <a:rPr lang="en-US" sz="2800" dirty="0" smtClean="0"/>
              <a:t>.</a:t>
            </a:r>
            <a:endParaRPr lang="vi-VN" sz="2800" dirty="0"/>
          </a:p>
        </p:txBody>
      </p:sp>
      <p:sp>
        <p:nvSpPr>
          <p:cNvPr id="20" name="椭圆 7"/>
          <p:cNvSpPr/>
          <p:nvPr/>
        </p:nvSpPr>
        <p:spPr>
          <a:xfrm>
            <a:off x="5353392" y="5085086"/>
            <a:ext cx="986870" cy="987128"/>
          </a:xfrm>
          <a:prstGeom prst="ellipse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213" tIns="55106" rIns="110213" bIns="55106" rtlCol="0" anchor="ctr"/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14"/>
          <p:cNvSpPr txBox="1"/>
          <p:nvPr/>
        </p:nvSpPr>
        <p:spPr>
          <a:xfrm>
            <a:off x="385394" y="5528450"/>
            <a:ext cx="5913640" cy="665286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r>
              <a:rPr lang="en-US" sz="3600" dirty="0" err="1" smtClean="0"/>
              <a:t>Một</a:t>
            </a:r>
            <a:r>
              <a:rPr lang="en-US" sz="3600" dirty="0" smtClean="0"/>
              <a:t> </a:t>
            </a:r>
            <a:r>
              <a:rPr lang="en-US" sz="3600" dirty="0" err="1" smtClean="0"/>
              <a:t>nước</a:t>
            </a:r>
            <a:r>
              <a:rPr lang="en-US" sz="3600" dirty="0" smtClean="0"/>
              <a:t> ở </a:t>
            </a:r>
            <a:r>
              <a:rPr lang="en-US" sz="3600" dirty="0" err="1" smtClean="0"/>
              <a:t>châu</a:t>
            </a:r>
            <a:r>
              <a:rPr lang="en-US" sz="3600" dirty="0" smtClean="0"/>
              <a:t> Phi.</a:t>
            </a:r>
            <a:endParaRPr lang="en-US" sz="3600" dirty="0"/>
          </a:p>
        </p:txBody>
      </p:sp>
      <p:sp>
        <p:nvSpPr>
          <p:cNvPr id="24" name="文本框 15"/>
          <p:cNvSpPr txBox="1"/>
          <p:nvPr/>
        </p:nvSpPr>
        <p:spPr>
          <a:xfrm>
            <a:off x="366121" y="4761590"/>
            <a:ext cx="3840972" cy="788397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r>
              <a:rPr lang="vi-VN" sz="4300" b="1" dirty="0">
                <a:solidFill>
                  <a:srgbClr val="C8D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Dim-ba-bu-ê</a:t>
            </a:r>
            <a:r>
              <a:rPr lang="vi-VN" sz="4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endParaRPr lang="zh-CN" altLang="en-US" sz="4300" b="1" dirty="0">
              <a:solidFill>
                <a:srgbClr val="C8D8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-230188" y="-131224"/>
            <a:ext cx="4038599" cy="1590478"/>
            <a:chOff x="242986" y="532128"/>
            <a:chExt cx="3338015" cy="1794594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8352" b="28953" l="53750" r="9531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96" t="8695" r="-431" b="71981"/>
            <a:stretch/>
          </p:blipFill>
          <p:spPr>
            <a:xfrm>
              <a:off x="242986" y="532128"/>
              <a:ext cx="3338015" cy="1607012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714695" y="972891"/>
              <a:ext cx="2527566" cy="1353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Giải</a:t>
              </a:r>
              <a:r>
                <a:rPr kumimoji="0" lang="en-US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nghĩa từ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8389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  <p:bldP spid="15" grpId="0"/>
      <p:bldP spid="16" grpId="0"/>
      <p:bldP spid="9" grpId="0"/>
      <p:bldP spid="13" grpId="0" animBg="1"/>
      <p:bldP spid="19" grpId="0"/>
      <p:bldP spid="14" grpId="0"/>
      <p:bldP spid="20" grpId="0" animBg="1"/>
      <p:bldP spid="23" grpId="0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B8C149E28F3D4DBE962F16673739C2" ma:contentTypeVersion="2" ma:contentTypeDescription="Create a new document." ma:contentTypeScope="" ma:versionID="ca5b18eed23c1afd6f4fe60fe12dbbd4">
  <xsd:schema xmlns:xsd="http://www.w3.org/2001/XMLSchema" xmlns:xs="http://www.w3.org/2001/XMLSchema" xmlns:p="http://schemas.microsoft.com/office/2006/metadata/properties" xmlns:ns2="8c6cfe4c-d892-4354-bad1-555815a658c4" targetNamespace="http://schemas.microsoft.com/office/2006/metadata/properties" ma:root="true" ma:fieldsID="9aade71de4eb6a827de82e63fca38322" ns2:_="">
    <xsd:import namespace="8c6cfe4c-d892-4354-bad1-555815a658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6cfe4c-d892-4354-bad1-555815a658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86DDFE0-36EE-494D-8722-0D5B1C580CFA}">
  <ds:schemaRefs>
    <ds:schemaRef ds:uri="http://schemas.openxmlformats.org/package/2006/metadata/core-properties"/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8c6cfe4c-d892-4354-bad1-555815a658c4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282FDB1-E5AA-4A60-BA8E-2963D4C806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6cfe4c-d892-4354-bad1-555815a658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E89FD69-EE16-40E9-8EF1-D972517C7B8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1773</TotalTime>
  <Words>482</Words>
  <Application>Microsoft Office PowerPoint</Application>
  <PresentationFormat>Custom</PresentationFormat>
  <Paragraphs>106</Paragraphs>
  <Slides>24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24</vt:i4>
      </vt:variant>
    </vt:vector>
  </HeadingPairs>
  <TitlesOfParts>
    <vt:vector size="44" baseType="lpstr">
      <vt:lpstr>微软雅黑</vt:lpstr>
      <vt:lpstr>SimSun</vt:lpstr>
      <vt:lpstr>SimSun</vt:lpstr>
      <vt:lpstr>Arial</vt:lpstr>
      <vt:lpstr>Arial-Rounded</vt:lpstr>
      <vt:lpstr>Calibri</vt:lpstr>
      <vt:lpstr>Calibri Light</vt:lpstr>
      <vt:lpstr>等线</vt:lpstr>
      <vt:lpstr>iCiel Crocante</vt:lpstr>
      <vt:lpstr>iCiel Nabila</vt:lpstr>
      <vt:lpstr>SVN-Gretoon</vt:lpstr>
      <vt:lpstr>Times New Roman</vt:lpstr>
      <vt:lpstr>Office Theme</vt:lpstr>
      <vt:lpstr>3_Office Theme</vt:lpstr>
      <vt:lpstr>1_Office Theme</vt:lpstr>
      <vt:lpstr>2_Office Theme</vt:lpstr>
      <vt:lpstr>4_Office Theme</vt:lpstr>
      <vt:lpstr>5_Office Theme</vt:lpstr>
      <vt:lpstr>6_Office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HP</cp:lastModifiedBy>
  <cp:revision>266</cp:revision>
  <dcterms:created xsi:type="dcterms:W3CDTF">2020-12-08T15:48:47Z</dcterms:created>
  <dcterms:modified xsi:type="dcterms:W3CDTF">2022-03-30T11:19:38Z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0x01010047B8C149E28F3D4DBE962F16673739C2</vt:lpwstr>
  </property>
</Properties>
</file>