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9"/>
  </p:notesMasterIdLst>
  <p:sldIdLst>
    <p:sldId id="583" r:id="rId5"/>
    <p:sldId id="2007577189" r:id="rId6"/>
    <p:sldId id="2007577193" r:id="rId7"/>
    <p:sldId id="2007577191" r:id="rId8"/>
    <p:sldId id="2007577201" r:id="rId9"/>
    <p:sldId id="2007577190" r:id="rId10"/>
    <p:sldId id="409" r:id="rId11"/>
    <p:sldId id="430" r:id="rId12"/>
    <p:sldId id="267" r:id="rId13"/>
    <p:sldId id="2007577194" r:id="rId14"/>
    <p:sldId id="2007577195" r:id="rId15"/>
    <p:sldId id="2007577196" r:id="rId16"/>
    <p:sldId id="2007577197" r:id="rId17"/>
    <p:sldId id="2007577198" r:id="rId18"/>
    <p:sldId id="2007577199" r:id="rId19"/>
    <p:sldId id="2007577200" r:id="rId20"/>
    <p:sldId id="577" r:id="rId21"/>
    <p:sldId id="576" r:id="rId22"/>
    <p:sldId id="578" r:id="rId23"/>
    <p:sldId id="579" r:id="rId24"/>
    <p:sldId id="585" r:id="rId25"/>
    <p:sldId id="586" r:id="rId26"/>
    <p:sldId id="281" r:id="rId27"/>
    <p:sldId id="200757719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Kích</a:t>
            </a:r>
            <a:r>
              <a:rPr lang="en-US" baseline="0" smtClean="0"/>
              <a:t> vào kim chỉ của vòng quay để sang slide 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9FD6-B36F-4FAE-A494-DF774EA6A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1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9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5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7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12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058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15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16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0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7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75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77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5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083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60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5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105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747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489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1105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1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972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992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0168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1739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765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94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794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814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31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3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005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44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1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4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51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1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2" r:id="rId6"/>
    <p:sldLayoutId id="2147483653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1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540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40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50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60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70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audio" Target="../media/audio1.wav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gif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image" Target="../media/image36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2.gi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image" Target="../media/image36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2.gif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image" Target="../media/image36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2.gif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image" Target="../media/image36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2.gif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3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2.png"/><Relationship Id="rId2" Type="http://schemas.openxmlformats.org/officeDocument/2006/relationships/control" Target="../activeX/activeX1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20.png"/><Relationship Id="rId10" Type="http://schemas.openxmlformats.org/officeDocument/2006/relationships/control" Target="../activeX/activeX9.xml"/><Relationship Id="rId19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438001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4" y="943606"/>
            <a:ext cx="6339251" cy="48588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64400" y="2241033"/>
            <a:ext cx="4870256" cy="1997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chiếc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đều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hàng 5 chiếc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bánh. Có 2 hàng như thế.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2031978">
            <a:off x="4137805" y="2781157"/>
            <a:ext cx="1544188" cy="9173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264400" y="38374"/>
                <a:ext cx="4870256" cy="201209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hàng có 5 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2133" dirty="0" smtClean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,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 thế.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endParaRPr lang="vi-VN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5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00" y="38374"/>
                <a:ext cx="4870256" cy="2012099"/>
              </a:xfrm>
              <a:prstGeom prst="roundRect">
                <a:avLst/>
              </a:prstGeom>
              <a:blipFill>
                <a:blip r:embed="rId11"/>
                <a:stretch>
                  <a:fillRect b="-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64400" y="4377419"/>
            <a:ext cx="4870256" cy="2148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3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 chiếc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đều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hàng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 hàng có 5 chiếc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</a:t>
            </a:r>
          </a:p>
        </p:txBody>
      </p:sp>
    </p:spTree>
    <p:extLst>
      <p:ext uri="{BB962C8B-B14F-4D97-AF65-F5344CB8AC3E}">
        <p14:creationId xmlns:p14="http://schemas.microsoft.com/office/powerpoint/2010/main" val="1467204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556"/>
            <a:ext cx="7036596" cy="485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023180" y="248594"/>
                <a:ext cx="5168820" cy="2376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đĩa có 5 quả măng cụt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đĩa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 thế.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40 quả măng cụt</a:t>
                </a:r>
                <a:endParaRPr lang="en-US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5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8 = 40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180" y="248594"/>
                <a:ext cx="5168820" cy="237671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2031978">
            <a:off x="2996923" y="2623071"/>
            <a:ext cx="2635773" cy="15147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117042" y="2746174"/>
            <a:ext cx="5019538" cy="1997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5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quả măng cụt, chia đều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đĩa 5 quả. Có 8 đĩa như thế.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4</a:t>
            </a:r>
            <a:r>
              <a:rPr lang="vi-VN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104529" y="4864625"/>
            <a:ext cx="5019538" cy="1997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quả măng cụt, chia đều vào 8 đĩa. Mỗi đĩa có 5 quả măng cụt.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4</a:t>
            </a:r>
            <a:r>
              <a:rPr lang="vi-VN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18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3606"/>
            <a:ext cx="7036596" cy="48588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346085" y="2568166"/>
            <a:ext cx="4845914" cy="19345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chiếc cốc được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đều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2 chồng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vi-VN" sz="21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5853277" y="2864412"/>
            <a:ext cx="938531" cy="10172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188996" y="38374"/>
                <a:ext cx="5003003" cy="2376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7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chồng có 4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 cốc.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chồng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 thế.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 cốc.</a:t>
                </a:r>
                <a:endParaRPr lang="en-US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8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996" y="38374"/>
                <a:ext cx="5003003" cy="237671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346085" y="4704643"/>
            <a:ext cx="4845914" cy="1933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9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chiếc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đều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chồng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chiếc. Có 2 chồng như thế</a:t>
            </a:r>
            <a:endParaRPr lang="vi-VN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82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3606"/>
            <a:ext cx="7036596" cy="48588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45821" y="2312346"/>
            <a:ext cx="4858586" cy="21958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 chai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xếp đều vào 2 thùng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 thùng có 10 chai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20 : 2 = 10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4225000">
            <a:off x="5027151" y="3451234"/>
            <a:ext cx="1370241" cy="28207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131536" y="56616"/>
                <a:ext cx="5087157" cy="21046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thùng có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chai nước.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thùng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 thế.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vi-VN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chai nước.</a:t>
                </a:r>
                <a:endParaRPr lang="en-US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536" y="56616"/>
                <a:ext cx="5087157" cy="2104694"/>
              </a:xfrm>
              <a:prstGeom prst="roundRect">
                <a:avLst/>
              </a:prstGeom>
              <a:blipFill>
                <a:blip r:embed="rId11"/>
                <a:stretch>
                  <a:fillRect b="-3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70681" y="4580191"/>
            <a:ext cx="4858586" cy="21958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 chai </a:t>
            </a:r>
            <a:r>
              <a:rPr lang="vi-VN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đều mỗi thùng 10 chai. Có 2 thùng như thế. </a:t>
            </a: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chia 20 :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3606"/>
            <a:ext cx="7036596" cy="485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417567" y="38374"/>
                <a:ext cx="4711700" cy="23307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0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0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13:</a:t>
                </a:r>
                <a:endParaRPr 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vi-V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hàng có 5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ướng ngại vật</a:t>
                </a: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,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vi-V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hàng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 thế. C</a:t>
                </a:r>
                <a:r>
                  <a:rPr lang="vi-VN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 </a:t>
                </a:r>
                <a:r>
                  <a:rPr lang="vi-V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15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en-US" sz="2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ướng ngại vật.</a:t>
                </a:r>
                <a:endParaRPr lang="vi-V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000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000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000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5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000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= 15</a:t>
                </a:r>
                <a:endParaRPr lang="vi-VN" sz="2000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567" y="38374"/>
                <a:ext cx="4711700" cy="2330753"/>
              </a:xfrm>
              <a:prstGeom prst="roundRect">
                <a:avLst/>
              </a:prstGeom>
              <a:blipFill>
                <a:blip r:embed="rId11"/>
                <a:stretch>
                  <a:fillRect b="-31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4031415" y="-364016"/>
            <a:ext cx="2100667" cy="43243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346085" y="2429619"/>
            <a:ext cx="4845914" cy="2059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 ngại vật, chia đều vào 3 hàng. Mỗi hàng có 5 chướng ngại vật. </a:t>
            </a:r>
            <a:endParaRPr lang="vi-V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Ta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15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0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93460" y="4523476"/>
            <a:ext cx="4845914" cy="22375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 ngại vật, chia đều mỗi hàng 5 chướng ngại vật. Có 3 hàng như thế.</a:t>
            </a:r>
            <a:endParaRPr lang="vi-V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Ta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15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0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62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8" y="855670"/>
            <a:ext cx="7036596" cy="48588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193951" y="2479417"/>
            <a:ext cx="4863834" cy="2117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4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vịt, chia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 vào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hàng. M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 hàng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vịt.</a:t>
            </a:r>
            <a:endParaRPr lang="vi-VN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 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228975">
            <a:off x="713908" y="3147483"/>
            <a:ext cx="1329064" cy="26941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193951" y="38375"/>
                <a:ext cx="4863834" cy="22269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hàng có 2 con vịt. Có 2 hàng như thế. Có tất cả 4 con vịt.</a:t>
                </a:r>
                <a:endParaRPr lang="vi-VN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951" y="38375"/>
                <a:ext cx="4863834" cy="222695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193951" y="4670319"/>
            <a:ext cx="4863834" cy="2117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4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vịt, chia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 mỗi hàng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Có 2 hàng như thế.</a:t>
            </a:r>
            <a:endParaRPr lang="vi-VN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 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08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2013">
            <a:off x="10955308" y="17994"/>
            <a:ext cx="1207259" cy="14372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8163">
            <a:off x="53244" y="53245"/>
            <a:ext cx="390699" cy="390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7391">
            <a:off x="11789227" y="6369353"/>
            <a:ext cx="537117" cy="537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1496">
            <a:off x="537722" y="119721"/>
            <a:ext cx="440516" cy="4405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34427">
            <a:off x="267675" y="575431"/>
            <a:ext cx="277231" cy="27723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3606"/>
            <a:ext cx="7036596" cy="485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/>
              <p:nvPr/>
            </p:nvSpPr>
            <p:spPr>
              <a:xfrm>
                <a:off x="7293048" y="38374"/>
                <a:ext cx="4768919" cy="22167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</a:t>
                </a:r>
                <a:r>
                  <a:rPr lang="en-US" sz="2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19:</a:t>
                </a:r>
                <a:endParaRPr lang="en-US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rổ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5 quả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bóng, có 2 rổ như thế. Có </a:t>
                </a:r>
                <a:r>
                  <a:rPr lang="en-US" sz="21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tất cả 10 quả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bóng.</a:t>
                </a:r>
                <a:endParaRPr lang="en-US" sz="21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133" b="1" i="1" dirty="0" smtClean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phép nhân 5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133" b="1" i="1" dirty="0">
                    <a:solidFill>
                      <a:srgbClr val="CE3D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10</a:t>
                </a:r>
                <a:endParaRPr lang="vi-VN" sz="2133" b="1" i="1" dirty="0">
                  <a:solidFill>
                    <a:srgbClr val="CE3D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86EE3BE-8F17-48DB-831A-0ABABF555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048" y="38374"/>
                <a:ext cx="4768919" cy="22167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FBE6739-F91F-4303-811B-87D153909F5E}"/>
              </a:ext>
            </a:extLst>
          </p:cNvPr>
          <p:cNvSpPr/>
          <p:nvPr/>
        </p:nvSpPr>
        <p:spPr>
          <a:xfrm rot="5793034">
            <a:off x="2692504" y="3996139"/>
            <a:ext cx="1013278" cy="25400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93048" y="2507750"/>
            <a:ext cx="4768919" cy="2110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 quả bóng, chia đều mỗi rổ 5 quả bóng. Có 2 rổ được chia.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Vậy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10 : 5 = 2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6EE3BE-8F17-48DB-831A-0ABABF555D39}"/>
              </a:ext>
            </a:extLst>
          </p:cNvPr>
          <p:cNvSpPr/>
          <p:nvPr/>
        </p:nvSpPr>
        <p:spPr>
          <a:xfrm>
            <a:off x="7293048" y="4747382"/>
            <a:ext cx="4768919" cy="2110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21: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 quả bóng, chia đều vào 2 rổ. Mỗi rổ có 5 quả bóng. </a:t>
            </a:r>
            <a:endParaRPr lang="en-US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33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phép </a:t>
            </a:r>
            <a:r>
              <a:rPr lang="en-US" sz="2133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10 : 2 = 5</a:t>
            </a:r>
            <a:endParaRPr lang="vi-VN" sz="2133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70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31568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516765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447432" y="573546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68659 -0.01944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68764 -0.0169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95999" y="418536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91048" y="4341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4116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03209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524343" y="3925539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683475" y="452221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4158161" y="776634"/>
              <a:ext cx="3527806" cy="707886"/>
              <a:chOff x="9789552" y="868392"/>
              <a:chExt cx="3527806" cy="70788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9789552" y="868392"/>
                <a:ext cx="352780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x 9 = 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5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4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5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184"/>
            <a:ext cx="12192000" cy="6417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52447" y="391552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43216" y="391552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6023109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3238500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718729" y="3916601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190" y="536167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730138" y="440184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591301-6244-45C0-8324-8A781DAF6AB1}"/>
                </a:ext>
              </a:extLst>
            </p:cNvPr>
            <p:cNvSpPr txBox="1"/>
            <p:nvPr/>
          </p:nvSpPr>
          <p:spPr>
            <a:xfrm>
              <a:off x="4260173" y="948949"/>
              <a:ext cx="36489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16" y="15036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7115" y="235144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68207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433F0855-3D52-4525-969E-7590F1C8BB1E}"/>
              </a:ext>
            </a:extLst>
          </p:cNvPr>
          <p:cNvSpPr txBox="1"/>
          <p:nvPr/>
        </p:nvSpPr>
        <p:spPr>
          <a:xfrm>
            <a:off x="2865433" y="3853664"/>
            <a:ext cx="6461133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Vòng quay may mắn</a:t>
            </a:r>
            <a:endParaRPr lang="en-US" altLang="zh-CN" sz="48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38052" y="460901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28821" y="460901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37528" y="389942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28297" y="392763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732792" y="3899422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17501" y="631725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528" y="5331084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888" y="5995616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854109" y="450904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327677-2585-416B-8001-449292A26615}"/>
                </a:ext>
              </a:extLst>
            </p:cNvPr>
            <p:cNvSpPr txBox="1"/>
            <p:nvPr/>
          </p:nvSpPr>
          <p:spPr>
            <a:xfrm>
              <a:off x="4174123" y="890013"/>
              <a:ext cx="430459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25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538" y="249886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6337" y="2450966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8110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694686" y="388889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14 : 2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x 4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4698" y="3634635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5700" y="3575911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09128" y="922296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 chia 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77446" y="1892875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nhân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82427" y="839595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 nhân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0456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84558" y="3410154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 nhân 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18152" y="4349560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114630" y="4240111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nhân 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07876" y="332196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92" y="1426547"/>
            <a:ext cx="61061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>
            <a:hlinkClick r:id="rId11" action="ppaction://hlinksldjump"/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1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0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4.07407E-6 L -1.0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242059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Em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ôn lại những gì đã học (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Tiết 1)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5" y="2022001"/>
            <a:ext cx="8267095" cy="174010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cố kĩ năng vận dụng các phép tính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nhân, bảng chia đã học vào 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nhẩm và giải quyết vấn đề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5" y="4108964"/>
            <a:ext cx="8267095" cy="1174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triển các năng lực toán 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5C0AC-905A-4535-A1E6-A3FEDE1689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EAEAD3-E5FF-49A9-A364-6816D66524E6}"/>
              </a:ext>
            </a:extLst>
          </p:cNvPr>
          <p:cNvGrpSpPr/>
          <p:nvPr/>
        </p:nvGrpSpPr>
        <p:grpSpPr>
          <a:xfrm>
            <a:off x="680817" y="1535658"/>
            <a:ext cx="2209423" cy="2436362"/>
            <a:chOff x="827463" y="4533899"/>
            <a:chExt cx="1658728" cy="1855561"/>
          </a:xfrm>
          <a:solidFill>
            <a:srgbClr val="92D050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AD8937-921C-4972-AAE7-F124918C47BE}"/>
                </a:ext>
              </a:extLst>
            </p:cNvPr>
            <p:cNvSpPr/>
            <p:nvPr/>
          </p:nvSpPr>
          <p:spPr>
            <a:xfrm>
              <a:off x="827463" y="4533899"/>
              <a:ext cx="1658728" cy="185556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B86B02-BC22-47A2-B041-08D4478CC756}"/>
                    </a:ext>
                  </a:extLst>
                </p:cNvPr>
                <p:cNvSpPr txBox="1"/>
                <p:nvPr/>
              </p:nvSpPr>
              <p:spPr>
                <a:xfrm>
                  <a:off x="873949" y="4646733"/>
                  <a:ext cx="1279185" cy="1547080"/>
                </a:xfrm>
                <a:prstGeom prst="rect">
                  <a:avLst/>
                </a:prstGeom>
                <a:noFill/>
                <a:effectLst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rgbClr val="002060"/>
                      </a:solidFill>
                      <a:effectLst/>
                      <a:latin typeface="UTM Avo" panose="02040603050506020204" pitchFamily="18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effectLst/>
                      <a:latin typeface="UTM Avo" panose="02040603050506020204" pitchFamily="18" charset="0"/>
                      <a:cs typeface="Arial" panose="020B0604020202020204" pitchFamily="34" charset="0"/>
                    </a:rPr>
                    <a:t> 6 =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3 = </a:t>
                  </a:r>
                  <a:endPara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rgbClr val="002060"/>
                      </a:solidFill>
                      <a:effectLst/>
                      <a:latin typeface="UTM Avo" panose="02040603050506020204" pitchFamily="18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effectLst/>
                      <a:latin typeface="UTM Avo" panose="02040603050506020204" pitchFamily="18" charset="0"/>
                      <a:cs typeface="Arial" panose="020B0604020202020204" pitchFamily="34" charset="0"/>
                    </a:rPr>
                    <a:t> 9 =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B86B02-BC22-47A2-B041-08D4478CC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949" y="4646733"/>
                  <a:ext cx="1279185" cy="1547080"/>
                </a:xfrm>
                <a:prstGeom prst="rect">
                  <a:avLst/>
                </a:prstGeom>
                <a:blipFill>
                  <a:blip r:embed="rId17"/>
                  <a:stretch>
                    <a:fillRect l="-7527" b="-3604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597346" y="166413"/>
            <a:ext cx="3099405" cy="755245"/>
            <a:chOff x="-3369817" y="382607"/>
            <a:chExt cx="304454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0445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66112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25FD347-59EA-4075-8CE9-76CE988E26D3}"/>
              </a:ext>
            </a:extLst>
          </p:cNvPr>
          <p:cNvGrpSpPr/>
          <p:nvPr/>
        </p:nvGrpSpPr>
        <p:grpSpPr>
          <a:xfrm>
            <a:off x="3264465" y="2953103"/>
            <a:ext cx="2433572" cy="2436192"/>
            <a:chOff x="-943533" y="4469992"/>
            <a:chExt cx="1827008" cy="1855431"/>
          </a:xfrm>
          <a:solidFill>
            <a:srgbClr val="92D05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A7377A62-88C4-403C-9FD0-2C7D6B4551E8}"/>
                </a:ext>
              </a:extLst>
            </p:cNvPr>
            <p:cNvSpPr/>
            <p:nvPr/>
          </p:nvSpPr>
          <p:spPr>
            <a:xfrm>
              <a:off x="-943533" y="4469992"/>
              <a:ext cx="1827008" cy="185543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5AEAB7A-AD70-41D6-9999-F51269E612A7}"/>
                    </a:ext>
                  </a:extLst>
                </p:cNvPr>
                <p:cNvSpPr txBox="1"/>
                <p:nvPr/>
              </p:nvSpPr>
              <p:spPr>
                <a:xfrm>
                  <a:off x="-870643" y="4739645"/>
                  <a:ext cx="1284028" cy="1289233"/>
                </a:xfrm>
                <a:prstGeom prst="rect">
                  <a:avLst/>
                </a:prstGeom>
                <a:noFill/>
                <a:effectLst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5 =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8 =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10 =</a:t>
                  </a: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5AEAB7A-AD70-41D6-9999-F51269E61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70643" y="4739645"/>
                  <a:ext cx="1284028" cy="1289233"/>
                </a:xfrm>
                <a:prstGeom prst="rect">
                  <a:avLst/>
                </a:prstGeom>
                <a:blipFill>
                  <a:blip r:embed="rId18"/>
                  <a:stretch>
                    <a:fillRect l="-7117" t="-3971" b="-938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9D43A0-6AE5-4C6E-9A39-22BEC58E5268}"/>
              </a:ext>
            </a:extLst>
          </p:cNvPr>
          <p:cNvGrpSpPr/>
          <p:nvPr/>
        </p:nvGrpSpPr>
        <p:grpSpPr>
          <a:xfrm>
            <a:off x="6182726" y="1535647"/>
            <a:ext cx="2281454" cy="2468348"/>
            <a:chOff x="827463" y="4612667"/>
            <a:chExt cx="1712805" cy="1879922"/>
          </a:xfrm>
          <a:solidFill>
            <a:srgbClr val="92D050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4B72F02-C9A0-4F55-B678-FDE7A763E68C}"/>
                </a:ext>
              </a:extLst>
            </p:cNvPr>
            <p:cNvSpPr/>
            <p:nvPr/>
          </p:nvSpPr>
          <p:spPr>
            <a:xfrm>
              <a:off x="827463" y="4612667"/>
              <a:ext cx="1712805" cy="187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4C052E2-87A1-4E2F-A771-61A90C426995}"/>
                </a:ext>
              </a:extLst>
            </p:cNvPr>
            <p:cNvSpPr txBox="1"/>
            <p:nvPr/>
          </p:nvSpPr>
          <p:spPr>
            <a:xfrm>
              <a:off x="868104" y="4726446"/>
              <a:ext cx="1358494" cy="1486281"/>
            </a:xfrm>
            <a:prstGeom prst="rect">
              <a:avLst/>
            </a:prstGeom>
            <a:noFill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 : 2 =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E09905-B5AC-462E-B84F-13AA5101C536}"/>
              </a:ext>
            </a:extLst>
          </p:cNvPr>
          <p:cNvGrpSpPr/>
          <p:nvPr/>
        </p:nvGrpSpPr>
        <p:grpSpPr>
          <a:xfrm>
            <a:off x="9130331" y="2917329"/>
            <a:ext cx="2281454" cy="2468348"/>
            <a:chOff x="827463" y="4612667"/>
            <a:chExt cx="1712805" cy="1879922"/>
          </a:xfrm>
          <a:solidFill>
            <a:srgbClr val="92D050"/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EFCC4AF-ED87-4949-A9F0-B58C6C7F3C48}"/>
                </a:ext>
              </a:extLst>
            </p:cNvPr>
            <p:cNvSpPr/>
            <p:nvPr/>
          </p:nvSpPr>
          <p:spPr>
            <a:xfrm>
              <a:off x="827463" y="4612667"/>
              <a:ext cx="1712805" cy="187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34B9D4-871D-4B1C-8E2A-8A047C974DEA}"/>
                </a:ext>
              </a:extLst>
            </p:cNvPr>
            <p:cNvSpPr txBox="1"/>
            <p:nvPr/>
          </p:nvSpPr>
          <p:spPr>
            <a:xfrm>
              <a:off x="868104" y="4726446"/>
              <a:ext cx="1358494" cy="1486281"/>
            </a:xfrm>
            <a:prstGeom prst="rect">
              <a:avLst/>
            </a:prstGeom>
            <a:noFill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 : 5 =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 : 5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5 : 5 =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241" name="TextBox1" r:id="rId2" imgW="581040" imgH="476280"/>
        </mc:Choice>
        <mc:Fallback>
          <p:control name="TextBox1" r:id="rId2" imgW="58104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CA3F8FC-A266-4332-8C53-8945422859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97953" y="184492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2" name="TextBox2" r:id="rId3" imgW="581040" imgH="476280"/>
        </mc:Choice>
        <mc:Fallback>
          <p:control name="TextBox2" r:id="rId3" imgW="58104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8A903DFD-90AE-4B3B-B934-61889E074A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07629" y="247091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3" name="TextBox3" r:id="rId4" imgW="581040" imgH="476280"/>
        </mc:Choice>
        <mc:Fallback>
          <p:control name="TextBox3" r:id="rId4" imgW="581040" imgH="476280">
            <p:pic>
              <p:nvPicPr>
                <p:cNvPr id="33" name="TextBox3">
                  <a:extLst>
                    <a:ext uri="{FF2B5EF4-FFF2-40B4-BE49-F238E27FC236}">
                      <a16:creationId xmlns:a16="http://schemas.microsoft.com/office/drawing/2014/main" id="{10468C63-7311-4945-9F35-AE0D608966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17305" y="309690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4" name="TextBox4" r:id="rId5" imgW="581040" imgH="476280"/>
        </mc:Choice>
        <mc:Fallback>
          <p:control name="TextBox4" r:id="rId5" imgW="581040" imgH="476280">
            <p:pic>
              <p:nvPicPr>
                <p:cNvPr id="34" name="TextBox4">
                  <a:extLst>
                    <a:ext uri="{FF2B5EF4-FFF2-40B4-BE49-F238E27FC236}">
                      <a16:creationId xmlns:a16="http://schemas.microsoft.com/office/drawing/2014/main" id="{72D0B651-D11A-4308-B5B4-F0A54D3AA65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70314" y="3313896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5" name="TextBox5" r:id="rId6" imgW="581040" imgH="476280"/>
        </mc:Choice>
        <mc:Fallback>
          <p:control name="TextBox5" r:id="rId6" imgW="581040" imgH="476280">
            <p:pic>
              <p:nvPicPr>
                <p:cNvPr id="35" name="TextBox5">
                  <a:extLst>
                    <a:ext uri="{FF2B5EF4-FFF2-40B4-BE49-F238E27FC236}">
                      <a16:creationId xmlns:a16="http://schemas.microsoft.com/office/drawing/2014/main" id="{44FDC05E-BE02-4F5E-A9F7-E78B39F3FC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70314" y="39122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6" name="TextBox6" r:id="rId7" imgW="581040" imgH="476280"/>
        </mc:Choice>
        <mc:Fallback>
          <p:control name="TextBox6" r:id="rId7" imgW="581040" imgH="476280">
            <p:pic>
              <p:nvPicPr>
                <p:cNvPr id="36" name="TextBox6">
                  <a:extLst>
                    <a:ext uri="{FF2B5EF4-FFF2-40B4-BE49-F238E27FC236}">
                      <a16:creationId xmlns:a16="http://schemas.microsoft.com/office/drawing/2014/main" id="{105C4537-CC73-41D5-938F-F8956090C7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05699" y="44957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7" name="TextBox7" r:id="rId8" imgW="581040" imgH="476280"/>
        </mc:Choice>
        <mc:Fallback>
          <p:control name="TextBox7" r:id="rId8" imgW="581040" imgH="47628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7B3ECA0A-675A-43EC-B97C-EBED20AF706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67073" y="182490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8" name="TextBox8" r:id="rId9" imgW="581040" imgH="476280"/>
        </mc:Choice>
        <mc:Fallback>
          <p:control name="TextBox8" r:id="rId9" imgW="581040" imgH="476280">
            <p:pic>
              <p:nvPicPr>
                <p:cNvPr id="38" name="TextBox8">
                  <a:extLst>
                    <a:ext uri="{FF2B5EF4-FFF2-40B4-BE49-F238E27FC236}">
                      <a16:creationId xmlns:a16="http://schemas.microsoft.com/office/drawing/2014/main" id="{59EE17BF-D1E1-4F48-9D8A-8C11328ACF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67073" y="2465487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9" name="TextBox9" r:id="rId10" imgW="581040" imgH="476280"/>
        </mc:Choice>
        <mc:Fallback>
          <p:control name="TextBox9" r:id="rId10" imgW="581040" imgH="476280">
            <p:pic>
              <p:nvPicPr>
                <p:cNvPr id="39" name="TextBox9">
                  <a:extLst>
                    <a:ext uri="{FF2B5EF4-FFF2-40B4-BE49-F238E27FC236}">
                      <a16:creationId xmlns:a16="http://schemas.microsoft.com/office/drawing/2014/main" id="{18DA37C0-E5AE-4670-99C9-075F628532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67073" y="311242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0" name="TextBox10" r:id="rId11" imgW="581040" imgH="476280"/>
        </mc:Choice>
        <mc:Fallback>
          <p:control name="TextBox10" r:id="rId11" imgW="581040" imgH="476280">
            <p:pic>
              <p:nvPicPr>
                <p:cNvPr id="50" name="TextBox10">
                  <a:extLst>
                    <a:ext uri="{FF2B5EF4-FFF2-40B4-BE49-F238E27FC236}">
                      <a16:creationId xmlns:a16="http://schemas.microsoft.com/office/drawing/2014/main" id="{4032D0C5-6F87-4DF0-B741-335D1E498F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42253" y="316441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1" name="TextBox11" r:id="rId12" imgW="581040" imgH="476280"/>
        </mc:Choice>
        <mc:Fallback>
          <p:control name="TextBox11" r:id="rId12" imgW="581040" imgH="476280">
            <p:pic>
              <p:nvPicPr>
                <p:cNvPr id="51" name="TextBox11">
                  <a:extLst>
                    <a:ext uri="{FF2B5EF4-FFF2-40B4-BE49-F238E27FC236}">
                      <a16:creationId xmlns:a16="http://schemas.microsoft.com/office/drawing/2014/main" id="{AD8AE7FE-8C81-401C-9FF8-B23C597CCE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42253" y="3804998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2" name="TextBox12" r:id="rId13" imgW="581040" imgH="476280"/>
        </mc:Choice>
        <mc:Fallback>
          <p:control name="TextBox12" r:id="rId13" imgW="581040" imgH="476280">
            <p:pic>
              <p:nvPicPr>
                <p:cNvPr id="52" name="TextBox12">
                  <a:extLst>
                    <a:ext uri="{FF2B5EF4-FFF2-40B4-BE49-F238E27FC236}">
                      <a16:creationId xmlns:a16="http://schemas.microsoft.com/office/drawing/2014/main" id="{228A2265-2B09-4F43-9B75-1B0EAB1A6B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42253" y="445193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D6C9D9-46C2-4589-B30B-F12F0260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6882392-6A9D-481D-9A29-D03A711E4BC8}"/>
              </a:ext>
            </a:extLst>
          </p:cNvPr>
          <p:cNvSpPr/>
          <p:nvPr/>
        </p:nvSpPr>
        <p:spPr>
          <a:xfrm>
            <a:off x="1593908" y="590787"/>
            <a:ext cx="639798" cy="606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667D3-12BC-4F08-99BB-6E32E0CEBC86}"/>
              </a:ext>
            </a:extLst>
          </p:cNvPr>
          <p:cNvSpPr txBox="1"/>
          <p:nvPr/>
        </p:nvSpPr>
        <p:spPr>
          <a:xfrm>
            <a:off x="2414583" y="558645"/>
            <a:ext cx="692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57028-DB71-49FC-8F7A-184033A4F5DE}"/>
              </a:ext>
            </a:extLst>
          </p:cNvPr>
          <p:cNvGrpSpPr/>
          <p:nvPr/>
        </p:nvGrpSpPr>
        <p:grpSpPr>
          <a:xfrm>
            <a:off x="3586157" y="1185825"/>
            <a:ext cx="4581525" cy="795571"/>
            <a:chOff x="3495675" y="1280878"/>
            <a:chExt cx="4581525" cy="7955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75A86E-2741-4733-80C5-2C1B6ACD3F1D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4021AA-1E70-48BE-9A4D-D1F7F3372074}"/>
                    </a:ext>
                  </a:extLst>
                </p:cNvPr>
                <p:cNvSpPr txBox="1"/>
                <p:nvPr/>
              </p:nvSpPr>
              <p:spPr>
                <a:xfrm>
                  <a:off x="3971925" y="1397156"/>
                  <a:ext cx="38481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   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800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  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9    =     45</a:t>
                  </a:r>
                  <a:endPara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4021AA-1E70-48BE-9A4D-D1F7F33720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1925" y="1397156"/>
                  <a:ext cx="3848100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3165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646D9A-FBF3-4DC3-9E28-0AF7503BC102}"/>
              </a:ext>
            </a:extLst>
          </p:cNvPr>
          <p:cNvSpPr txBox="1"/>
          <p:nvPr/>
        </p:nvSpPr>
        <p:spPr>
          <a:xfrm>
            <a:off x="1645443" y="2607466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2EAAF7-3D9F-4FC5-83ED-85FFE6ADDBA5}"/>
              </a:ext>
            </a:extLst>
          </p:cNvPr>
          <p:cNvGrpSpPr/>
          <p:nvPr/>
        </p:nvGrpSpPr>
        <p:grpSpPr>
          <a:xfrm>
            <a:off x="3548059" y="3329529"/>
            <a:ext cx="4581525" cy="795571"/>
            <a:chOff x="3495675" y="1280878"/>
            <a:chExt cx="4581525" cy="7955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204B38F-DE0B-43A0-B51A-E50AA71B255B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550E9-2E81-4F15-982A-D4F4B09CE92E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B2D0CE-B265-4E87-8F77-D4148C67300A}"/>
              </a:ext>
            </a:extLst>
          </p:cNvPr>
          <p:cNvGrpSpPr/>
          <p:nvPr/>
        </p:nvGrpSpPr>
        <p:grpSpPr>
          <a:xfrm>
            <a:off x="2047875" y="2457450"/>
            <a:ext cx="2209800" cy="795571"/>
            <a:chOff x="2047875" y="2524125"/>
            <a:chExt cx="2209800" cy="795571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E836D34C-FCEC-4F78-9698-F7EF0C67A282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6C54D-7051-43D5-8A6D-087A0F6A9A73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4B0681-E4D9-446A-9213-DF44602DA696}"/>
              </a:ext>
            </a:extLst>
          </p:cNvPr>
          <p:cNvGrpSpPr/>
          <p:nvPr/>
        </p:nvGrpSpPr>
        <p:grpSpPr>
          <a:xfrm>
            <a:off x="4735497" y="2457450"/>
            <a:ext cx="2209800" cy="795571"/>
            <a:chOff x="2047875" y="2524125"/>
            <a:chExt cx="2209800" cy="795571"/>
          </a:xfrm>
        </p:grpSpPr>
        <p:sp>
          <p:nvSpPr>
            <p:cNvPr id="48" name="Thought Bubble: Cloud 47">
              <a:extLst>
                <a:ext uri="{FF2B5EF4-FFF2-40B4-BE49-F238E27FC236}">
                  <a16:creationId xmlns:a16="http://schemas.microsoft.com/office/drawing/2014/main" id="{01CC126A-941B-462F-8A6B-D28ADD53CAE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27192"/>
                <a:gd name="adj2" fmla="val -11955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6C554A-6019-4EA0-AEBC-B62DC00FE54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FF8A2E-E0B5-464C-9CF7-B4EBF97EE4AB}"/>
              </a:ext>
            </a:extLst>
          </p:cNvPr>
          <p:cNvGrpSpPr/>
          <p:nvPr/>
        </p:nvGrpSpPr>
        <p:grpSpPr>
          <a:xfrm>
            <a:off x="7496168" y="2457450"/>
            <a:ext cx="2209800" cy="795571"/>
            <a:chOff x="2047875" y="2524125"/>
            <a:chExt cx="2209800" cy="795571"/>
          </a:xfrm>
        </p:grpSpPr>
        <p:sp>
          <p:nvSpPr>
            <p:cNvPr id="52" name="Thought Bubble: Cloud 51">
              <a:extLst>
                <a:ext uri="{FF2B5EF4-FFF2-40B4-BE49-F238E27FC236}">
                  <a16:creationId xmlns:a16="http://schemas.microsoft.com/office/drawing/2014/main" id="{F1366EF4-FA0E-4939-A10B-C0970BB39C8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90739"/>
                <a:gd name="adj2" fmla="val -11187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03EE01-16C2-4009-A712-62F456B23C9C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11F181-F281-424E-A0AF-3EDAB1518D2E}"/>
              </a:ext>
            </a:extLst>
          </p:cNvPr>
          <p:cNvSpPr txBox="1"/>
          <p:nvPr/>
        </p:nvSpPr>
        <p:spPr>
          <a:xfrm>
            <a:off x="1778793" y="3479007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FA2A20-E898-436D-9834-72CF1EDB6242}"/>
              </a:ext>
            </a:extLst>
          </p:cNvPr>
          <p:cNvGrpSpPr/>
          <p:nvPr/>
        </p:nvGrpSpPr>
        <p:grpSpPr>
          <a:xfrm>
            <a:off x="3681409" y="4201070"/>
            <a:ext cx="4581525" cy="795571"/>
            <a:chOff x="3495675" y="1280878"/>
            <a:chExt cx="4581525" cy="79557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790DED-A3DC-4CF8-BFD4-0239887C7295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52EEC-E970-4627-B229-0F0386AA46E2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7121EB-EEBA-464A-903B-1928CC1AAD14}"/>
              </a:ext>
            </a:extLst>
          </p:cNvPr>
          <p:cNvGrpSpPr/>
          <p:nvPr/>
        </p:nvGrpSpPr>
        <p:grpSpPr>
          <a:xfrm>
            <a:off x="1778793" y="5362575"/>
            <a:ext cx="2593182" cy="795571"/>
            <a:chOff x="2047875" y="2524125"/>
            <a:chExt cx="2209800" cy="795571"/>
          </a:xfrm>
        </p:grpSpPr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45355A8A-21AB-430A-8144-C3852DBDF9D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61626-CE3A-49E7-B248-383B525BF1A9}"/>
                </a:ext>
              </a:extLst>
            </p:cNvPr>
            <p:cNvSpPr txBox="1"/>
            <p:nvPr/>
          </p:nvSpPr>
          <p:spPr>
            <a:xfrm>
              <a:off x="2258236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F8619-8E8F-4D37-8625-9F432BFBD2CE}"/>
              </a:ext>
            </a:extLst>
          </p:cNvPr>
          <p:cNvGrpSpPr/>
          <p:nvPr/>
        </p:nvGrpSpPr>
        <p:grpSpPr>
          <a:xfrm>
            <a:off x="4849797" y="5362575"/>
            <a:ext cx="2209800" cy="795571"/>
            <a:chOff x="2047875" y="2524125"/>
            <a:chExt cx="2209800" cy="795571"/>
          </a:xfrm>
        </p:grpSpPr>
        <p:sp>
          <p:nvSpPr>
            <p:cNvPr id="62" name="Thought Bubble: Cloud 61">
              <a:extLst>
                <a:ext uri="{FF2B5EF4-FFF2-40B4-BE49-F238E27FC236}">
                  <a16:creationId xmlns:a16="http://schemas.microsoft.com/office/drawing/2014/main" id="{6B3AB339-50F9-4FE2-BDD6-1AA82E260D5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22032"/>
                <a:gd name="adj2" fmla="val -10764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760AB5-5724-473E-A20F-EC7D6918737E}"/>
                </a:ext>
              </a:extLst>
            </p:cNvPr>
            <p:cNvSpPr txBox="1"/>
            <p:nvPr/>
          </p:nvSpPr>
          <p:spPr>
            <a:xfrm>
              <a:off x="2219158" y="26910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A8046E-124D-4527-BFDA-F82499832D17}"/>
              </a:ext>
            </a:extLst>
          </p:cNvPr>
          <p:cNvGrpSpPr/>
          <p:nvPr/>
        </p:nvGrpSpPr>
        <p:grpSpPr>
          <a:xfrm>
            <a:off x="7515558" y="5381910"/>
            <a:ext cx="2276881" cy="776237"/>
            <a:chOff x="2047875" y="2524125"/>
            <a:chExt cx="2209800" cy="795571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CFBFAA28-3C65-442C-B7D1-703C76C0627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81333"/>
                <a:gd name="adj2" fmla="val -10594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62D229-560F-4639-A414-50FAE17E8C9D}"/>
                </a:ext>
              </a:extLst>
            </p:cNvPr>
            <p:cNvSpPr txBox="1"/>
            <p:nvPr/>
          </p:nvSpPr>
          <p:spPr>
            <a:xfrm>
              <a:off x="2199132" y="2648279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0" grpId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584697" y="273983"/>
            <a:ext cx="11022605" cy="962147"/>
            <a:chOff x="1417484" y="393641"/>
            <a:chExt cx="7665090" cy="8695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869560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3C8D57-ACD0-4DC3-B31B-7C73E3C5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967" y="1388065"/>
            <a:ext cx="6591871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99936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1044</Words>
  <Application>Microsoft Office PowerPoint</Application>
  <PresentationFormat>Widescreen</PresentationFormat>
  <Paragraphs>147</Paragraphs>
  <Slides>24</Slides>
  <Notes>1</Notes>
  <HiddenSlides>0</HiddenSlides>
  <MMClips>46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Microsoft YaHei</vt:lpstr>
      <vt:lpstr>Arial</vt:lpstr>
      <vt:lpstr>Calibri</vt:lpstr>
      <vt:lpstr>Calibri Light</vt:lpstr>
      <vt:lpstr>Cambria Math</vt:lpstr>
      <vt:lpstr>等线</vt:lpstr>
      <vt:lpstr>iCiel Panton Black</vt:lpstr>
      <vt:lpstr>Kalam</vt:lpstr>
      <vt:lpstr>Montserrat</vt:lpstr>
      <vt:lpstr>Tahoma</vt:lpstr>
      <vt:lpstr>Times New Roman</vt:lpstr>
      <vt:lpstr>UTM Avo</vt:lpstr>
      <vt:lpstr>Office Theme</vt:lpstr>
      <vt:lpstr>1_Office Theme</vt:lpstr>
      <vt:lpstr>2_Office Theme</vt:lpstr>
      <vt:lpstr>2_Doodle Sketchbook by Slidesgo</vt:lpstr>
      <vt:lpstr>Chào mừng các em  đến với tiết học môn Toán</vt:lpstr>
      <vt:lpstr>PowerPoint Presentation</vt:lpstr>
      <vt:lpstr>PowerPoint Presentation</vt:lpstr>
      <vt:lpstr>Toán Em ôn lại những gì đã học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213</cp:revision>
  <dcterms:created xsi:type="dcterms:W3CDTF">2021-07-12T03:44:38Z</dcterms:created>
  <dcterms:modified xsi:type="dcterms:W3CDTF">2022-03-07T10:12:55Z</dcterms:modified>
</cp:coreProperties>
</file>