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2" r:id="rId3"/>
    <p:sldMasterId id="2147483695" r:id="rId4"/>
  </p:sldMasterIdLst>
  <p:notesMasterIdLst>
    <p:notesMasterId r:id="rId23"/>
  </p:notesMasterIdLst>
  <p:sldIdLst>
    <p:sldId id="294" r:id="rId5"/>
    <p:sldId id="256" r:id="rId6"/>
    <p:sldId id="260" r:id="rId7"/>
    <p:sldId id="257" r:id="rId8"/>
    <p:sldId id="295" r:id="rId9"/>
    <p:sldId id="259" r:id="rId10"/>
    <p:sldId id="261" r:id="rId11"/>
    <p:sldId id="281" r:id="rId12"/>
    <p:sldId id="283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40790-C69A-4F7E-9C4C-4E33ED21EE93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0484C-3D13-45B1-80ED-546D29D11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9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155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008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780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802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701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410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195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21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450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563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760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1541F3F7-993D-40F6-A156-AF637ECEB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8E768263-D056-4D1B-A5C0-F70DADA39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图片包含 恐龙, 爬行动物, 树叶&#10;&#10;描述已自动生成">
            <a:extLst>
              <a:ext uri="{FF2B5EF4-FFF2-40B4-BE49-F238E27FC236}">
                <a16:creationId xmlns:a16="http://schemas.microsoft.com/office/drawing/2014/main" id="{23A73595-38C8-45D1-A455-948DE0C7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35A099F4-6095-409B-8FAA-9925DB3B7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57070B-961D-45F7-9FDE-309DD1D11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  <p:pic>
        <p:nvPicPr>
          <p:cNvPr id="21" name="图片 20" descr="图片包含 恐龙, 爬行动物, 树叶&#10;&#10;描述已自动生成">
            <a:extLst>
              <a:ext uri="{FF2B5EF4-FFF2-40B4-BE49-F238E27FC236}">
                <a16:creationId xmlns:a16="http://schemas.microsoft.com/office/drawing/2014/main" id="{7140B841-BA4B-4715-825C-1D6FACBE6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242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71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7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7C4FB164-9FAC-4FAE-8C6F-0DA8F26203AF}"/>
              </a:ext>
            </a:extLst>
          </p:cNvPr>
          <p:cNvSpPr/>
          <p:nvPr userDrawn="1"/>
        </p:nvSpPr>
        <p:spPr>
          <a:xfrm>
            <a:off x="209550" y="285751"/>
            <a:ext cx="11785073" cy="642762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054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38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08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96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00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11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38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75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>
            <a:extLst>
              <a:ext uri="{FF2B5EF4-FFF2-40B4-BE49-F238E27FC236}">
                <a16:creationId xmlns:a16="http://schemas.microsoft.com/office/drawing/2014/main" id="{F4F35026-68A3-4338-BEFA-1CAA80D5E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A385E145-4E93-466C-B3F1-A3C5312F9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F8F82454-6AD6-4758-B966-525EC5118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9DA360-ADD6-4961-A5AF-103C71F6E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0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67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15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02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95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43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97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58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78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77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7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>
            <a:extLst>
              <a:ext uri="{FF2B5EF4-FFF2-40B4-BE49-F238E27FC236}">
                <a16:creationId xmlns:a16="http://schemas.microsoft.com/office/drawing/2014/main" id="{1A606281-D5D9-4229-8576-01E53000B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6A614636-7CAD-4B95-A8C4-16A9AF75E1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>
            <a:extLst>
              <a:ext uri="{FF2B5EF4-FFF2-40B4-BE49-F238E27FC236}">
                <a16:creationId xmlns:a16="http://schemas.microsoft.com/office/drawing/2014/main" id="{75A28969-A1CB-468C-AD7D-71822C072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>
            <a:extLst>
              <a:ext uri="{FF2B5EF4-FFF2-40B4-BE49-F238E27FC236}">
                <a16:creationId xmlns:a16="http://schemas.microsoft.com/office/drawing/2014/main" id="{2D79B1DE-A349-44A9-AD42-66CAD5644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43A66C07-0184-4E86-9FB2-4B72BEE90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7C8585-0043-43A3-A30A-8FBF4CA8F8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r="1405"/>
          <a:stretch/>
        </p:blipFill>
        <p:spPr>
          <a:xfrm>
            <a:off x="878345" y="977179"/>
            <a:ext cx="3445682" cy="354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98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4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80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comb/>
      </p:transition>
    </mc:Choice>
    <mc:Fallback xmlns="">
      <p:transition spd="slow" advClick="0" advTm="3000">
        <p:comb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21550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43290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23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82340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60908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20852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170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077F25FF-8721-40C6-AD0E-5F5C66093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39279496-8BE1-481A-9CFC-49AFC7135F5B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恐龙, 爬行动物, 树叶&#10;&#10;描述已自动生成">
            <a:extLst>
              <a:ext uri="{FF2B5EF4-FFF2-40B4-BE49-F238E27FC236}">
                <a16:creationId xmlns:a16="http://schemas.microsoft.com/office/drawing/2014/main" id="{17FD3537-9F02-4A97-8B93-A7B8D7416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BEB44D23-260B-4AB8-8776-D6C801DDC1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69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9979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1618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7753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物体&#10;&#10;描述已自动生成">
            <a:extLst>
              <a:ext uri="{FF2B5EF4-FFF2-40B4-BE49-F238E27FC236}">
                <a16:creationId xmlns:a16="http://schemas.microsoft.com/office/drawing/2014/main" id="{BEB25491-9CB3-4DA6-9690-D092C0F8E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FCE6AEDD-1100-4DB4-87B8-103C746D5BF5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7A47F1F9-A5FA-4536-8696-B16E25106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图片包含 恐龙, 爬行动物, 树叶&#10;&#10;描述已自动生成">
            <a:extLst>
              <a:ext uri="{FF2B5EF4-FFF2-40B4-BE49-F238E27FC236}">
                <a16:creationId xmlns:a16="http://schemas.microsoft.com/office/drawing/2014/main" id="{7B28B32A-9C56-407F-9B49-9D1747BAE2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32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04ED5F69-CE55-464B-BE06-0B8E075F5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2307A20C-4BCB-4DDB-847C-DCF57D51CFB4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AD90EE0-EC1C-4B8C-BED0-62461EAA579C}"/>
              </a:ext>
            </a:extLst>
          </p:cNvPr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ED40DD5-379A-45A1-BF20-580784204A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5" t="28405" r="16268"/>
          <a:stretch/>
        </p:blipFill>
        <p:spPr>
          <a:xfrm>
            <a:off x="10254713" y="3125684"/>
            <a:ext cx="2159430" cy="3688166"/>
          </a:xfrm>
          <a:prstGeom prst="rect">
            <a:avLst/>
          </a:prstGeom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FFC36AFD-4A38-455E-8114-AC9A43CBD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50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物体&#10;&#10;描述已自动生成">
            <a:extLst>
              <a:ext uri="{FF2B5EF4-FFF2-40B4-BE49-F238E27FC236}">
                <a16:creationId xmlns:a16="http://schemas.microsoft.com/office/drawing/2014/main" id="{679E8D7D-EB19-4DD5-AE35-ABAAA1FE8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A2DAB25E-C84C-43CE-AB13-A6446B36172D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A862090F-7C20-420F-8FFC-72FD816E8B8C}"/>
              </a:ext>
            </a:extLst>
          </p:cNvPr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7517E986-6EF3-4C86-9CBF-ADB237446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06BE67-F3B3-420C-BE6B-DF72CBB60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31871"/>
          <a:stretch/>
        </p:blipFill>
        <p:spPr>
          <a:xfrm>
            <a:off x="9948326" y="4416589"/>
            <a:ext cx="2372825" cy="244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7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C1E8161A-EB5D-415E-8F73-7BA7150FE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9" name="图片 8" descr="图片包含 恐龙, 爬行动物, 树叶&#10;&#10;描述已自动生成">
            <a:extLst>
              <a:ext uri="{FF2B5EF4-FFF2-40B4-BE49-F238E27FC236}">
                <a16:creationId xmlns:a16="http://schemas.microsoft.com/office/drawing/2014/main" id="{F4C93EC9-1938-423A-84E6-AB4C8E3046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>
            <a:extLst>
              <a:ext uri="{FF2B5EF4-FFF2-40B4-BE49-F238E27FC236}">
                <a16:creationId xmlns:a16="http://schemas.microsoft.com/office/drawing/2014/main" id="{5C3363D3-AEA4-4D8F-AB67-8DDC17ED88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434B343F-9B8B-4799-8D43-5229AD617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97153DE-83E1-4FEE-8AFE-F6F551F104D9}"/>
              </a:ext>
            </a:extLst>
          </p:cNvPr>
          <p:cNvGrpSpPr/>
          <p:nvPr userDrawn="1"/>
        </p:nvGrpSpPr>
        <p:grpSpPr>
          <a:xfrm>
            <a:off x="6904372" y="640054"/>
            <a:ext cx="5428785" cy="6217623"/>
            <a:chOff x="1686006" y="640054"/>
            <a:chExt cx="5428785" cy="621762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3B4D42B-0B48-44E9-87CF-ADE5E2EF9F0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64" r="31871"/>
            <a:stretch/>
          </p:blipFill>
          <p:spPr>
            <a:xfrm>
              <a:off x="1686006" y="640054"/>
              <a:ext cx="3901963" cy="401474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568154A-0FF3-46F3-BB67-477DED5BF7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1" t="34998" r="6425"/>
            <a:stretch/>
          </p:blipFill>
          <p:spPr>
            <a:xfrm>
              <a:off x="3902978" y="2400301"/>
              <a:ext cx="3211813" cy="4457376"/>
            </a:xfrm>
            <a:prstGeom prst="rect">
              <a:avLst/>
            </a:prstGeom>
          </p:spPr>
        </p:pic>
      </p:grp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D7563DFF-205E-4B9D-90DF-802638957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27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26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自然&#10;&#10;描述已自动生成">
            <a:extLst>
              <a:ext uri="{FF2B5EF4-FFF2-40B4-BE49-F238E27FC236}">
                <a16:creationId xmlns:a16="http://schemas.microsoft.com/office/drawing/2014/main" id="{AB19C851-DCD1-43D8-B14E-BCED5B79BC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48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14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15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14971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D567BF7-A602-4C51-9B66-F80B16900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598" y="0"/>
            <a:ext cx="12192000" cy="6858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400635" y="288816"/>
            <a:ext cx="1896259" cy="3107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F279F1D-AD08-4B45-B1EB-44BB66A16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69437" y="2604484"/>
            <a:ext cx="2640061" cy="26400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1925872" y="1120329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0" name="流程图: 合并 9">
              <a:extLst>
                <a:ext uri="{FF2B5EF4-FFF2-40B4-BE49-F238E27FC236}">
                  <a16:creationId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流程图: 合并 10">
              <a:extLst>
                <a:ext uri="{FF2B5EF4-FFF2-40B4-BE49-F238E27FC236}">
                  <a16:creationId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6609463" y="3864085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4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57646" y="1931304"/>
            <a:ext cx="8921931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MÔN TỰ NHIÊN VÀ XÃ HỘI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1777" y="155591"/>
            <a:ext cx="2095074" cy="20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4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>
            <a:extLst>
              <a:ext uri="{FF2B5EF4-FFF2-40B4-BE49-F238E27FC236}">
                <a16:creationId xmlns:a16="http://schemas.microsoft.com/office/drawing/2014/main" id="{822CFD60-CEA6-4C77-8FCB-00EA5542D8A0}"/>
              </a:ext>
            </a:extLst>
          </p:cNvPr>
          <p:cNvGrpSpPr>
            <a:grpSpLocks/>
          </p:cNvGrpSpPr>
          <p:nvPr/>
        </p:nvGrpSpPr>
        <p:grpSpPr bwMode="auto">
          <a:xfrm>
            <a:off x="6047987" y="1371600"/>
            <a:ext cx="4098138" cy="419453"/>
            <a:chOff x="3897982" y="380673"/>
            <a:chExt cx="5425126" cy="51487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BEA8CC-2D4F-4227-B855-7A7CEF3B9DE3}"/>
                </a:ext>
              </a:extLst>
            </p:cNvPr>
            <p:cNvSpPr/>
            <p:nvPr/>
          </p:nvSpPr>
          <p:spPr>
            <a:xfrm>
              <a:off x="4959772" y="380673"/>
              <a:ext cx="4362790" cy="335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F54207-2A5B-4941-BE45-F22FCAFBF276}"/>
                </a:ext>
              </a:extLst>
            </p:cNvPr>
            <p:cNvSpPr/>
            <p:nvPr/>
          </p:nvSpPr>
          <p:spPr>
            <a:xfrm>
              <a:off x="3898496" y="380673"/>
              <a:ext cx="1061277" cy="514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</p:grpSp>
      <p:pic>
        <p:nvPicPr>
          <p:cNvPr id="8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63D5CEB3-0878-433B-8903-4E57AE46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1887E93B-20E6-41AF-ACC8-75F541670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8088" y="176734"/>
            <a:ext cx="3066200" cy="64698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 eaLnBrk="1" hangingPunct="1"/>
            <a:r>
              <a:rPr lang="en-US" altLang="en-US" sz="3200" b="1" dirty="0" err="1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Làm</a:t>
            </a:r>
            <a:r>
              <a:rPr lang="en-US" altLang="en-US" sz="3200" b="1" dirty="0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 </a:t>
            </a:r>
            <a:r>
              <a:rPr lang="en-US" altLang="en-US" sz="3200" b="1" dirty="0" err="1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việc</a:t>
            </a:r>
            <a:r>
              <a:rPr lang="en-US" altLang="en-US" sz="3200" b="1" dirty="0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srgbClr val="E53238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nhóm</a:t>
            </a:r>
            <a:endParaRPr lang="en-US" altLang="en-US" sz="3200" b="1" dirty="0">
              <a:solidFill>
                <a:srgbClr val="E53238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2D4A5FD4-0BD9-4C2F-ABD6-76DEED92C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26" y="4225002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A5EC0E-1889-4C77-91E3-6BDF1312E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277" y="2664823"/>
            <a:ext cx="1480818" cy="35016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08088" y="1016893"/>
            <a:ext cx="8829661" cy="564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en-US" sz="2800" b="1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1. Hãy </a:t>
            </a:r>
            <a:r>
              <a:rPr lang="en-US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 động tác hít vào thật sâu và thở ra thật chậm</a:t>
            </a:r>
            <a:endParaRPr lang="en-US" altLang="en-US" b="1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7510" y="1639253"/>
            <a:ext cx="8800239" cy="159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2. Đặt một tay lên ngực và tay kia lên bụng để cảm nhận sự chuyển động của bụng và ngực khi em hít thở và trao đổi với bạn</a:t>
            </a:r>
          </a:p>
        </p:txBody>
      </p:sp>
    </p:spTree>
    <p:extLst>
      <p:ext uri="{BB962C8B-B14F-4D97-AF65-F5344CB8AC3E}">
        <p14:creationId xmlns:p14="http://schemas.microsoft.com/office/powerpoint/2010/main" val="19314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2870B7-EA6E-466E-8B32-73378AE83249}"/>
              </a:ext>
            </a:extLst>
          </p:cNvPr>
          <p:cNvGrpSpPr/>
          <p:nvPr/>
        </p:nvGrpSpPr>
        <p:grpSpPr>
          <a:xfrm>
            <a:off x="2057015" y="921896"/>
            <a:ext cx="754538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" name="椭圆 42">
              <a:extLst>
                <a:ext uri="{FF2B5EF4-FFF2-40B4-BE49-F238E27FC236}">
                  <a16:creationId xmlns:a16="http://schemas.microsoft.com/office/drawing/2014/main" id="{A102C485-584A-4BED-BA0B-620532E762A7}"/>
                </a:ext>
              </a:extLst>
            </p:cNvPr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4" name="椭圆 42">
              <a:extLst>
                <a:ext uri="{FF2B5EF4-FFF2-40B4-BE49-F238E27FC236}">
                  <a16:creationId xmlns:a16="http://schemas.microsoft.com/office/drawing/2014/main" id="{716F9503-6D5B-49A3-BB5A-28958171846B}"/>
                </a:ext>
              </a:extLst>
            </p:cNvPr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5" name="椭圆 42">
              <a:extLst>
                <a:ext uri="{FF2B5EF4-FFF2-40B4-BE49-F238E27FC236}">
                  <a16:creationId xmlns:a16="http://schemas.microsoft.com/office/drawing/2014/main" id="{3083823B-E413-4D88-A29C-D7E809E852EA}"/>
                </a:ext>
              </a:extLst>
            </p:cNvPr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>
              <a:extLst>
                <a:ext uri="{FF2B5EF4-FFF2-40B4-BE49-F238E27FC236}">
                  <a16:creationId xmlns:a16="http://schemas.microsoft.com/office/drawing/2014/main" id="{35C20522-A792-463A-A485-638551B0E32A}"/>
                </a:ext>
              </a:extLst>
            </p:cNvPr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>
              <a:extLst>
                <a:ext uri="{FF2B5EF4-FFF2-40B4-BE49-F238E27FC236}">
                  <a16:creationId xmlns:a16="http://schemas.microsoft.com/office/drawing/2014/main" id="{7C65FB25-BCA9-4C50-AABB-CE99266D6599}"/>
                </a:ext>
              </a:extLst>
            </p:cNvPr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49E4FB9-C2A3-4CDD-92A4-860D2CC61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387" y="2201564"/>
            <a:ext cx="5560034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9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6">
            <a:extLst>
              <a:ext uri="{FF2B5EF4-FFF2-40B4-BE49-F238E27FC236}">
                <a16:creationId xmlns:a16="http://schemas.microsoft.com/office/drawing/2014/main" id="{557B2BD6-FD24-48E3-B656-DFE3512E84FC}"/>
              </a:ext>
            </a:extLst>
          </p:cNvPr>
          <p:cNvSpPr/>
          <p:nvPr/>
        </p:nvSpPr>
        <p:spPr>
          <a:xfrm>
            <a:off x="1108824" y="766210"/>
            <a:ext cx="9589655" cy="1405074"/>
          </a:xfrm>
          <a:prstGeom prst="wedgeRoundRectCallout">
            <a:avLst>
              <a:gd name="adj1" fmla="val 16025"/>
              <a:gd name="adj2" fmla="val 49751"/>
              <a:gd name="adj3" fmla="val 16667"/>
            </a:avLst>
          </a:prstGeom>
          <a:solidFill>
            <a:schemeClr val="accent4">
              <a:lumMod val="9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hít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phổi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(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20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18">
            <a:extLst>
              <a:ext uri="{FF2B5EF4-FFF2-40B4-BE49-F238E27FC236}">
                <a16:creationId xmlns:a16="http://schemas.microsoft.com/office/drawing/2014/main" id="{1324C08F-1ED6-4949-9CC2-6CA229A2485B}"/>
              </a:ext>
            </a:extLst>
          </p:cNvPr>
          <p:cNvSpPr/>
          <p:nvPr/>
        </p:nvSpPr>
        <p:spPr>
          <a:xfrm>
            <a:off x="1224869" y="2464608"/>
            <a:ext cx="9473610" cy="1282762"/>
          </a:xfrm>
          <a:prstGeom prst="wedgeRoundRectCallout">
            <a:avLst>
              <a:gd name="adj1" fmla="val 22721"/>
              <a:gd name="adj2" fmla="val 5113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6E4F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hít vào thật sâu em thấy bụng phình ra, lồng ngực phồng l</a:t>
            </a:r>
            <a:r>
              <a:rPr lang="en-US" sz="3200" dirty="0">
                <a:solidFill>
                  <a:srgbClr val="6E4F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r>
              <a:rPr lang="vi-VN" sz="3200" dirty="0">
                <a:solidFill>
                  <a:srgbClr val="6E4F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 kh</a:t>
            </a:r>
            <a:r>
              <a:rPr lang="en-US" sz="3200" dirty="0">
                <a:solidFill>
                  <a:srgbClr val="6E4F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3200" dirty="0">
                <a:solidFill>
                  <a:srgbClr val="6E4F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khí tràn vào phổi.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id="{1FF8965E-294E-4A19-8939-7FBCFE46DDAE}"/>
              </a:ext>
            </a:extLst>
          </p:cNvPr>
          <p:cNvSpPr/>
          <p:nvPr/>
        </p:nvSpPr>
        <p:spPr>
          <a:xfrm>
            <a:off x="1423044" y="4145198"/>
            <a:ext cx="9275435" cy="1556133"/>
          </a:xfrm>
          <a:prstGeom prst="wedgeRoundRectCallout">
            <a:avLst>
              <a:gd name="adj1" fmla="val 26226"/>
              <a:gd name="adj2" fmla="val 47340"/>
              <a:gd name="adj3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6E4F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thở ra, bụng thót lại, lồng ngực hạ xuống, đẩy không khí từ phổi ra ngoài.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61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5E07CD-9726-4EE3-A357-27C3A3066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197" y="2438822"/>
            <a:ext cx="7529213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7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04E2BC-B144-43C6-A498-23E41CFC50DD}"/>
              </a:ext>
            </a:extLst>
          </p:cNvPr>
          <p:cNvGrpSpPr>
            <a:grpSpLocks/>
          </p:cNvGrpSpPr>
          <p:nvPr/>
        </p:nvGrpSpPr>
        <p:grpSpPr bwMode="auto">
          <a:xfrm rot="21229037">
            <a:off x="1881963" y="341608"/>
            <a:ext cx="7452206" cy="1350962"/>
            <a:chOff x="6035526" y="1478029"/>
            <a:chExt cx="6683757" cy="408623"/>
          </a:xfrm>
        </p:grpSpPr>
        <p:sp>
          <p:nvSpPr>
            <p:cNvPr id="3" name="Rounded Rectangular Callout 3">
              <a:extLst>
                <a:ext uri="{FF2B5EF4-FFF2-40B4-BE49-F238E27FC236}">
                  <a16:creationId xmlns:a16="http://schemas.microsoft.com/office/drawing/2014/main" id="{56EAF9F0-D205-4EF8-A15B-20C002EAF533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4" name="Rounded Rectangle 1">
              <a:extLst>
                <a:ext uri="{FF2B5EF4-FFF2-40B4-BE49-F238E27FC236}">
                  <a16:creationId xmlns:a16="http://schemas.microsoft.com/office/drawing/2014/main" id="{940F348F-B8E5-4AB2-9085-9875C633FE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2697"/>
              <a:ext cx="6194527" cy="3192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i="1" dirty="0">
                  <a:solidFill>
                    <a:srgbClr val="000000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nl-NL" sz="2800" i="1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hỉ vào các hình và nói về đường đi của không khí khi ta hít vào và thở ra.</a:t>
              </a: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E28A94D-41A1-4B1E-B310-80283037E88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8131" y="2256901"/>
            <a:ext cx="4567569" cy="2877015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164481-03D5-4579-B9E1-E012026FE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443" y="1822014"/>
            <a:ext cx="5718987" cy="443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54D1097-11D4-4C0D-BD05-AF2DBE61E061}"/>
              </a:ext>
            </a:extLst>
          </p:cNvPr>
          <p:cNvGrpSpPr>
            <a:grpSpLocks/>
          </p:cNvGrpSpPr>
          <p:nvPr/>
        </p:nvGrpSpPr>
        <p:grpSpPr bwMode="auto">
          <a:xfrm rot="21207653">
            <a:off x="750232" y="781766"/>
            <a:ext cx="4683530" cy="2530277"/>
            <a:chOff x="6027034" y="1486413"/>
            <a:chExt cx="6683757" cy="408623"/>
          </a:xfrm>
        </p:grpSpPr>
        <p:sp>
          <p:nvSpPr>
            <p:cNvPr id="6" name="Rounded Rectangular Callout 3">
              <a:extLst>
                <a:ext uri="{FF2B5EF4-FFF2-40B4-BE49-F238E27FC236}">
                  <a16:creationId xmlns:a16="http://schemas.microsoft.com/office/drawing/2014/main" id="{EBD6339E-A308-4535-9D33-3DE7CA3F1004}"/>
                </a:ext>
              </a:extLst>
            </p:cNvPr>
            <p:cNvSpPr/>
            <p:nvPr/>
          </p:nvSpPr>
          <p:spPr>
            <a:xfrm rot="368258">
              <a:off x="6027034" y="1486413"/>
              <a:ext cx="6683757" cy="408623"/>
            </a:xfrm>
            <a:prstGeom prst="wedgeRoundRectCallout">
              <a:avLst>
                <a:gd name="adj1" fmla="val -22676"/>
                <a:gd name="adj2" fmla="val 51106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7" name="Rounded Rectangle 1">
              <a:extLst>
                <a:ext uri="{FF2B5EF4-FFF2-40B4-BE49-F238E27FC236}">
                  <a16:creationId xmlns:a16="http://schemas.microsoft.com/office/drawing/2014/main" id="{0FCB3F13-D158-4D40-A382-B9DF7F783A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295539" y="1535273"/>
              <a:ext cx="6194527" cy="3192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i="1" dirty="0">
                  <a:solidFill>
                    <a:srgbClr val="000000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Khi ta hít vào, không khí đi qua mũi, khí quản, phế quản vào phổi.</a:t>
              </a: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34C58C-22DB-4502-9D7F-8CDD7107BD75}"/>
              </a:ext>
            </a:extLst>
          </p:cNvPr>
          <p:cNvGrpSpPr>
            <a:grpSpLocks/>
          </p:cNvGrpSpPr>
          <p:nvPr/>
        </p:nvGrpSpPr>
        <p:grpSpPr bwMode="auto">
          <a:xfrm rot="21188752">
            <a:off x="801235" y="3546174"/>
            <a:ext cx="4793335" cy="2495880"/>
            <a:chOff x="3056882" y="1142176"/>
            <a:chExt cx="6683757" cy="408623"/>
          </a:xfrm>
        </p:grpSpPr>
        <p:sp>
          <p:nvSpPr>
            <p:cNvPr id="9" name="Rounded Rectangular Callout 3">
              <a:extLst>
                <a:ext uri="{FF2B5EF4-FFF2-40B4-BE49-F238E27FC236}">
                  <a16:creationId xmlns:a16="http://schemas.microsoft.com/office/drawing/2014/main" id="{D39F7707-198F-4830-ADB9-4AB963B6CEAF}"/>
                </a:ext>
              </a:extLst>
            </p:cNvPr>
            <p:cNvSpPr/>
            <p:nvPr/>
          </p:nvSpPr>
          <p:spPr>
            <a:xfrm rot="368258">
              <a:off x="3056882" y="1142176"/>
              <a:ext cx="6683757" cy="408623"/>
            </a:xfrm>
            <a:prstGeom prst="wedgeRoundRectCallout">
              <a:avLst>
                <a:gd name="adj1" fmla="val -12553"/>
                <a:gd name="adj2" fmla="val 47850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Rounded Rectangle 1">
              <a:extLst>
                <a:ext uri="{FF2B5EF4-FFF2-40B4-BE49-F238E27FC236}">
                  <a16:creationId xmlns:a16="http://schemas.microsoft.com/office/drawing/2014/main" id="{249FE713-5B9F-4394-8FE0-93D81A7F3E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3435809" y="1214404"/>
              <a:ext cx="6194527" cy="3192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i="1" dirty="0">
                  <a:solidFill>
                    <a:srgbClr val="000000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Khi ta thở ra không khí từ phổi đi qua phế quản, khí quản, mũi ra khỏi cơ thể. </a:t>
              </a: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0164481-03D5-4579-B9E1-E012026FE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024" y="712990"/>
            <a:ext cx="5049795" cy="40811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08860" y="4794114"/>
            <a:ext cx="52529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Mũi, khí quản, phế quản có chức năng dẫn khí và hai lá phổi có chức năng trao đổi khí giữa cơ thể và môi trường bên ngoài.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02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3B9754EB-665E-477B-919F-FF9C54BC51D0}"/>
              </a:ext>
            </a:extLst>
          </p:cNvPr>
          <p:cNvSpPr/>
          <p:nvPr/>
        </p:nvSpPr>
        <p:spPr>
          <a:xfrm>
            <a:off x="2424888" y="1972773"/>
            <a:ext cx="8493125" cy="1191816"/>
          </a:xfrm>
          <a:prstGeom prst="wedgeRoundRectCallout">
            <a:avLst>
              <a:gd name="adj1" fmla="val -57125"/>
              <a:gd name="adj2" fmla="val 5577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2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Arial" panose="020B0604020202020204" pitchFamily="34" charset="0"/>
              </a:rPr>
              <a:t>Điều gì sẽ xảy ra với cơ thể nếu cơ quan hô hấp ngừng hoạt động?</a:t>
            </a:r>
            <a:endParaRPr kumimoji="0" lang="vi-V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D210F9E3-4CF5-46DA-BB6D-106A30C5A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69" y="3164589"/>
            <a:ext cx="2657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2">
            <a:extLst>
              <a:ext uri="{FF2B5EF4-FFF2-40B4-BE49-F238E27FC236}">
                <a16:creationId xmlns:a16="http://schemas.microsoft.com/office/drawing/2014/main" id="{2D244045-57B4-4823-BC45-D5C0E44DF964}"/>
              </a:ext>
            </a:extLst>
          </p:cNvPr>
          <p:cNvSpPr/>
          <p:nvPr/>
        </p:nvSpPr>
        <p:spPr>
          <a:xfrm>
            <a:off x="2424888" y="1972773"/>
            <a:ext cx="8493125" cy="1191816"/>
          </a:xfrm>
          <a:prstGeom prst="wedgeRoundRectCallout">
            <a:avLst>
              <a:gd name="adj1" fmla="val -57125"/>
              <a:gd name="adj2" fmla="val 5577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2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Arial" panose="020B0604020202020204" pitchFamily="34" charset="0"/>
              </a:rPr>
              <a:t>Nếu cơ quan hô hấp ngừng hoạt động, </a:t>
            </a:r>
            <a:endParaRPr lang="en-US" altLang="en-US" sz="3200" dirty="0" smtClean="0">
              <a:solidFill>
                <a:srgbClr val="000000"/>
              </a:solidFill>
              <a:latin typeface="+mn-lt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200" dirty="0" smtClean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Arial" panose="020B0604020202020204" pitchFamily="34" charset="0"/>
              </a:rPr>
              <a:t>cơ </a:t>
            </a:r>
            <a:r>
              <a:rPr lang="vi-VN" altLang="en-US" sz="32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Arial" panose="020B0604020202020204" pitchFamily="34" charset="0"/>
              </a:rPr>
              <a:t>thể sẽ chết. </a:t>
            </a:r>
            <a:endParaRPr kumimoji="0" lang="vi-V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69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D88F0A-5EB8-4F9E-9CB1-5D2634443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2433083"/>
            <a:ext cx="1022985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2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A59D57-91D0-4B63-B911-E49054D22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830" y="2858134"/>
            <a:ext cx="719390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5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328;p68">
            <a:extLst>
              <a:ext uri="{FF2B5EF4-FFF2-40B4-BE49-F238E27FC236}">
                <a16:creationId xmlns:a16="http://schemas.microsoft.com/office/drawing/2014/main" id="{AF9985D9-6789-47E5-96EB-ED13A7A99D6F}"/>
              </a:ext>
            </a:extLst>
          </p:cNvPr>
          <p:cNvSpPr/>
          <p:nvPr/>
        </p:nvSpPr>
        <p:spPr>
          <a:xfrm>
            <a:off x="156754" y="248194"/>
            <a:ext cx="11834949" cy="6453052"/>
          </a:xfrm>
          <a:custGeom>
            <a:avLst/>
            <a:gdLst/>
            <a:ahLst/>
            <a:cxnLst/>
            <a:rect l="l" t="t" r="r" b="b"/>
            <a:pathLst>
              <a:path w="48616" h="37449" extrusionOk="0">
                <a:moveTo>
                  <a:pt x="44487" y="3861"/>
                </a:moveTo>
                <a:lnTo>
                  <a:pt x="44487" y="33732"/>
                </a:lnTo>
                <a:lnTo>
                  <a:pt x="4273" y="33732"/>
                </a:lnTo>
                <a:lnTo>
                  <a:pt x="4273" y="3861"/>
                </a:lnTo>
                <a:close/>
                <a:moveTo>
                  <a:pt x="1961" y="1"/>
                </a:moveTo>
                <a:cubicBezTo>
                  <a:pt x="888" y="1"/>
                  <a:pt x="0" y="868"/>
                  <a:pt x="0" y="1962"/>
                </a:cubicBezTo>
                <a:lnTo>
                  <a:pt x="0" y="35487"/>
                </a:lnTo>
                <a:cubicBezTo>
                  <a:pt x="0" y="36560"/>
                  <a:pt x="888" y="37448"/>
                  <a:pt x="1961" y="37448"/>
                </a:cubicBezTo>
                <a:lnTo>
                  <a:pt x="46655" y="37448"/>
                </a:lnTo>
                <a:cubicBezTo>
                  <a:pt x="47728" y="37448"/>
                  <a:pt x="48616" y="36560"/>
                  <a:pt x="48616" y="35487"/>
                </a:cubicBezTo>
                <a:lnTo>
                  <a:pt x="48616" y="1962"/>
                </a:lnTo>
                <a:cubicBezTo>
                  <a:pt x="48616" y="868"/>
                  <a:pt x="47728" y="1"/>
                  <a:pt x="46655" y="1"/>
                </a:cubicBez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2" name="Thể Dục Buổi Sáng 4K - Nhạc Thiếu Nhi 3D Vui Nhộn Mới Nhất 201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5000" end="1213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5865" y="940526"/>
            <a:ext cx="9806124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8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7713899-31CE-4300-BDFF-EFE980E9F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" y="2005012"/>
            <a:ext cx="1002030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6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109C81F0-C2AF-4DEF-8DEB-8D183D361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6325" y="7140575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533F70-F5F6-4603-95BC-F6445D96F5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977" y="1599565"/>
            <a:ext cx="8144962" cy="31823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6C92D8-4DBE-4DE1-9F01-0425B0BD9956}"/>
              </a:ext>
            </a:extLst>
          </p:cNvPr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564169" y="0"/>
            <a:ext cx="4384579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E68CC7-5DB3-4C7B-93C9-EAAE1C5522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7242" y="562272"/>
            <a:ext cx="3706689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5192F7-C8F2-4006-B0C4-399EF94EAE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7115" y="4111726"/>
            <a:ext cx="295681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5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mute="1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6">
            <a:extLst>
              <a:ext uri="{FF2B5EF4-FFF2-40B4-BE49-F238E27FC236}">
                <a16:creationId xmlns:a16="http://schemas.microsoft.com/office/drawing/2014/main" id="{C6C51C26-5FFC-4D05-BCFF-A026D9D14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3" name="Rectangle 41">
            <a:extLst>
              <a:ext uri="{FF2B5EF4-FFF2-40B4-BE49-F238E27FC236}">
                <a16:creationId xmlns:a16="http://schemas.microsoft.com/office/drawing/2014/main" id="{8AC1515A-87AE-405E-8901-CA4B8F62AA47}"/>
              </a:ext>
            </a:extLst>
          </p:cNvPr>
          <p:cNvSpPr/>
          <p:nvPr/>
        </p:nvSpPr>
        <p:spPr>
          <a:xfrm>
            <a:off x="4664226" y="748301"/>
            <a:ext cx="8514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YÊU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CẦU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CẦN ĐẠT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Hình chữ nhật: Góc Tròn 2">
            <a:extLst>
              <a:ext uri="{FF2B5EF4-FFF2-40B4-BE49-F238E27FC236}">
                <a16:creationId xmlns:a16="http://schemas.microsoft.com/office/drawing/2014/main" id="{C80951C1-5E30-47CC-806F-235746522BFF}"/>
              </a:ext>
            </a:extLst>
          </p:cNvPr>
          <p:cNvSpPr/>
          <p:nvPr/>
        </p:nvSpPr>
        <p:spPr>
          <a:xfrm>
            <a:off x="3177665" y="1684331"/>
            <a:ext cx="8267095" cy="917202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nói được tên các bộ phận chính của cơ quan hô hấp trên sơ đồ.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3177664" y="3108003"/>
            <a:ext cx="8267095" cy="980671"/>
          </a:xfrm>
          <a:prstGeom prst="roundRect">
            <a:avLst/>
          </a:prstGeom>
          <a:solidFill>
            <a:srgbClr val="CCFFFF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được chức năng từng bộ phận chính của cơ quan hô hấp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3177663" y="4595144"/>
            <a:ext cx="8267095" cy="980671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biết được cử động hô hấp qua hoạt động hít vào, thở ra.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71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75EC78-1B78-48B7-832B-C0FF2861B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380" y="2502327"/>
            <a:ext cx="7980356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0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B076D1-7D71-4375-ACC2-C4BC8DB45779}"/>
              </a:ext>
            </a:extLst>
          </p:cNvPr>
          <p:cNvSpPr txBox="1"/>
          <p:nvPr/>
        </p:nvSpPr>
        <p:spPr>
          <a:xfrm>
            <a:off x="1573619" y="744279"/>
            <a:ext cx="91121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hỉ và nói tên các bộ phận chính của cơ quan hô hấp trên sơ đồ trang 93 SGK.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9D08DC-4C3E-4650-90BA-25E05022B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525" y="1733660"/>
            <a:ext cx="6076950" cy="4581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15646" y="2573383"/>
            <a:ext cx="979714" cy="470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715793" y="3797895"/>
            <a:ext cx="1166949" cy="470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715792" y="4719597"/>
            <a:ext cx="1166949" cy="470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15791" y="5161879"/>
            <a:ext cx="1166949" cy="470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ular Callout 18">
            <a:extLst>
              <a:ext uri="{FF2B5EF4-FFF2-40B4-BE49-F238E27FC236}">
                <a16:creationId xmlns:a16="http://schemas.microsoft.com/office/drawing/2014/main" id="{069F0ACB-0BB9-4779-BD48-EC46E6D54CFF}"/>
              </a:ext>
            </a:extLst>
          </p:cNvPr>
          <p:cNvSpPr/>
          <p:nvPr/>
        </p:nvSpPr>
        <p:spPr>
          <a:xfrm>
            <a:off x="1692715" y="633415"/>
            <a:ext cx="8780443" cy="1556133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6E4F2B"/>
                </a:solidFill>
              </a:rPr>
              <a:t>Các bộ phận chính của cơ quan hô hấp bao gồm mũi, khí quản, phế quản và hai lá phổi.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9D08DC-4C3E-4650-90BA-25E05022B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784" y="2797755"/>
            <a:ext cx="4388304" cy="330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5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3F29E0-56A8-4179-8D70-E8CAEBA93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624" y="2505376"/>
            <a:ext cx="713293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0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367</Words>
  <Application>Microsoft Office PowerPoint</Application>
  <PresentationFormat>Widescreen</PresentationFormat>
  <Paragraphs>33</Paragraphs>
  <Slides>18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Microsoft YaHei</vt:lpstr>
      <vt:lpstr>Microsoft YaHei</vt:lpstr>
      <vt:lpstr>Arial</vt:lpstr>
      <vt:lpstr>Calibri</vt:lpstr>
      <vt:lpstr>等线</vt:lpstr>
      <vt:lpstr>等线 Light</vt:lpstr>
      <vt:lpstr>Kalam</vt:lpstr>
      <vt:lpstr>Montserrat</vt:lpstr>
      <vt:lpstr>Times New Roman</vt:lpstr>
      <vt:lpstr>印品黑体</vt:lpstr>
      <vt:lpstr>字魂105号-简雅黑</vt:lpstr>
      <vt:lpstr>Office 主题​​</vt:lpstr>
      <vt:lpstr>1_Office 主题​​</vt:lpstr>
      <vt:lpstr>2_Office 主题​​</vt:lpstr>
      <vt:lpstr>2_Doodle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HP</cp:lastModifiedBy>
  <cp:revision>21</cp:revision>
  <dcterms:created xsi:type="dcterms:W3CDTF">2022-01-01T03:54:51Z</dcterms:created>
  <dcterms:modified xsi:type="dcterms:W3CDTF">2022-03-10T02:50:03Z</dcterms:modified>
</cp:coreProperties>
</file>