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svg" ContentType="image/svg+xml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ctiveX/activeX6.xml" ContentType="application/vnd.ms-office.activeX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613" r:id="rId2"/>
    <p:sldId id="614" r:id="rId3"/>
    <p:sldId id="606" r:id="rId4"/>
    <p:sldId id="607" r:id="rId5"/>
    <p:sldId id="609" r:id="rId6"/>
    <p:sldId id="608" r:id="rId7"/>
    <p:sldId id="610" r:id="rId8"/>
    <p:sldId id="567" r:id="rId9"/>
    <p:sldId id="615" r:id="rId10"/>
    <p:sldId id="268" r:id="rId11"/>
    <p:sldId id="257" r:id="rId12"/>
    <p:sldId id="617" r:id="rId13"/>
    <p:sldId id="618" r:id="rId14"/>
    <p:sldId id="259" r:id="rId15"/>
    <p:sldId id="623" r:id="rId16"/>
    <p:sldId id="619" r:id="rId17"/>
    <p:sldId id="260" r:id="rId18"/>
    <p:sldId id="622" r:id="rId19"/>
    <p:sldId id="266" r:id="rId20"/>
    <p:sldId id="26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F347"/>
    <a:srgbClr val="82E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84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Relationship Id="rId4" Type="http://schemas.openxmlformats.org/officeDocument/2006/relationships/image" Target="../media/image4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B57E-A555-47AD-A1F2-550D1BC014C5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556B-8FEB-48C1-B5F8-F58043FC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69885-E2B7-4639-910B-537B81D0B2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280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69885-E2B7-4639-910B-537B81D0B2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371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52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362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ô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cột</a:t>
            </a:r>
            <a:r>
              <a:rPr lang="en-US" baseline="0" dirty="0"/>
              <a:t> A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77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ô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cột</a:t>
            </a:r>
            <a:r>
              <a:rPr lang="en-US" baseline="0" dirty="0"/>
              <a:t> A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42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544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9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53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5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4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7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3.png"/><Relationship Id="rId18" Type="http://schemas.openxmlformats.org/officeDocument/2006/relationships/image" Target="../media/image49.wmf"/><Relationship Id="rId3" Type="http://schemas.openxmlformats.org/officeDocument/2006/relationships/control" Target="../activeX/activeX2.xml"/><Relationship Id="rId7" Type="http://schemas.openxmlformats.org/officeDocument/2006/relationships/image" Target="../media/image50.png"/><Relationship Id="rId12" Type="http://schemas.microsoft.com/office/2007/relationships/hdphoto" Target="../media/hdphoto6.wdp"/><Relationship Id="rId17" Type="http://schemas.openxmlformats.org/officeDocument/2006/relationships/image" Target="../media/image48.wmf"/><Relationship Id="rId2" Type="http://schemas.openxmlformats.org/officeDocument/2006/relationships/control" Target="../activeX/activeX1.xml"/><Relationship Id="rId16" Type="http://schemas.openxmlformats.org/officeDocument/2006/relationships/image" Target="../media/image47.wmf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2.png"/><Relationship Id="rId5" Type="http://schemas.openxmlformats.org/officeDocument/2006/relationships/control" Target="../activeX/activeX4.xml"/><Relationship Id="rId15" Type="http://schemas.openxmlformats.org/officeDocument/2006/relationships/image" Target="../media/image46.wmf"/><Relationship Id="rId10" Type="http://schemas.microsoft.com/office/2007/relationships/hdphoto" Target="../media/hdphoto5.wdp"/><Relationship Id="rId4" Type="http://schemas.openxmlformats.org/officeDocument/2006/relationships/control" Target="../activeX/activeX3.xml"/><Relationship Id="rId9" Type="http://schemas.openxmlformats.org/officeDocument/2006/relationships/image" Target="../media/image51.png"/><Relationship Id="rId1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6.png"/><Relationship Id="rId2" Type="http://schemas.openxmlformats.org/officeDocument/2006/relationships/control" Target="../activeX/activeX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5.png"/><Relationship Id="rId11" Type="http://schemas.openxmlformats.org/officeDocument/2006/relationships/image" Target="../media/image54.wmf"/><Relationship Id="rId5" Type="http://schemas.microsoft.com/office/2007/relationships/hdphoto" Target="../media/hdphoto3.wdp"/><Relationship Id="rId10" Type="http://schemas.openxmlformats.org/officeDocument/2006/relationships/image" Target="../media/image59.png"/><Relationship Id="rId4" Type="http://schemas.openxmlformats.org/officeDocument/2006/relationships/image" Target="../media/image42.png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6.png"/><Relationship Id="rId2" Type="http://schemas.openxmlformats.org/officeDocument/2006/relationships/control" Target="../activeX/activeX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5.png"/><Relationship Id="rId11" Type="http://schemas.openxmlformats.org/officeDocument/2006/relationships/image" Target="../media/image54.wmf"/><Relationship Id="rId5" Type="http://schemas.microsoft.com/office/2007/relationships/hdphoto" Target="../media/hdphoto3.wdp"/><Relationship Id="rId10" Type="http://schemas.openxmlformats.org/officeDocument/2006/relationships/image" Target="../media/image59.png"/><Relationship Id="rId4" Type="http://schemas.openxmlformats.org/officeDocument/2006/relationships/image" Target="../media/image42.png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hdphoto" Target="../media/hdphoto3.wdp"/><Relationship Id="rId7" Type="http://schemas.openxmlformats.org/officeDocument/2006/relationships/image" Target="../media/image5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8.png"/><Relationship Id="rId3" Type="http://schemas.openxmlformats.org/officeDocument/2006/relationships/video" Target="NULL" TargetMode="External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microsoft.com/office/2007/relationships/media" Target="../media/media2.mp4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8.png"/><Relationship Id="rId3" Type="http://schemas.microsoft.com/office/2007/relationships/media" Target="../media/media3.mp4"/><Relationship Id="rId7" Type="http://schemas.openxmlformats.org/officeDocument/2006/relationships/image" Target="../media/image23.png"/><Relationship Id="rId12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3.emf"/><Relationship Id="rId10" Type="http://schemas.openxmlformats.org/officeDocument/2006/relationships/image" Target="../media/image25.png"/><Relationship Id="rId4" Type="http://schemas.openxmlformats.org/officeDocument/2006/relationships/video" Target="../media/media3.mp4"/><Relationship Id="rId9" Type="http://schemas.openxmlformats.org/officeDocument/2006/relationships/image" Target="../media/image24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8.png"/><Relationship Id="rId3" Type="http://schemas.microsoft.com/office/2007/relationships/media" Target="../media/media4.mp4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5.png"/><Relationship Id="rId10" Type="http://schemas.openxmlformats.org/officeDocument/2006/relationships/image" Target="../media/image25.png"/><Relationship Id="rId4" Type="http://schemas.openxmlformats.org/officeDocument/2006/relationships/video" Target="../media/media4.mp4"/><Relationship Id="rId9" Type="http://schemas.openxmlformats.org/officeDocument/2006/relationships/image" Target="../media/image24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866274"/>
            <a:ext cx="10943115" cy="556844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21" y="0"/>
            <a:ext cx="1928451" cy="217785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215" y="423278"/>
            <a:ext cx="1928452" cy="175174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0C2ABC6B-B1C9-404D-AFBD-40028D4E4234}"/>
              </a:ext>
            </a:extLst>
          </p:cNvPr>
          <p:cNvGrpSpPr/>
          <p:nvPr/>
        </p:nvGrpSpPr>
        <p:grpSpPr>
          <a:xfrm>
            <a:off x="0" y="3692281"/>
            <a:ext cx="12192000" cy="3165719"/>
            <a:chOff x="0" y="3692281"/>
            <a:chExt cx="12192000" cy="3165719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8E5A0735-9D91-4704-A805-56F741694F99}"/>
                </a:ext>
              </a:extLst>
            </p:cNvPr>
            <p:cNvGrpSpPr/>
            <p:nvPr/>
          </p:nvGrpSpPr>
          <p:grpSpPr>
            <a:xfrm>
              <a:off x="0" y="3692281"/>
              <a:ext cx="12192000" cy="3165719"/>
              <a:chOff x="0" y="3692281"/>
              <a:chExt cx="12192000" cy="3165719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843828"/>
                <a:ext cx="12192000" cy="1014172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13862" y="3692281"/>
                <a:ext cx="1709942" cy="2990259"/>
              </a:xfrm>
              <a:prstGeom prst="rect">
                <a:avLst/>
              </a:prstGeom>
            </p:spPr>
          </p:pic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334" y="4936311"/>
                <a:ext cx="1764338" cy="1626136"/>
              </a:xfrm>
              <a:prstGeom prst="rect">
                <a:avLst/>
              </a:prstGeom>
            </p:spPr>
          </p:pic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8781" y="5687744"/>
                <a:ext cx="870717" cy="802513"/>
              </a:xfrm>
              <a:prstGeom prst="rect">
                <a:avLst/>
              </a:prstGeom>
            </p:spPr>
          </p:pic>
        </p:grp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188" y="3777916"/>
              <a:ext cx="1112117" cy="1586984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02A0B8AF-E730-4A76-85C0-23E043411590}"/>
              </a:ext>
            </a:extLst>
          </p:cNvPr>
          <p:cNvGrpSpPr/>
          <p:nvPr/>
        </p:nvGrpSpPr>
        <p:grpSpPr>
          <a:xfrm>
            <a:off x="1805164" y="154522"/>
            <a:ext cx="8581672" cy="4334886"/>
            <a:chOff x="811860" y="2276378"/>
            <a:chExt cx="11437656" cy="6163171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4831" y="2371829"/>
              <a:ext cx="1669606" cy="2308314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875" y="2327939"/>
              <a:ext cx="1630006" cy="2121561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9229" y="2276378"/>
              <a:ext cx="1744328" cy="2357388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697" y="2287396"/>
              <a:ext cx="1637591" cy="2246466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2950" y="2283312"/>
              <a:ext cx="1655747" cy="2291375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9202" y="2452591"/>
              <a:ext cx="1637591" cy="2004960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811860" y="5420215"/>
              <a:ext cx="11437656" cy="3019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0" normalizeH="0" baseline="0" noProof="0">
                  <a:ln w="0"/>
                  <a:solidFill>
                    <a:srgbClr val="00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浪漫雅圆" panose="02010601040101010101" pitchFamily="2" charset="-122"/>
                  <a:cs typeface="Times New Roman" panose="02020603050405020304" pitchFamily="18" charset="0"/>
                </a:rPr>
                <a:t>Chào mừng các con đến với tiết Tiếng Việt!</a:t>
              </a:r>
              <a:endParaRPr kumimoji="0" lang="zh-CN" altLang="en-US" sz="66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浪漫雅圆" panose="02010601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16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0" y="4724400"/>
            <a:ext cx="12181114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2539" y="659616"/>
            <a:ext cx="5834770" cy="896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667"/>
              </a:spcBef>
            </a:pPr>
            <a:r>
              <a:rPr lang="en-US" sz="4400" b="1" dirty="0" smtClean="0">
                <a:solidFill>
                  <a:srgbClr val="0070C0"/>
                </a:solidFill>
                <a:latin typeface="iCiel Crocante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Yêu cầu cần đạt:</a:t>
            </a:r>
            <a:endParaRPr lang="vi-VN" sz="4400" b="1" dirty="0">
              <a:solidFill>
                <a:srgbClr val="0070C0"/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626716" y="3140907"/>
            <a:ext cx="8816776" cy="1859317"/>
            <a:chOff x="2262744" y="1494923"/>
            <a:chExt cx="8016240" cy="1579562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>
                    <a:solidFill>
                      <a:prstClr val="white"/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262744" y="2409323"/>
              <a:ext cx="762000" cy="665162"/>
              <a:chOff x="3174" y="2656"/>
              <a:chExt cx="1549" cy="1351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3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872344" y="30189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03852" y="2632952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999083" y="203848"/>
            <a:ext cx="2842723" cy="157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3649142" y="1728769"/>
            <a:ext cx="8723313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8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từ chỉ đặc điểm liên quan đến đồ vật HS thường có hoặc thường thấy ở trường, lớp.</a:t>
            </a:r>
            <a:endParaRPr lang="zh-CN" altLang="en-US" sz="2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676887" y="3219903"/>
            <a:ext cx="746389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8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được câu nêu đặc điểm của đồ vật.</a:t>
            </a:r>
            <a:endParaRPr lang="zh-CN" altLang="en-US" sz="2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578021" y="1898156"/>
            <a:ext cx="8816776" cy="782968"/>
            <a:chOff x="2262744" y="1494923"/>
            <a:chExt cx="8016240" cy="665162"/>
          </a:xfrm>
        </p:grpSpPr>
        <p:grpSp>
          <p:nvGrpSpPr>
            <p:cNvPr id="20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28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vi-VN" sz="2400"/>
              </a:p>
            </p:txBody>
          </p:sp>
          <p:sp>
            <p:nvSpPr>
              <p:cNvPr id="29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vi-VN" sz="2400"/>
              </a:p>
            </p:txBody>
          </p:sp>
          <p:sp>
            <p:nvSpPr>
              <p:cNvPr id="30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sz="2133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1</a:t>
                </a:r>
              </a:p>
            </p:txBody>
          </p:sp>
        </p:grpSp>
        <p:sp>
          <p:nvSpPr>
            <p:cNvPr id="23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/>
            </a:p>
          </p:txBody>
        </p:sp>
      </p:grpSp>
      <p:sp>
        <p:nvSpPr>
          <p:cNvPr id="31" name="TextBox 71"/>
          <p:cNvSpPr txBox="1"/>
          <p:nvPr/>
        </p:nvSpPr>
        <p:spPr>
          <a:xfrm>
            <a:off x="3815844" y="4491883"/>
            <a:ext cx="821884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8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cách sử dụng dấu chấm và dấu chấm hỏi.</a:t>
            </a:r>
            <a:endParaRPr lang="zh-CN" altLang="en-US" sz="2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28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-15855" y="414320"/>
            <a:ext cx="1276083" cy="1077700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1361493" y="728707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47292" y="637889"/>
            <a:ext cx="9687507" cy="12967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.</a:t>
            </a:r>
          </a:p>
          <a:p>
            <a:pPr algn="ctr">
              <a:lnSpc>
                <a:spcPct val="150000"/>
              </a:lnSpc>
            </a:pPr>
            <a:r>
              <a:rPr lang="en-US" i="1" dirty="0"/>
              <a:t>(</a:t>
            </a:r>
            <a:r>
              <a:rPr lang="en-US" i="1" dirty="0" err="1"/>
              <a:t>thẳng</a:t>
            </a:r>
            <a:r>
              <a:rPr lang="en-US" i="1" dirty="0"/>
              <a:t> </a:t>
            </a:r>
            <a:r>
              <a:rPr lang="en-US" i="1" dirty="0" err="1"/>
              <a:t>tắp</a:t>
            </a:r>
            <a:r>
              <a:rPr lang="en-US" i="1" dirty="0"/>
              <a:t>, </a:t>
            </a:r>
            <a:r>
              <a:rPr lang="en-US" i="1" dirty="0" err="1"/>
              <a:t>trắng</a:t>
            </a:r>
            <a:r>
              <a:rPr lang="en-US" i="1" dirty="0"/>
              <a:t> </a:t>
            </a:r>
            <a:r>
              <a:rPr lang="en-US" i="1" dirty="0" err="1"/>
              <a:t>tinh</a:t>
            </a:r>
            <a:r>
              <a:rPr lang="en-US" i="1" dirty="0"/>
              <a:t>, </a:t>
            </a:r>
            <a:r>
              <a:rPr lang="en-US" i="1" dirty="0" err="1"/>
              <a:t>nhọn</a:t>
            </a:r>
            <a:r>
              <a:rPr lang="en-US" i="1" dirty="0"/>
              <a:t> </a:t>
            </a:r>
            <a:r>
              <a:rPr lang="en-US" i="1" dirty="0" err="1"/>
              <a:t>hoắt</a:t>
            </a:r>
            <a:r>
              <a:rPr lang="en-US" i="1" dirty="0"/>
              <a:t>, </a:t>
            </a:r>
            <a:r>
              <a:rPr lang="en-US" i="1" dirty="0" err="1"/>
              <a:t>tím</a:t>
            </a:r>
            <a:r>
              <a:rPr lang="en-US" i="1" dirty="0"/>
              <a:t> </a:t>
            </a:r>
            <a:r>
              <a:rPr lang="en-US" i="1" dirty="0" err="1"/>
              <a:t>ngắt</a:t>
            </a:r>
            <a:r>
              <a:rPr lang="en-US" i="1" dirty="0"/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/>
          <a:stretch/>
        </p:blipFill>
        <p:spPr>
          <a:xfrm>
            <a:off x="370358" y="2789182"/>
            <a:ext cx="9513961" cy="343092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32326D2-D7EA-4252-99F9-D5BE9B8E194C}"/>
              </a:ext>
            </a:extLst>
          </p:cNvPr>
          <p:cNvCxnSpPr/>
          <p:nvPr/>
        </p:nvCxnSpPr>
        <p:spPr>
          <a:xfrm>
            <a:off x="3313471" y="1248697"/>
            <a:ext cx="23695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738B51E-BD9F-43E1-83DC-82B1CA9411BA}"/>
              </a:ext>
            </a:extLst>
          </p:cNvPr>
          <p:cNvCxnSpPr/>
          <p:nvPr/>
        </p:nvCxnSpPr>
        <p:spPr>
          <a:xfrm>
            <a:off x="7873623" y="1253613"/>
            <a:ext cx="23695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7176" descr="17">
            <a:extLst>
              <a:ext uri="{FF2B5EF4-FFF2-40B4-BE49-F238E27FC236}">
                <a16:creationId xmlns:a16="http://schemas.microsoft.com/office/drawing/2014/main" id="{EFF6BE2D-0A50-4E5F-9868-1D45CBC412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2754" y="2789182"/>
            <a:ext cx="2639245" cy="38778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BE96046-DB66-4FF6-9D5B-A337C89A371C}"/>
              </a:ext>
            </a:extLst>
          </p:cNvPr>
          <p:cNvSpPr txBox="1"/>
          <p:nvPr/>
        </p:nvSpPr>
        <p:spPr>
          <a:xfrm>
            <a:off x="9961158" y="3278332"/>
            <a:ext cx="2035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Thảo luận nhóm đôi</a:t>
            </a:r>
          </a:p>
        </p:txBody>
      </p:sp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DEF8A8B-E28D-4269-8D32-CA1B35F46B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234925"/>
              </p:ext>
            </p:extLst>
          </p:nvPr>
        </p:nvGraphicFramePr>
        <p:xfrm>
          <a:off x="1700975" y="1177782"/>
          <a:ext cx="9792930" cy="523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8040">
                  <a:extLst>
                    <a:ext uri="{9D8B030D-6E8A-4147-A177-3AD203B41FA5}">
                      <a16:colId xmlns:a16="http://schemas.microsoft.com/office/drawing/2014/main" val="4193159994"/>
                    </a:ext>
                  </a:extLst>
                </a:gridCol>
                <a:gridCol w="5574890">
                  <a:extLst>
                    <a:ext uri="{9D8B030D-6E8A-4147-A177-3AD203B41FA5}">
                      <a16:colId xmlns:a16="http://schemas.microsoft.com/office/drawing/2014/main" val="497579958"/>
                    </a:ext>
                  </a:extLst>
                </a:gridCol>
              </a:tblGrid>
              <a:tr h="130769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455666"/>
                  </a:ext>
                </a:extLst>
              </a:tr>
              <a:tr h="130769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119575"/>
                  </a:ext>
                </a:extLst>
              </a:tr>
              <a:tr h="130769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6471215"/>
                  </a:ext>
                </a:extLst>
              </a:tr>
              <a:tr h="130769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3614324"/>
                  </a:ext>
                </a:extLst>
              </a:tr>
            </a:tbl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4F7349FB-4D20-4797-9AC1-1FFD81F012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698" b="79818" l="17204" r="41435">
                        <a14:foregroundMark x1="17975" y1="61772" x2="21157" y2="72266"/>
                        <a14:foregroundMark x1="21157" y1="72266" x2="26563" y2="77074"/>
                        <a14:foregroundMark x1="31663" y1="73625" x2="32195" y2="73014"/>
                        <a14:foregroundMark x1="42222" y1="66898" x2="42460" y2="66797"/>
                        <a14:foregroundMark x1="42055" y1="65268" x2="39458" y2="55469"/>
                        <a14:foregroundMark x1="42460" y1="66797" x2="42364" y2="66434"/>
                        <a14:foregroundMark x1="39458" y1="55469" x2="34307" y2="50435"/>
                        <a14:foregroundMark x1="17650" y1="59754" x2="17204" y2="60547"/>
                        <a14:foregroundMark x1="22059" y1="59216" x2="30161" y2="72917"/>
                        <a14:foregroundMark x1="19180" y1="66667" x2="40044" y2="60677"/>
                        <a14:foregroundMark x1="40044" y1="60677" x2="40117" y2="60677"/>
                        <a14:foregroundMark x1="27237" y1="55975" x2="27517" y2="75173"/>
                        <a14:foregroundMark x1="20278" y1="60286" x2="25915" y2="59896"/>
                        <a14:foregroundMark x1="19766" y1="61328" x2="25915" y2="62891"/>
                        <a14:foregroundMark x1="21962" y1="66797" x2="26647" y2="71354"/>
                        <a14:foregroundMark x1="25183" y1="69010" x2="25183" y2="75521"/>
                        <a14:foregroundMark x1="36603" y1="51563" x2="33016" y2="66016"/>
                        <a14:foregroundMark x1="33016" y1="66016" x2="32650" y2="70703"/>
                        <a14:foregroundMark x1="31463" y1="53329" x2="31186" y2="62500"/>
                        <a14:foregroundMark x1="31186" y1="62500" x2="31186" y2="62500"/>
                        <a14:foregroundMark x1="29366" y1="54642" x2="35212" y2="55859"/>
                        <a14:foregroundMark x1="35212" y1="55859" x2="39165" y2="60026"/>
                        <a14:foregroundMark x1="34627" y1="49089" x2="33382" y2="63411"/>
                        <a14:foregroundMark x1="33382" y1="63411" x2="34334" y2="67708"/>
                        <a14:foregroundMark x1="27610" y1="55741" x2="30454" y2="70573"/>
                        <a14:foregroundMark x1="21010" y1="59896" x2="23206" y2="73307"/>
                        <a14:foregroundMark x1="24151" y1="57906" x2="23572" y2="59896"/>
                        <a14:foregroundMark x1="23353" y1="71615" x2="25256" y2="73177"/>
                        <a14:foregroundMark x1="27379" y1="67318" x2="32430" y2="68750"/>
                        <a14:foregroundMark x1="33077" y1="52319" x2="33236" y2="60677"/>
                        <a14:foregroundMark x1="36969" y1="58984" x2="35578" y2="66797"/>
                        <a14:foregroundMark x1="34846" y1="61979" x2="34846" y2="64844"/>
                        <a14:foregroundMark x1="35359" y1="66797" x2="41435" y2="63802"/>
                        <a14:foregroundMark x1="41435" y1="63802" x2="41508" y2="63151"/>
                        <a14:foregroundMark x1="34732" y1="48991" x2="36823" y2="49349"/>
                        <a14:foregroundMark x1="28843" y1="53516" x2="34627" y2="50911"/>
                        <a14:backgroundMark x1="26354" y1="77734" x2="32284" y2="75521"/>
                        <a14:backgroundMark x1="32284" y1="75521" x2="34261" y2="73177"/>
                        <a14:backgroundMark x1="32504" y1="72005" x2="42094" y2="67318"/>
                        <a14:backgroundMark x1="17570" y1="60026" x2="29052" y2="52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53" t="48272" r="56434" b="19864"/>
          <a:stretch/>
        </p:blipFill>
        <p:spPr bwMode="auto">
          <a:xfrm rot="1041705">
            <a:off x="3983635" y="1158138"/>
            <a:ext cx="1955944" cy="134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 picture containing pencil, writing implement, stationary&#10;&#10;Description automatically generated">
            <a:extLst>
              <a:ext uri="{FF2B5EF4-FFF2-40B4-BE49-F238E27FC236}">
                <a16:creationId xmlns:a16="http://schemas.microsoft.com/office/drawing/2014/main" id="{3D4F6C78-2D5D-4055-8ED0-B669582772D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63" b="93182" l="364" r="90000">
                        <a14:foregroundMark x1="4909" y1="35354" x2="43273" y2="6566"/>
                        <a14:foregroundMark x1="43273" y1="6566" x2="43273" y2="6566"/>
                        <a14:foregroundMark x1="364" y1="34091" x2="28545" y2="70202"/>
                        <a14:foregroundMark x1="59818" y1="93182" x2="60571" y2="91272"/>
                        <a14:foregroundMark x1="69040" y1="71219" x2="69302" y2="70990"/>
                        <a14:foregroundMark x1="85269" y1="45775" x2="85567" y2="44096"/>
                        <a14:foregroundMark x1="50225" y1="61771" x2="68727" y2="24747"/>
                        <a14:foregroundMark x1="34909" y1="1263" x2="67818" y2="22980"/>
                        <a14:foregroundMark x1="67818" y1="22980" x2="76280" y2="31606"/>
                        <a14:foregroundMark x1="86229" y1="43237" x2="86909" y2="44697"/>
                        <a14:foregroundMark x1="74000" y1="29040" x2="85818" y2="43687"/>
                        <a14:backgroundMark x1="44000" y1="60354" x2="63091" y2="88636"/>
                        <a14:backgroundMark x1="64000" y1="72980" x2="68000" y2="76515"/>
                        <a14:backgroundMark x1="64364" y1="78535" x2="64364" y2="91667"/>
                        <a14:backgroundMark x1="72545" y1="61364" x2="81273" y2="61364"/>
                        <a14:backgroundMark x1="80909" y1="49242" x2="88000" y2="52020"/>
                        <a14:backgroundMark x1="82364" y1="54040" x2="82727" y2="62374"/>
                        <a14:backgroundMark x1="69091" y1="64899" x2="76727" y2="70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04" t="5577" r="11994" b="7077"/>
          <a:stretch/>
        </p:blipFill>
        <p:spPr>
          <a:xfrm rot="19880173">
            <a:off x="4007877" y="2516864"/>
            <a:ext cx="1907459" cy="14772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B050CB-D69F-4AF5-8EC9-099AC9B3839B}"/>
              </a:ext>
            </a:extLst>
          </p:cNvPr>
          <p:cNvSpPr txBox="1"/>
          <p:nvPr/>
        </p:nvSpPr>
        <p:spPr>
          <a:xfrm>
            <a:off x="1907458" y="1477704"/>
            <a:ext cx="2382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quyển vở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BF1A5B-9124-4831-A707-572E56A2616A}"/>
              </a:ext>
            </a:extLst>
          </p:cNvPr>
          <p:cNvSpPr txBox="1"/>
          <p:nvPr/>
        </p:nvSpPr>
        <p:spPr>
          <a:xfrm>
            <a:off x="2054936" y="2720685"/>
            <a:ext cx="2382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bút chì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A74663-3FAC-4839-BF1E-D32A650A0111}"/>
              </a:ext>
            </a:extLst>
          </p:cNvPr>
          <p:cNvSpPr txBox="1"/>
          <p:nvPr/>
        </p:nvSpPr>
        <p:spPr>
          <a:xfrm>
            <a:off x="1868992" y="4212064"/>
            <a:ext cx="2382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thước kẻ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B5A632-1E2F-44A9-8EB7-F3FDD4169214}"/>
              </a:ext>
            </a:extLst>
          </p:cNvPr>
          <p:cNvSpPr txBox="1"/>
          <p:nvPr/>
        </p:nvSpPr>
        <p:spPr>
          <a:xfrm>
            <a:off x="2054936" y="5349500"/>
            <a:ext cx="2382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lọ mực</a:t>
            </a:r>
          </a:p>
        </p:txBody>
      </p:sp>
      <p:pic>
        <p:nvPicPr>
          <p:cNvPr id="18" name="Picture 17" descr="A close-up of a measuring tape&#10;&#10;Description automatically generated with medium confidence">
            <a:extLst>
              <a:ext uri="{FF2B5EF4-FFF2-40B4-BE49-F238E27FC236}">
                <a16:creationId xmlns:a16="http://schemas.microsoft.com/office/drawing/2014/main" id="{2A720D09-F6AD-4194-887B-096A1CFB4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94" b="89241" l="1881" r="97179">
                        <a14:foregroundMark x1="88088" y1="55696" x2="90596" y2="87342"/>
                        <a14:foregroundMark x1="90596" y1="87342" x2="90596" y2="87975"/>
                        <a14:foregroundMark x1="93103" y1="60127" x2="97179" y2="60127"/>
                        <a14:foregroundMark x1="6897" y1="1266" x2="1881" y2="31646"/>
                        <a14:foregroundMark x1="1881" y1="31646" x2="8464" y2="37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060" y="3803503"/>
            <a:ext cx="2597787" cy="1286678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82775681-9872-4853-B8E1-F0237E4D821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61535" y1="57395" x2="60000" y2="72444"/>
                        <a14:foregroundMark x1="60000" y1="72444" x2="60282" y2="72482"/>
                        <a14:foregroundMark x1="83730" y1="67503" x2="84512" y2="57338"/>
                        <a14:foregroundMark x1="81778" y1="59556" x2="76889" y2="71111"/>
                        <a14:foregroundMark x1="67556" y1="47556" x2="81778" y2="47111"/>
                        <a14:foregroundMark x1="60000" y1="57333" x2="65333" y2="56444"/>
                        <a14:foregroundMark x1="81778" y1="54667" x2="86667" y2="56000"/>
                        <a14:foregroundMark x1="81333" y1="51556" x2="80889" y2="52889"/>
                        <a14:foregroundMark x1="79111" y1="51111" x2="81778" y2="50667"/>
                        <a14:backgroundMark x1="25333" y1="46222" x2="47111" y2="39111"/>
                        <a14:backgroundMark x1="47111" y1="39111" x2="28000" y2="53333"/>
                        <a14:backgroundMark x1="28000" y1="53333" x2="27111" y2="53333"/>
                        <a14:backgroundMark x1="69778" y1="43111" x2="70146" y2="43405"/>
                        <a14:backgroundMark x1="60000" y1="72889" x2="84000" y2="76000"/>
                        <a14:backgroundMark x1="59556" y1="54222" x2="61792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69" t="42892" b="21192"/>
          <a:stretch/>
        </p:blipFill>
        <p:spPr>
          <a:xfrm>
            <a:off x="4319262" y="5207237"/>
            <a:ext cx="1618523" cy="126009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217A3A-22BA-48A4-81C9-1CF4AB367927}"/>
              </a:ext>
            </a:extLst>
          </p:cNvPr>
          <p:cNvSpPr txBox="1"/>
          <p:nvPr/>
        </p:nvSpPr>
        <p:spPr>
          <a:xfrm>
            <a:off x="648929" y="36937"/>
            <a:ext cx="11425084" cy="95405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.</a:t>
            </a:r>
          </a:p>
          <a:p>
            <a:pPr algn="ctr"/>
            <a:r>
              <a:rPr lang="en-US" i="1" dirty="0"/>
              <a:t>(</a:t>
            </a:r>
            <a:r>
              <a:rPr lang="en-US" i="1" dirty="0" err="1"/>
              <a:t>thẳng</a:t>
            </a:r>
            <a:r>
              <a:rPr lang="en-US" i="1" dirty="0"/>
              <a:t> </a:t>
            </a:r>
            <a:r>
              <a:rPr lang="en-US" i="1" dirty="0" err="1"/>
              <a:t>tắp</a:t>
            </a:r>
            <a:r>
              <a:rPr lang="en-US" i="1" dirty="0"/>
              <a:t>, </a:t>
            </a:r>
            <a:r>
              <a:rPr lang="en-US" i="1" dirty="0" err="1"/>
              <a:t>trắng</a:t>
            </a:r>
            <a:r>
              <a:rPr lang="en-US" i="1" dirty="0"/>
              <a:t> </a:t>
            </a:r>
            <a:r>
              <a:rPr lang="en-US" i="1" dirty="0" err="1"/>
              <a:t>tinh</a:t>
            </a:r>
            <a:r>
              <a:rPr lang="en-US" i="1" dirty="0"/>
              <a:t>, </a:t>
            </a:r>
            <a:r>
              <a:rPr lang="en-US" i="1" dirty="0" err="1"/>
              <a:t>nhọn</a:t>
            </a:r>
            <a:r>
              <a:rPr lang="en-US" i="1" dirty="0"/>
              <a:t> </a:t>
            </a:r>
            <a:r>
              <a:rPr lang="en-US" i="1" dirty="0" err="1"/>
              <a:t>hoắt</a:t>
            </a:r>
            <a:r>
              <a:rPr lang="en-US" i="1" dirty="0"/>
              <a:t>, </a:t>
            </a:r>
            <a:r>
              <a:rPr lang="en-US" i="1" dirty="0" err="1"/>
              <a:t>tím</a:t>
            </a:r>
            <a:r>
              <a:rPr lang="en-US" i="1" dirty="0"/>
              <a:t> </a:t>
            </a:r>
            <a:r>
              <a:rPr lang="en-US" i="1" dirty="0" err="1"/>
              <a:t>ngắt</a:t>
            </a:r>
            <a:r>
              <a:rPr lang="en-US" i="1" dirty="0"/>
              <a:t>)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58" name="TextBox1" r:id="rId2" imgW="5438880" imgH="1209600"/>
        </mc:Choice>
        <mc:Fallback>
          <p:control name="TextBox1" r:id="rId2" imgW="5438880" imgH="1209600">
            <p:pic>
              <p:nvPicPr>
                <p:cNvPr id="7" name="TextBox1">
                  <a:extLst>
                    <a:ext uri="{FF2B5EF4-FFF2-40B4-BE49-F238E27FC236}">
                      <a16:creationId xmlns:a16="http://schemas.microsoft.com/office/drawing/2014/main" id="{927A0774-25A1-4181-9CBA-9F9E1717925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967287" y="1219198"/>
                  <a:ext cx="5438132" cy="120936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9" name="TextBox2" r:id="rId3" imgW="5419800" imgH="1209600"/>
        </mc:Choice>
        <mc:Fallback>
          <p:control name="TextBox2" r:id="rId3" imgW="5419800" imgH="1209600">
            <p:pic>
              <p:nvPicPr>
                <p:cNvPr id="8" name="TextBox2">
                  <a:extLst>
                    <a:ext uri="{FF2B5EF4-FFF2-40B4-BE49-F238E27FC236}">
                      <a16:creationId xmlns:a16="http://schemas.microsoft.com/office/drawing/2014/main" id="{81441ADE-D81F-476A-AFEE-CDEC9725545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986951" y="3856996"/>
                  <a:ext cx="5418468" cy="120936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60" name="TextBox3" r:id="rId4" imgW="5429160" imgH="1209600"/>
        </mc:Choice>
        <mc:Fallback>
          <p:control name="TextBox3" r:id="rId4" imgW="5429160" imgH="1209600">
            <p:pic>
              <p:nvPicPr>
                <p:cNvPr id="9" name="TextBox3">
                  <a:extLst>
                    <a:ext uri="{FF2B5EF4-FFF2-40B4-BE49-F238E27FC236}">
                      <a16:creationId xmlns:a16="http://schemas.microsoft.com/office/drawing/2014/main" id="{6F727536-1053-4486-9A91-BD05D59B4A1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977119" y="5152102"/>
                  <a:ext cx="5428300" cy="120936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61" name="TextBox4" r:id="rId5" imgW="5448240" imgH="1209600"/>
        </mc:Choice>
        <mc:Fallback>
          <p:control name="TextBox4" r:id="rId5" imgW="5448240" imgH="1209600">
            <p:pic>
              <p:nvPicPr>
                <p:cNvPr id="10" name="TextBox4">
                  <a:extLst>
                    <a:ext uri="{FF2B5EF4-FFF2-40B4-BE49-F238E27FC236}">
                      <a16:creationId xmlns:a16="http://schemas.microsoft.com/office/drawing/2014/main" id="{87FAFFCF-3C8B-4126-BD0C-0C445C773B3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957455" y="2535343"/>
                  <a:ext cx="5447964" cy="1209368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15876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505706" y="548460"/>
            <a:ext cx="10084415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thêm đồ vật và từ chỉ đặc điểm tương ứng mà em thường thấy ở trường, lớp.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45" y="1889211"/>
            <a:ext cx="2114756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742" y="404198"/>
            <a:ext cx="13319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285" y="5033357"/>
            <a:ext cx="1112737" cy="164659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3081" name="TextBox1" r:id="rId2" imgW="8315280" imgH="3467160"/>
        </mc:Choice>
        <mc:Fallback>
          <p:control name="TextBox1" r:id="rId2" imgW="8315280" imgH="3467160">
            <p:pic>
              <p:nvPicPr>
                <p:cNvPr id="14" name="TextBox1">
                  <a:extLst>
                    <a:ext uri="{FF2B5EF4-FFF2-40B4-BE49-F238E27FC236}">
                      <a16:creationId xmlns:a16="http://schemas.microsoft.com/office/drawing/2014/main" id="{37148F38-E408-442D-BC1E-944D46AB90A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709918" y="2072498"/>
                  <a:ext cx="8318985" cy="346300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6341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8A4C623A-12CB-4516-AC23-9D25F0FEEF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35" y="5206822"/>
            <a:ext cx="1112737" cy="164659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66142" y="637889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66242" y="580739"/>
            <a:ext cx="10659057" cy="73861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ở </a:t>
            </a:r>
            <a:r>
              <a:rPr lang="en-US" dirty="0" err="1"/>
              <a:t>cột</a:t>
            </a:r>
            <a:r>
              <a:rPr lang="en-US" dirty="0"/>
              <a:t>  A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cột</a:t>
            </a:r>
            <a:r>
              <a:rPr lang="en-US" dirty="0"/>
              <a:t> B 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.</a:t>
            </a:r>
          </a:p>
        </p:txBody>
      </p:sp>
      <p:sp>
        <p:nvSpPr>
          <p:cNvPr id="20" name="Bạn Hà"/>
          <p:cNvSpPr/>
          <p:nvPr/>
        </p:nvSpPr>
        <p:spPr>
          <a:xfrm>
            <a:off x="1447799" y="2561992"/>
            <a:ext cx="3198309" cy="5333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1" name="Bố em"/>
          <p:cNvSpPr/>
          <p:nvPr/>
        </p:nvSpPr>
        <p:spPr>
          <a:xfrm>
            <a:off x="1466849" y="3371851"/>
            <a:ext cx="3198309" cy="5333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rường em"/>
          <p:cNvSpPr/>
          <p:nvPr/>
        </p:nvSpPr>
        <p:spPr>
          <a:xfrm>
            <a:off x="1440365" y="4210051"/>
            <a:ext cx="3198309" cy="5333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tẩy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989135" y="2561992"/>
            <a:ext cx="4837616" cy="533399"/>
          </a:xfrm>
          <a:prstGeom prst="roundRect">
            <a:avLst/>
          </a:prstGeom>
          <a:solidFill>
            <a:srgbClr val="9DF347"/>
          </a:solidFill>
          <a:ln>
            <a:solidFill>
              <a:srgbClr val="9DF34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89135" y="4210051"/>
            <a:ext cx="4837616" cy="533399"/>
          </a:xfrm>
          <a:prstGeom prst="roundRect">
            <a:avLst/>
          </a:prstGeom>
          <a:solidFill>
            <a:srgbClr val="9DF347"/>
          </a:solidFill>
          <a:ln>
            <a:solidFill>
              <a:srgbClr val="9DF34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5989135" y="3371850"/>
            <a:ext cx="4837616" cy="537806"/>
            <a:chOff x="3684085" y="3028950"/>
            <a:chExt cx="4837616" cy="537806"/>
          </a:xfrm>
          <a:solidFill>
            <a:srgbClr val="9DF347"/>
          </a:solidFill>
        </p:grpSpPr>
        <p:sp>
          <p:nvSpPr>
            <p:cNvPr id="30" name="Rounded Rectangle 29"/>
            <p:cNvSpPr/>
            <p:nvPr/>
          </p:nvSpPr>
          <p:spPr>
            <a:xfrm>
              <a:off x="3684085" y="3028950"/>
              <a:ext cx="4837616" cy="533399"/>
            </a:xfrm>
            <a:prstGeom prst="roundRect">
              <a:avLst/>
            </a:prstGeom>
            <a:grpFill/>
            <a:ln>
              <a:solidFill>
                <a:srgbClr val="9DF34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736288" y="3043536"/>
              <a:ext cx="3374642" cy="523220"/>
            </a:xfrm>
            <a:prstGeom prst="rect">
              <a:avLst/>
            </a:prstGeom>
            <a:grpFill/>
            <a:ln>
              <a:solidFill>
                <a:srgbClr val="9DF347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ngăn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nắp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gọn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gàng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2864934" y="1924051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242020" y="1924051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DD7E853-117A-429C-B062-41C25CF7945E}"/>
              </a:ext>
            </a:extLst>
          </p:cNvPr>
          <p:cNvCxnSpPr/>
          <p:nvPr/>
        </p:nvCxnSpPr>
        <p:spPr>
          <a:xfrm>
            <a:off x="3057832" y="1237657"/>
            <a:ext cx="23695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0391B1A-AEA2-49AA-B19D-B9D5898E6469}"/>
              </a:ext>
            </a:extLst>
          </p:cNvPr>
          <p:cNvCxnSpPr>
            <a:cxnSpLocks/>
          </p:cNvCxnSpPr>
          <p:nvPr/>
        </p:nvCxnSpPr>
        <p:spPr>
          <a:xfrm>
            <a:off x="6813755" y="1247489"/>
            <a:ext cx="23597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8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0" grpId="0" animBg="1"/>
      <p:bldP spid="21" grpId="0" animBg="1"/>
      <p:bldP spid="23" grpId="0" animBg="1"/>
      <p:bldP spid="24" grpId="0" animBg="1"/>
      <p:bldP spid="25" grpId="0" animBg="1"/>
      <p:bldP spid="38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8A4C623A-12CB-4516-AC23-9D25F0FEEF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35" y="5206822"/>
            <a:ext cx="1112737" cy="164659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66142" y="637889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66242" y="580739"/>
            <a:ext cx="10659057" cy="73861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ở </a:t>
            </a:r>
            <a:r>
              <a:rPr lang="en-US" dirty="0" err="1"/>
              <a:t>cột</a:t>
            </a:r>
            <a:r>
              <a:rPr lang="en-US" dirty="0"/>
              <a:t>  A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cột</a:t>
            </a:r>
            <a:r>
              <a:rPr lang="en-US" dirty="0"/>
              <a:t> B 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.</a:t>
            </a:r>
          </a:p>
        </p:txBody>
      </p:sp>
      <p:sp>
        <p:nvSpPr>
          <p:cNvPr id="20" name="Bạn Hà"/>
          <p:cNvSpPr/>
          <p:nvPr/>
        </p:nvSpPr>
        <p:spPr>
          <a:xfrm>
            <a:off x="1447799" y="2561992"/>
            <a:ext cx="3198309" cy="5333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1" name="Bố em"/>
          <p:cNvSpPr/>
          <p:nvPr/>
        </p:nvSpPr>
        <p:spPr>
          <a:xfrm>
            <a:off x="1466849" y="3371851"/>
            <a:ext cx="3198309" cy="5333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rường em"/>
          <p:cNvSpPr/>
          <p:nvPr/>
        </p:nvSpPr>
        <p:spPr>
          <a:xfrm>
            <a:off x="1440365" y="4210051"/>
            <a:ext cx="3198309" cy="5333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tẩy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989135" y="2561992"/>
            <a:ext cx="4837616" cy="533399"/>
          </a:xfrm>
          <a:prstGeom prst="roundRect">
            <a:avLst/>
          </a:prstGeom>
          <a:solidFill>
            <a:srgbClr val="9DF347"/>
          </a:solidFill>
          <a:ln>
            <a:solidFill>
              <a:srgbClr val="9DF34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89135" y="4210051"/>
            <a:ext cx="4837616" cy="533399"/>
          </a:xfrm>
          <a:prstGeom prst="roundRect">
            <a:avLst/>
          </a:prstGeom>
          <a:solidFill>
            <a:srgbClr val="9DF347"/>
          </a:solidFill>
          <a:ln>
            <a:solidFill>
              <a:srgbClr val="9DF34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5989135" y="3371850"/>
            <a:ext cx="4837616" cy="537806"/>
            <a:chOff x="3684085" y="3028950"/>
            <a:chExt cx="4837616" cy="537806"/>
          </a:xfrm>
          <a:solidFill>
            <a:srgbClr val="9DF347"/>
          </a:solidFill>
        </p:grpSpPr>
        <p:sp>
          <p:nvSpPr>
            <p:cNvPr id="30" name="Rounded Rectangle 29"/>
            <p:cNvSpPr/>
            <p:nvPr/>
          </p:nvSpPr>
          <p:spPr>
            <a:xfrm>
              <a:off x="3684085" y="3028950"/>
              <a:ext cx="4837616" cy="533399"/>
            </a:xfrm>
            <a:prstGeom prst="roundRect">
              <a:avLst/>
            </a:prstGeom>
            <a:grpFill/>
            <a:ln>
              <a:solidFill>
                <a:srgbClr val="9DF34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736288" y="3043536"/>
              <a:ext cx="3374642" cy="523220"/>
            </a:xfrm>
            <a:prstGeom prst="rect">
              <a:avLst/>
            </a:prstGeom>
            <a:grpFill/>
            <a:ln>
              <a:solidFill>
                <a:srgbClr val="9DF347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ngăn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nắp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gọn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gàng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2864934" y="1924051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242020" y="1924051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DD7E853-117A-429C-B062-41C25CF7945E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4570063" y="3082149"/>
            <a:ext cx="1419072" cy="5564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CFD174D-984B-4D3B-AC57-BCC1E1323306}"/>
              </a:ext>
            </a:extLst>
          </p:cNvPr>
          <p:cNvCxnSpPr>
            <a:cxnSpLocks/>
            <a:endCxn id="24" idx="1"/>
          </p:cNvCxnSpPr>
          <p:nvPr/>
        </p:nvCxnSpPr>
        <p:spPr>
          <a:xfrm flipV="1">
            <a:off x="4648553" y="2828692"/>
            <a:ext cx="1340582" cy="8092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B240B8-1CB6-4E82-B4EF-52210AD334C0}"/>
              </a:ext>
            </a:extLst>
          </p:cNvPr>
          <p:cNvCxnSpPr>
            <a:cxnSpLocks/>
            <a:endCxn id="25" idx="1"/>
          </p:cNvCxnSpPr>
          <p:nvPr/>
        </p:nvCxnSpPr>
        <p:spPr>
          <a:xfrm flipV="1">
            <a:off x="4638674" y="4476751"/>
            <a:ext cx="1350461" cy="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340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0" grpId="0" animBg="1"/>
      <p:bldP spid="21" grpId="0" animBg="1"/>
      <p:bldP spid="23" grpId="0" animBg="1"/>
      <p:bldP spid="24" grpId="0" animBg="1"/>
      <p:bldP spid="25" grpId="0" animBg="1"/>
      <p:bldP spid="38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505706" y="548460"/>
            <a:ext cx="10084415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một câu nêu đặc điểm một đồ dùng học tập mà em thích.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45" y="1889211"/>
            <a:ext cx="2114756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742" y="404198"/>
            <a:ext cx="13319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285" y="5033357"/>
            <a:ext cx="1112737" cy="164659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4103" name="TextBox1" r:id="rId2" imgW="8315280" imgH="3467160"/>
        </mc:Choice>
        <mc:Fallback>
          <p:control name="TextBox1" r:id="rId2" imgW="8315280" imgH="3467160">
            <p:pic>
              <p:nvPicPr>
                <p:cNvPr id="14" name="TextBox1">
                  <a:extLst>
                    <a:ext uri="{FF2B5EF4-FFF2-40B4-BE49-F238E27FC236}">
                      <a16:creationId xmlns:a16="http://schemas.microsoft.com/office/drawing/2014/main" id="{37148F38-E408-442D-BC1E-944D46AB90A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709918" y="2072498"/>
                  <a:ext cx="8318985" cy="346300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90519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38197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3" y="4989422"/>
            <a:ext cx="1112737" cy="164659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66142" y="523589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66242" y="466439"/>
            <a:ext cx="10659057" cy="65045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ô </a:t>
            </a:r>
            <a:r>
              <a:rPr lang="en-US" dirty="0" err="1"/>
              <a:t>vuông</a:t>
            </a:r>
            <a:r>
              <a:rPr lang="en-US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5" t="47726" r="56817" b="16493"/>
          <a:stretch/>
        </p:blipFill>
        <p:spPr bwMode="auto">
          <a:xfrm>
            <a:off x="2423847" y="4141246"/>
            <a:ext cx="2771656" cy="2093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22" t="26357" r="15808" b="31416"/>
          <a:stretch/>
        </p:blipFill>
        <p:spPr bwMode="auto">
          <a:xfrm>
            <a:off x="7197589" y="1167162"/>
            <a:ext cx="3115953" cy="282679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09950" y="1314450"/>
            <a:ext cx="307152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thước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174310" y="3627323"/>
            <a:ext cx="35886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800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lang="en-US" sz="2800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lang="en-US" sz="2800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6163635" y="2945211"/>
            <a:ext cx="457200" cy="584775"/>
            <a:chOff x="9242474" y="1910261"/>
            <a:chExt cx="457200" cy="584775"/>
          </a:xfrm>
        </p:grpSpPr>
        <p:sp>
          <p:nvSpPr>
            <p:cNvPr id="31" name="Rounded Rectangle 30"/>
            <p:cNvSpPr/>
            <p:nvPr/>
          </p:nvSpPr>
          <p:spPr>
            <a:xfrm>
              <a:off x="9242474" y="1997609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302258" y="1910261"/>
              <a:ext cx="1847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740790" y="4132425"/>
            <a:ext cx="457200" cy="584775"/>
            <a:chOff x="9242474" y="1910261"/>
            <a:chExt cx="457200" cy="584775"/>
          </a:xfrm>
        </p:grpSpPr>
        <p:sp>
          <p:nvSpPr>
            <p:cNvPr id="37" name="Rounded Rectangle 36"/>
            <p:cNvSpPr/>
            <p:nvPr/>
          </p:nvSpPr>
          <p:spPr>
            <a:xfrm>
              <a:off x="9242474" y="1997609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302258" y="1910261"/>
              <a:ext cx="1847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7898924" y="5355518"/>
            <a:ext cx="457200" cy="4572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8" name="图片 7176" descr="17">
            <a:extLst>
              <a:ext uri="{FF2B5EF4-FFF2-40B4-BE49-F238E27FC236}">
                <a16:creationId xmlns:a16="http://schemas.microsoft.com/office/drawing/2014/main" id="{501526CD-4DEB-4395-91BC-C8A6579AD7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8645" y="2724208"/>
            <a:ext cx="2771656" cy="40724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C927A48C-B714-4373-97C9-B150C37FE3BB}"/>
              </a:ext>
            </a:extLst>
          </p:cNvPr>
          <p:cNvSpPr txBox="1"/>
          <p:nvPr/>
        </p:nvSpPr>
        <p:spPr>
          <a:xfrm>
            <a:off x="9961158" y="3278332"/>
            <a:ext cx="2035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Thảo luận nhóm 4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5A7C569-B7F1-4373-A5F3-E64BB267157E}"/>
              </a:ext>
            </a:extLst>
          </p:cNvPr>
          <p:cNvCxnSpPr>
            <a:cxnSpLocks/>
          </p:cNvCxnSpPr>
          <p:nvPr/>
        </p:nvCxnSpPr>
        <p:spPr>
          <a:xfrm>
            <a:off x="5031639" y="1116890"/>
            <a:ext cx="23597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0DB2E4D-E50A-4544-9A15-6DC19F1C82C8}"/>
              </a:ext>
            </a:extLst>
          </p:cNvPr>
          <p:cNvCxnSpPr>
            <a:cxnSpLocks/>
          </p:cNvCxnSpPr>
          <p:nvPr/>
        </p:nvCxnSpPr>
        <p:spPr>
          <a:xfrm>
            <a:off x="2423847" y="1133189"/>
            <a:ext cx="14992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57969D8-9D51-4BAF-A393-9B2010BF0CD1}"/>
              </a:ext>
            </a:extLst>
          </p:cNvPr>
          <p:cNvSpPr txBox="1"/>
          <p:nvPr/>
        </p:nvSpPr>
        <p:spPr>
          <a:xfrm>
            <a:off x="6223420" y="3077499"/>
            <a:ext cx="397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734033-ED29-45F9-88DF-354A550368A1}"/>
              </a:ext>
            </a:extLst>
          </p:cNvPr>
          <p:cNvSpPr txBox="1"/>
          <p:nvPr/>
        </p:nvSpPr>
        <p:spPr>
          <a:xfrm>
            <a:off x="7958708" y="5401325"/>
            <a:ext cx="397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DB810DC-DD8F-4D2F-9AA8-D5A3570B5529}"/>
              </a:ext>
            </a:extLst>
          </p:cNvPr>
          <p:cNvSpPr txBox="1"/>
          <p:nvPr/>
        </p:nvSpPr>
        <p:spPr>
          <a:xfrm>
            <a:off x="7811018" y="4267840"/>
            <a:ext cx="397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7130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7" grpId="0"/>
      <p:bldP spid="49" grpId="0"/>
      <p:bldP spid="4" grpId="0"/>
      <p:bldP spid="26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0" y="4724400"/>
            <a:ext cx="12181114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2539" y="659616"/>
            <a:ext cx="360542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667"/>
              </a:spcBef>
            </a:pPr>
            <a:r>
              <a:rPr lang="en-US" sz="4400" b="1" dirty="0">
                <a:solidFill>
                  <a:srgbClr val="0070C0"/>
                </a:solidFill>
                <a:latin typeface="iCiel Crocante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MỤC TIÊU:</a:t>
            </a:r>
            <a:endParaRPr lang="vi-VN" sz="4400" b="1" dirty="0">
              <a:solidFill>
                <a:srgbClr val="0070C0"/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626716" y="3140907"/>
            <a:ext cx="8816776" cy="1859317"/>
            <a:chOff x="2262744" y="1494923"/>
            <a:chExt cx="8016240" cy="1579562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>
                    <a:solidFill>
                      <a:prstClr val="white"/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262744" y="2409323"/>
              <a:ext cx="762000" cy="665162"/>
              <a:chOff x="3174" y="2656"/>
              <a:chExt cx="1549" cy="1351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3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872344" y="30189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03852" y="2632952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999083" y="203848"/>
            <a:ext cx="2842723" cy="157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3649142" y="1728769"/>
            <a:ext cx="8723313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8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từ chỉ đặc điểm liên quan đến đồ vật HS thường có hoặc thường thấy ở trường, lớp.</a:t>
            </a:r>
            <a:endParaRPr lang="zh-CN" altLang="en-US" sz="2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676887" y="3219903"/>
            <a:ext cx="746389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8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được câu nêu đặc điểm của đồ vật.</a:t>
            </a:r>
            <a:endParaRPr lang="zh-CN" altLang="en-US" sz="2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578021" y="1898156"/>
            <a:ext cx="8816776" cy="782968"/>
            <a:chOff x="2262744" y="1494923"/>
            <a:chExt cx="8016240" cy="665162"/>
          </a:xfrm>
        </p:grpSpPr>
        <p:grpSp>
          <p:nvGrpSpPr>
            <p:cNvPr id="20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28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vi-VN" sz="2400"/>
              </a:p>
            </p:txBody>
          </p:sp>
          <p:sp>
            <p:nvSpPr>
              <p:cNvPr id="29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vi-VN" sz="2400"/>
              </a:p>
            </p:txBody>
          </p:sp>
          <p:sp>
            <p:nvSpPr>
              <p:cNvPr id="30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sz="2133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1</a:t>
                </a:r>
              </a:p>
            </p:txBody>
          </p:sp>
        </p:grpSp>
        <p:sp>
          <p:nvSpPr>
            <p:cNvPr id="23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/>
            </a:p>
          </p:txBody>
        </p:sp>
      </p:grpSp>
      <p:sp>
        <p:nvSpPr>
          <p:cNvPr id="31" name="TextBox 71"/>
          <p:cNvSpPr txBox="1"/>
          <p:nvPr/>
        </p:nvSpPr>
        <p:spPr>
          <a:xfrm>
            <a:off x="3815844" y="4491883"/>
            <a:ext cx="821884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8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cách sử dụng dấu chấm và dấu chấm hỏi.</a:t>
            </a:r>
            <a:endParaRPr lang="zh-CN" altLang="en-US" sz="2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61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935918" y="1136800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1783941" y="2814640"/>
            <a:ext cx="1008441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45" y="1889211"/>
            <a:ext cx="2114756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60" y="423862"/>
            <a:ext cx="13319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285" y="5033357"/>
            <a:ext cx="1112737" cy="164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866274"/>
            <a:ext cx="10943115" cy="556844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215" y="423278"/>
            <a:ext cx="1928452" cy="17517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3771" y="3848831"/>
            <a:ext cx="9526660" cy="2254643"/>
          </a:xfrm>
          <a:prstGeom prst="rect">
            <a:avLst/>
          </a:prstGeom>
        </p:spPr>
      </p:pic>
      <p:sp>
        <p:nvSpPr>
          <p:cNvPr id="8" name="文本框 39"/>
          <p:cNvSpPr txBox="1"/>
          <p:nvPr/>
        </p:nvSpPr>
        <p:spPr>
          <a:xfrm>
            <a:off x="2717004" y="2117642"/>
            <a:ext cx="67579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KHỞI 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78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62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61312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2122913" y="2133600"/>
            <a:ext cx="7922232" cy="2781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Trò chơi sẽ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có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3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câu hỏi trắc nghiệm.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trả lời các câu hỏi này, em hãy đưa ra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kí hiệu KÉO - BÚA - BAO chứa đáp án đúng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mà các em tìm được trước camera nhé!</a:t>
            </a:r>
          </a:p>
        </p:txBody>
      </p:sp>
    </p:spTree>
    <p:extLst>
      <p:ext uri="{BB962C8B-B14F-4D97-AF65-F5344CB8AC3E}">
        <p14:creationId xmlns:p14="http://schemas.microsoft.com/office/powerpoint/2010/main" val="33712195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6296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2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476123" y="328356"/>
            <a:ext cx="7727363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2800"/>
              <a:t>Cái mình đo đỏ</a:t>
            </a:r>
            <a:br>
              <a:rPr lang="en-US" sz="2800"/>
            </a:br>
            <a:r>
              <a:rPr lang="en-US" sz="2800"/>
              <a:t>Cái mỏ nâu nâu</a:t>
            </a:r>
            <a:br>
              <a:rPr lang="en-US" sz="2800"/>
            </a:br>
            <a:r>
              <a:rPr lang="en-US" sz="2800"/>
              <a:t>Xuống tắm ao sâu</a:t>
            </a:r>
            <a:br>
              <a:rPr lang="en-US" sz="2800"/>
            </a:br>
            <a:r>
              <a:rPr lang="en-US" sz="2800"/>
              <a:t>Lên cày ruộng cạn</a:t>
            </a:r>
            <a:br>
              <a:rPr lang="en-US" sz="2800"/>
            </a:br>
            <a:r>
              <a:rPr lang="en-US" sz="2800"/>
              <a:t>Là cái gì 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560258" y="2388428"/>
            <a:ext cx="11244536" cy="1859107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936932"/>
              <a:ext cx="10439400" cy="74731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400">
                  <a:solidFill>
                    <a:schemeClr val="tx1"/>
                  </a:solidFill>
                  <a:latin typeface="#9Slide02 Tieu de dai"/>
                </a:rPr>
                <a:t>C</a:t>
              </a:r>
              <a:r>
                <a:rPr lang="en-US" sz="3400">
                  <a:solidFill>
                    <a:schemeClr val="tx1"/>
                  </a:solidFill>
                  <a:latin typeface="#9Slide02 Tieu de dai"/>
                </a:rPr>
                <a:t>ái bút mực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2 Tieu de dai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4025194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373886"/>
              <a:ext cx="10439400" cy="83756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noProof="0">
                  <a:solidFill>
                    <a:schemeClr val="tx1"/>
                  </a:solidFill>
                  <a:latin typeface="#9Slide02 Tieu de dai"/>
                </a:rPr>
                <a:t>Cái mỏ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2 Tieu de dai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434531" y="5170014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858630"/>
              <a:ext cx="10439400" cy="81578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#9Slide02 Tieu de dai"/>
                </a:rPr>
                <a:t>Cái bút 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2 Tieu de dai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0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94636" y="-154866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2</a:t>
              </a:r>
            </a:p>
          </p:txBody>
        </p:sp>
      </p:grp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30263" y="2412910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#9Slide02 Tieu de dai"/>
                </a:rPr>
                <a:t>Bút mực dung để kẻ.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2 Tieu de dai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430263" y="4126676"/>
            <a:ext cx="11125200" cy="1481650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#9Slide02 Tieu de dai"/>
                </a:rPr>
                <a:t>Bút mực dùng để viết.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2 Tieu de dai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452188"/>
            <a:ext cx="11197211" cy="1442873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#9Slide02 Tieu de dai"/>
                </a:rPr>
                <a:t>Bút mực dùng để học bài.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2 Tieu de dai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kiểm tra đáp án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4033042" y="608081"/>
            <a:ext cx="686911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Em hãy nêu công dụng của bút mực?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56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7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8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9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0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6" grpId="0" animBg="1"/>
          <p:bldP spid="6" grpId="1" animBg="1"/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6" grpId="0" animBg="1"/>
          <p:bldP spid="6" grpId="1" animBg="1"/>
          <p:bldP spid="28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718981" y="599232"/>
            <a:ext cx="7497245" cy="9848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các câu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, câu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nào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là câu nêu đặc điểm của đồ vật ở trường, lớp?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>
                  <a:solidFill>
                    <a:schemeClr val="tx1"/>
                  </a:solidFill>
                  <a:latin typeface="#9Slide02 Tieu de dai"/>
                </a:rPr>
                <a:t>Các bạn chơi bóng bàn.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2 Tieu de dai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>
                  <a:solidFill>
                    <a:schemeClr val="tx1"/>
                  </a:solidFill>
                  <a:latin typeface="#9Slide02 Tieu de dai"/>
                </a:rPr>
                <a:t>Nhà em rất đẹp.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>
                  <a:solidFill>
                    <a:schemeClr val="tx1"/>
                  </a:solidFill>
                  <a:latin typeface="#9Slide02 Tieu de dai"/>
                </a:rPr>
                <a:t>Chiếc cặp mới tinh.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2 Tieu de dai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8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>
            <a:extLst>
              <a:ext uri="{FF2B5EF4-FFF2-40B4-BE49-F238E27FC236}">
                <a16:creationId xmlns:a16="http://schemas.microsoft.com/office/drawing/2014/main" id="{7517A938-F323-49E9-A14B-938518F7278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40643" y="-66698"/>
            <a:ext cx="10943202" cy="61590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8C572E-A315-436C-824C-93875C1693F0}"/>
              </a:ext>
            </a:extLst>
          </p:cNvPr>
          <p:cNvSpPr txBox="1"/>
          <p:nvPr/>
        </p:nvSpPr>
        <p:spPr>
          <a:xfrm>
            <a:off x="2308943" y="2629806"/>
            <a:ext cx="777711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câu hỏi trong trò chơi đã củng cố cho con kiến thức gì? </a:t>
            </a:r>
            <a:endPara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578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84ADDC3A-F2E4-40DD-9AE3-266D2609A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Table&#10;&#10;Description automatically generated with medium confidence">
            <a:extLst>
              <a:ext uri="{FF2B5EF4-FFF2-40B4-BE49-F238E27FC236}">
                <a16:creationId xmlns:a16="http://schemas.microsoft.com/office/drawing/2014/main" id="{DB869A6B-183A-410D-903B-098D70B67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187" y="909112"/>
            <a:ext cx="10285574" cy="456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6987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</TotalTime>
  <Words>558</Words>
  <Application>Microsoft Office PowerPoint</Application>
  <PresentationFormat>Widescreen</PresentationFormat>
  <Paragraphs>98</Paragraphs>
  <Slides>20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微软雅黑</vt:lpstr>
      <vt:lpstr>#9Slide02 Noi dung dai</vt:lpstr>
      <vt:lpstr>#9Slide02 Tieu de dai</vt:lpstr>
      <vt:lpstr>Arial</vt:lpstr>
      <vt:lpstr>Arial Rounded MT Bold</vt:lpstr>
      <vt:lpstr>Arial-Rounded</vt:lpstr>
      <vt:lpstr>Calibri</vt:lpstr>
      <vt:lpstr>Calibri Light</vt:lpstr>
      <vt:lpstr>Cambria</vt:lpstr>
      <vt:lpstr>等线</vt:lpstr>
      <vt:lpstr>iCiel Cadena</vt:lpstr>
      <vt:lpstr>iCiel Crocante</vt:lpstr>
      <vt:lpstr>Times New Roman</vt:lpstr>
      <vt:lpstr>浪漫雅圆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136</cp:revision>
  <dcterms:created xsi:type="dcterms:W3CDTF">2021-06-15T15:52:51Z</dcterms:created>
  <dcterms:modified xsi:type="dcterms:W3CDTF">2022-02-22T09:25:46Z</dcterms:modified>
</cp:coreProperties>
</file>