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7F850-6091-45B7-BDBF-0AF85F08AFF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276311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7F850-6091-45B7-BDBF-0AF85F08AFF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289883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7F850-6091-45B7-BDBF-0AF85F08AFF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423758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2867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C6FAA5A-C182-4429-BED6-2A6665A5C14D}" type="slidenum">
              <a:rPr lang="en-US"/>
              <a:pPr>
                <a:defRPr/>
              </a:pPr>
              <a:t>‹#›</a:t>
            </a:fld>
            <a:endParaRPr lang="en-US"/>
          </a:p>
        </p:txBody>
      </p:sp>
    </p:spTree>
    <p:extLst>
      <p:ext uri="{BB962C8B-B14F-4D97-AF65-F5344CB8AC3E}">
        <p14:creationId xmlns:p14="http://schemas.microsoft.com/office/powerpoint/2010/main" val="227191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7F850-6091-45B7-BDBF-0AF85F08AFF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378825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67F850-6091-45B7-BDBF-0AF85F08AFF0}"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3423568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7F850-6091-45B7-BDBF-0AF85F08AFF0}"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347140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7F850-6091-45B7-BDBF-0AF85F08AFF0}"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20228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7F850-6091-45B7-BDBF-0AF85F08AFF0}"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138911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7F850-6091-45B7-BDBF-0AF85F08AFF0}"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178095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7F850-6091-45B7-BDBF-0AF85F08AFF0}"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188667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7F850-6091-45B7-BDBF-0AF85F08AFF0}"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C16BDD-22A9-47FB-88B9-927ABAACD6B2}" type="slidenum">
              <a:rPr lang="en-US" smtClean="0"/>
              <a:t>‹#›</a:t>
            </a:fld>
            <a:endParaRPr lang="en-US"/>
          </a:p>
        </p:txBody>
      </p:sp>
    </p:spTree>
    <p:extLst>
      <p:ext uri="{BB962C8B-B14F-4D97-AF65-F5344CB8AC3E}">
        <p14:creationId xmlns:p14="http://schemas.microsoft.com/office/powerpoint/2010/main" val="255495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7F850-6091-45B7-BDBF-0AF85F08AFF0}" type="datetimeFigureOut">
              <a:rPr lang="en-US" smtClean="0"/>
              <a:t>2/22/2022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16BDD-22A9-47FB-88B9-927ABAACD6B2}" type="slidenum">
              <a:rPr lang="en-US" smtClean="0"/>
              <a:t>‹#›</a:t>
            </a:fld>
            <a:endParaRPr lang="en-US"/>
          </a:p>
        </p:txBody>
      </p:sp>
    </p:spTree>
    <p:extLst>
      <p:ext uri="{BB962C8B-B14F-4D97-AF65-F5344CB8AC3E}">
        <p14:creationId xmlns:p14="http://schemas.microsoft.com/office/powerpoint/2010/main" val="948831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control" Target="../activeX/activeX1.xml"/><Relationship Id="rId7" Type="http://schemas.openxmlformats.org/officeDocument/2006/relationships/image" Target="../media/image1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3"/>
          <p:cNvSpPr txBox="1">
            <a:spLocks noChangeArrowheads="1"/>
          </p:cNvSpPr>
          <p:nvPr/>
        </p:nvSpPr>
        <p:spPr bwMode="auto">
          <a:xfrm>
            <a:off x="1447801" y="914401"/>
            <a:ext cx="99296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7" fontAlgn="base">
              <a:spcBef>
                <a:spcPct val="0"/>
              </a:spcBef>
              <a:spcAft>
                <a:spcPct val="0"/>
              </a:spcAft>
              <a:buNone/>
            </a:pPr>
            <a:r>
              <a:rPr lang="en-US" altLang="en-US" sz="4000" b="1" dirty="0">
                <a:solidFill>
                  <a:srgbClr val="002060"/>
                </a:solidFill>
                <a:latin typeface="Times New Roman" panose="02020603050405020304" pitchFamily="18" charset="0"/>
                <a:cs typeface="Times New Roman" panose="02020603050405020304" pitchFamily="18" charset="0"/>
              </a:rPr>
              <a:t>CHÀO MỪNG CÁC CON </a:t>
            </a:r>
          </a:p>
          <a:p>
            <a:pPr algn="ctr" defTabSz="685807" fontAlgn="base">
              <a:spcBef>
                <a:spcPct val="0"/>
              </a:spcBef>
              <a:spcAft>
                <a:spcPct val="0"/>
              </a:spcAft>
              <a:buNone/>
            </a:pPr>
            <a:r>
              <a:rPr lang="en-US" altLang="en-US" sz="4000" b="1" dirty="0">
                <a:solidFill>
                  <a:srgbClr val="002060"/>
                </a:solidFill>
                <a:latin typeface="Times New Roman" panose="02020603050405020304" pitchFamily="18" charset="0"/>
                <a:cs typeface="Times New Roman" panose="02020603050405020304" pitchFamily="18" charset="0"/>
              </a:rPr>
              <a:t>ĐẾN VỚI TIẾT HỌC TIẾNG VIỆT</a:t>
            </a:r>
          </a:p>
        </p:txBody>
      </p:sp>
      <p:grpSp>
        <p:nvGrpSpPr>
          <p:cNvPr id="5" name="1"/>
          <p:cNvGrpSpPr>
            <a:grpSpLocks/>
          </p:cNvGrpSpPr>
          <p:nvPr/>
        </p:nvGrpSpPr>
        <p:grpSpPr bwMode="auto">
          <a:xfrm>
            <a:off x="1828801" y="3339041"/>
            <a:ext cx="8716565" cy="3516782"/>
            <a:chOff x="-53293" y="2190760"/>
            <a:chExt cx="9211855" cy="2951064"/>
          </a:xfrm>
        </p:grpSpPr>
        <p:pic>
          <p:nvPicPr>
            <p:cNvPr id="6" nam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2497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ECDE401-8BD9-4886-A1E3-64710E6B0CF3}"/>
              </a:ext>
            </a:extLst>
          </p:cNvPr>
          <p:cNvGrpSpPr/>
          <p:nvPr/>
        </p:nvGrpSpPr>
        <p:grpSpPr>
          <a:xfrm>
            <a:off x="1524000" y="166057"/>
            <a:ext cx="3429000" cy="525464"/>
            <a:chOff x="0" y="142774"/>
            <a:chExt cx="3429000" cy="525464"/>
          </a:xfrm>
        </p:grpSpPr>
        <p:sp>
          <p:nvSpPr>
            <p:cNvPr id="7" name="Freeform: Shape 4">
              <a:extLst>
                <a:ext uri="{FF2B5EF4-FFF2-40B4-BE49-F238E27FC236}">
                  <a16:creationId xmlns:a16="http://schemas.microsoft.com/office/drawing/2014/main" id="{38F45D74-42A7-4C5D-B9BF-72A71CBD656B}"/>
                </a:ext>
              </a:extLst>
            </p:cNvPr>
            <p:cNvSpPr/>
            <p:nvPr/>
          </p:nvSpPr>
          <p:spPr bwMode="auto">
            <a:xfrm>
              <a:off x="0" y="142774"/>
              <a:ext cx="3429000" cy="525464"/>
            </a:xfrm>
            <a:custGeom>
              <a:avLst/>
              <a:gdLst>
                <a:gd name="connsiteX0" fmla="*/ 0 w 3477420"/>
                <a:gd name="connsiteY0" fmla="*/ 0 h 525464"/>
                <a:gd name="connsiteX1" fmla="*/ 3214688 w 3477420"/>
                <a:gd name="connsiteY1" fmla="*/ 0 h 525464"/>
                <a:gd name="connsiteX2" fmla="*/ 3477420 w 3477420"/>
                <a:gd name="connsiteY2" fmla="*/ 262732 h 525464"/>
                <a:gd name="connsiteX3" fmla="*/ 3477419 w 3477420"/>
                <a:gd name="connsiteY3" fmla="*/ 262732 h 525464"/>
                <a:gd name="connsiteX4" fmla="*/ 3214687 w 3477420"/>
                <a:gd name="connsiteY4" fmla="*/ 525464 h 525464"/>
                <a:gd name="connsiteX5" fmla="*/ 0 w 3477420"/>
                <a:gd name="connsiteY5" fmla="*/ 525463 h 525464"/>
                <a:gd name="connsiteX6" fmla="*/ 0 w 3477420"/>
                <a:gd name="connsiteY6" fmla="*/ 0 h 5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20" h="525464">
                  <a:moveTo>
                    <a:pt x="0" y="0"/>
                  </a:moveTo>
                  <a:lnTo>
                    <a:pt x="3214688" y="0"/>
                  </a:lnTo>
                  <a:cubicBezTo>
                    <a:pt x="3359791" y="0"/>
                    <a:pt x="3477420" y="117629"/>
                    <a:pt x="3477420" y="262732"/>
                  </a:cubicBezTo>
                  <a:lnTo>
                    <a:pt x="3477419" y="262732"/>
                  </a:lnTo>
                  <a:cubicBezTo>
                    <a:pt x="3477419" y="407835"/>
                    <a:pt x="3359790" y="525464"/>
                    <a:pt x="3214687" y="525464"/>
                  </a:cubicBezTo>
                  <a:lnTo>
                    <a:pt x="0" y="525463"/>
                  </a:lnTo>
                  <a:lnTo>
                    <a:pt x="0" y="0"/>
                  </a:lnTo>
                  <a:close/>
                </a:path>
              </a:pathLst>
            </a:custGeom>
            <a:solidFill>
              <a:srgbClr val="FFFFFF"/>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1600">
                <a:solidFill>
                  <a:srgbClr val="3F7B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13">
              <a:extLst>
                <a:ext uri="{FF2B5EF4-FFF2-40B4-BE49-F238E27FC236}">
                  <a16:creationId xmlns:a16="http://schemas.microsoft.com/office/drawing/2014/main" id="{4BD99F3D-9A16-4136-B213-7BE6D6982F97}"/>
                </a:ext>
              </a:extLst>
            </p:cNvPr>
            <p:cNvSpPr txBox="1">
              <a:spLocks noChangeArrowheads="1"/>
            </p:cNvSpPr>
            <p:nvPr/>
          </p:nvSpPr>
          <p:spPr bwMode="auto">
            <a:xfrm>
              <a:off x="445155" y="142775"/>
              <a:ext cx="2300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eaLnBrk="1" hangingPunct="1"/>
              <a:r>
                <a:rPr lang="en-US" altLang="zh-CN" sz="2800" b="1" dirty="0">
                  <a:solidFill>
                    <a:srgbClr val="6BA42C"/>
                  </a:solidFill>
                  <a:latin typeface="Arial-Rounded" panose="020B0500000000000000" pitchFamily="34" charset="0"/>
                  <a:ea typeface="Arial-Rounded" panose="020B0500000000000000" pitchFamily="34" charset="0"/>
                  <a:cs typeface="Arial-Rounded" panose="020B0500000000000000" pitchFamily="34" charset="0"/>
                </a:rPr>
                <a:t>Giải nghĩa từ:</a:t>
              </a:r>
              <a:endParaRPr lang="zh-CN" altLang="en-US" sz="2800" b="1" dirty="0">
                <a:solidFill>
                  <a:srgbClr val="92D050"/>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6E9D0D27-F9D1-47C5-8AAE-A0A57DB5B976}"/>
              </a:ext>
            </a:extLst>
          </p:cNvPr>
          <p:cNvGrpSpPr/>
          <p:nvPr/>
        </p:nvGrpSpPr>
        <p:grpSpPr>
          <a:xfrm>
            <a:off x="3567332" y="733953"/>
            <a:ext cx="2621017" cy="2558707"/>
            <a:chOff x="3447002" y="870293"/>
            <a:chExt cx="2621017" cy="2558707"/>
          </a:xfrm>
          <a:effectLst>
            <a:glow rad="101600">
              <a:schemeClr val="accent6">
                <a:satMod val="175000"/>
                <a:alpha val="40000"/>
              </a:schemeClr>
            </a:glow>
          </a:effectLst>
        </p:grpSpPr>
        <p:sp>
          <p:nvSpPr>
            <p:cNvPr id="10" name="Freeform 15">
              <a:extLst>
                <a:ext uri="{FF2B5EF4-FFF2-40B4-BE49-F238E27FC236}">
                  <a16:creationId xmlns:a16="http://schemas.microsoft.com/office/drawing/2014/main" id="{F25E2B5B-EBBF-4E16-BAFB-DAD38995E2C9}"/>
                </a:ext>
              </a:extLst>
            </p:cNvPr>
            <p:cNvSpPr>
              <a:spLocks/>
            </p:cNvSpPr>
            <p:nvPr/>
          </p:nvSpPr>
          <p:spPr bwMode="auto">
            <a:xfrm>
              <a:off x="3447002" y="870293"/>
              <a:ext cx="2554417" cy="2558707"/>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52301511-9BAE-4222-8FC4-4DDE99B810F3}"/>
                </a:ext>
              </a:extLst>
            </p:cNvPr>
            <p:cNvSpPr txBox="1"/>
            <p:nvPr/>
          </p:nvSpPr>
          <p:spPr>
            <a:xfrm>
              <a:off x="3691584" y="1705229"/>
              <a:ext cx="2376435" cy="707886"/>
            </a:xfrm>
            <a:prstGeom prst="rect">
              <a:avLst/>
            </a:prstGeom>
            <a:noFill/>
          </p:spPr>
          <p:txBody>
            <a:bodyPr wrap="square">
              <a:spAutoFit/>
            </a:bodyPr>
            <a:lstStyle/>
            <a:p>
              <a:r>
                <a:rPr lang="en-US" sz="4000" b="1" dirty="0" err="1">
                  <a:solidFill>
                    <a:srgbClr val="231F20"/>
                  </a:solidFill>
                  <a:latin typeface="Times New Roman" pitchFamily="18" charset="0"/>
                  <a:ea typeface="Arial-Rounded" panose="020B0500000000000000" pitchFamily="34" charset="0"/>
                  <a:cs typeface="Times New Roman" pitchFamily="18" charset="0"/>
                </a:rPr>
                <a:t>Tự</a:t>
              </a:r>
              <a:r>
                <a:rPr lang="en-US" sz="4000" b="1" dirty="0">
                  <a:solidFill>
                    <a:srgbClr val="231F20"/>
                  </a:solidFill>
                  <a:latin typeface="Times New Roman" pitchFamily="18" charset="0"/>
                  <a:ea typeface="Arial-Rounded" panose="020B0500000000000000" pitchFamily="34" charset="0"/>
                  <a:cs typeface="Times New Roman" pitchFamily="18" charset="0"/>
                </a:rPr>
                <a:t> </a:t>
              </a:r>
              <a:r>
                <a:rPr lang="en-US" sz="4000" b="1" dirty="0" err="1">
                  <a:solidFill>
                    <a:srgbClr val="231F20"/>
                  </a:solidFill>
                  <a:latin typeface="Times New Roman" pitchFamily="18" charset="0"/>
                  <a:ea typeface="Arial-Rounded" panose="020B0500000000000000" pitchFamily="34" charset="0"/>
                  <a:cs typeface="Times New Roman" pitchFamily="18" charset="0"/>
                </a:rPr>
                <a:t>vệ</a:t>
              </a:r>
              <a:r>
                <a:rPr lang="en-US" sz="4000" b="1" dirty="0">
                  <a:solidFill>
                    <a:srgbClr val="231F20"/>
                  </a:solidFill>
                  <a:latin typeface="Times New Roman" pitchFamily="18" charset="0"/>
                  <a:ea typeface="Arial-Rounded" panose="020B0500000000000000" pitchFamily="34" charset="0"/>
                  <a:cs typeface="Times New Roman" pitchFamily="18" charset="0"/>
                </a:rPr>
                <a:t> </a:t>
              </a:r>
              <a:endParaRPr lang="en-US" sz="4000" b="1" dirty="0">
                <a:latin typeface="Times New Roman" pitchFamily="18" charset="0"/>
                <a:cs typeface="Times New Roman" pitchFamily="18" charset="0"/>
              </a:endParaRPr>
            </a:p>
          </p:txBody>
        </p:sp>
      </p:grpSp>
      <p:grpSp>
        <p:nvGrpSpPr>
          <p:cNvPr id="12" name="Group 11">
            <a:extLst>
              <a:ext uri="{FF2B5EF4-FFF2-40B4-BE49-F238E27FC236}">
                <a16:creationId xmlns:a16="http://schemas.microsoft.com/office/drawing/2014/main" id="{36C0055D-4FE8-4E60-81CE-01FDF56BA9A4}"/>
              </a:ext>
            </a:extLst>
          </p:cNvPr>
          <p:cNvGrpSpPr/>
          <p:nvPr/>
        </p:nvGrpSpPr>
        <p:grpSpPr>
          <a:xfrm>
            <a:off x="6237871" y="733953"/>
            <a:ext cx="2554416" cy="2558707"/>
            <a:chOff x="6206532" y="876726"/>
            <a:chExt cx="2554416" cy="2558707"/>
          </a:xfrm>
          <a:effectLst>
            <a:glow rad="101600">
              <a:schemeClr val="accent6">
                <a:satMod val="175000"/>
                <a:alpha val="40000"/>
              </a:schemeClr>
            </a:glow>
          </a:effectLst>
        </p:grpSpPr>
        <p:sp>
          <p:nvSpPr>
            <p:cNvPr id="13" name="Freeform 14">
              <a:extLst>
                <a:ext uri="{FF2B5EF4-FFF2-40B4-BE49-F238E27FC236}">
                  <a16:creationId xmlns:a16="http://schemas.microsoft.com/office/drawing/2014/main" id="{A6840CC5-5C06-41BD-BD86-D829FC388FE9}"/>
                </a:ext>
              </a:extLst>
            </p:cNvPr>
            <p:cNvSpPr>
              <a:spLocks/>
            </p:cNvSpPr>
            <p:nvPr/>
          </p:nvSpPr>
          <p:spPr bwMode="auto">
            <a:xfrm>
              <a:off x="6206532" y="876726"/>
              <a:ext cx="2554416" cy="2558707"/>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a:p>
          </p:txBody>
        </p:sp>
        <p:sp>
          <p:nvSpPr>
            <p:cNvPr id="14" name="TextBox 13">
              <a:extLst>
                <a:ext uri="{FF2B5EF4-FFF2-40B4-BE49-F238E27FC236}">
                  <a16:creationId xmlns:a16="http://schemas.microsoft.com/office/drawing/2014/main" id="{8F6F29B7-797D-4841-B400-64BB42CCB8FD}"/>
                </a:ext>
              </a:extLst>
            </p:cNvPr>
            <p:cNvSpPr txBox="1"/>
            <p:nvPr/>
          </p:nvSpPr>
          <p:spPr>
            <a:xfrm>
              <a:off x="6344321" y="1694008"/>
              <a:ext cx="2376435" cy="1200329"/>
            </a:xfrm>
            <a:prstGeom prst="rect">
              <a:avLst/>
            </a:prstGeom>
            <a:noFill/>
          </p:spPr>
          <p:txBody>
            <a:bodyPr wrap="square">
              <a:spAutoFit/>
            </a:bodyPr>
            <a:lstStyle/>
            <a:p>
              <a:pPr algn="ctr"/>
              <a:r>
                <a:rPr lang="en-US" sz="3600" b="1" dirty="0" err="1">
                  <a:solidFill>
                    <a:srgbClr val="231F20"/>
                  </a:solidFill>
                  <a:latin typeface="Times New Roman" pitchFamily="18" charset="0"/>
                  <a:ea typeface="Arial-Rounded" panose="020B0500000000000000" pitchFamily="34" charset="0"/>
                  <a:cs typeface="Times New Roman" pitchFamily="18" charset="0"/>
                </a:rPr>
                <a:t>Dũng</a:t>
              </a:r>
              <a:r>
                <a:rPr lang="en-US" sz="3600" b="1" dirty="0">
                  <a:solidFill>
                    <a:srgbClr val="231F20"/>
                  </a:solidFill>
                  <a:latin typeface="Times New Roman" pitchFamily="18" charset="0"/>
                  <a:ea typeface="Arial-Rounded" panose="020B0500000000000000" pitchFamily="34" charset="0"/>
                  <a:cs typeface="Times New Roman" pitchFamily="18" charset="0"/>
                </a:rPr>
                <a:t> </a:t>
              </a:r>
              <a:r>
                <a:rPr lang="en-US" sz="3600" b="1" dirty="0" err="1">
                  <a:solidFill>
                    <a:srgbClr val="231F20"/>
                  </a:solidFill>
                  <a:latin typeface="Times New Roman" pitchFamily="18" charset="0"/>
                  <a:ea typeface="Arial-Rounded" panose="020B0500000000000000" pitchFamily="34" charset="0"/>
                  <a:cs typeface="Times New Roman" pitchFamily="18" charset="0"/>
                </a:rPr>
                <a:t>mãnh</a:t>
              </a:r>
              <a:endParaRPr lang="en-US" sz="3600" b="1" dirty="0">
                <a:latin typeface="Times New Roman" pitchFamily="18" charset="0"/>
                <a:cs typeface="Times New Roman" pitchFamily="18" charset="0"/>
              </a:endParaRPr>
            </a:p>
          </p:txBody>
        </p:sp>
      </p:grpSp>
      <p:grpSp>
        <p:nvGrpSpPr>
          <p:cNvPr id="15" name="Group 14">
            <a:extLst>
              <a:ext uri="{FF2B5EF4-FFF2-40B4-BE49-F238E27FC236}">
                <a16:creationId xmlns:a16="http://schemas.microsoft.com/office/drawing/2014/main" id="{BFA41130-A2BA-474D-A31D-CE9E277452BC}"/>
              </a:ext>
            </a:extLst>
          </p:cNvPr>
          <p:cNvGrpSpPr/>
          <p:nvPr/>
        </p:nvGrpSpPr>
        <p:grpSpPr>
          <a:xfrm>
            <a:off x="5198754" y="3489664"/>
            <a:ext cx="2554417" cy="2565140"/>
            <a:chOff x="3447002" y="3610256"/>
            <a:chExt cx="2554417" cy="2565140"/>
          </a:xfrm>
          <a:effectLst>
            <a:glow rad="101600">
              <a:schemeClr val="accent6">
                <a:satMod val="175000"/>
                <a:alpha val="40000"/>
              </a:schemeClr>
            </a:glow>
          </a:effectLst>
        </p:grpSpPr>
        <p:sp>
          <p:nvSpPr>
            <p:cNvPr id="16" name="Freeform 13">
              <a:extLst>
                <a:ext uri="{FF2B5EF4-FFF2-40B4-BE49-F238E27FC236}">
                  <a16:creationId xmlns:a16="http://schemas.microsoft.com/office/drawing/2014/main" id="{BEF296AE-711C-460A-BF7A-F1F09FA61333}"/>
                </a:ext>
              </a:extLst>
            </p:cNvPr>
            <p:cNvSpPr>
              <a:spLocks/>
            </p:cNvSpPr>
            <p:nvPr/>
          </p:nvSpPr>
          <p:spPr bwMode="auto">
            <a:xfrm>
              <a:off x="3447002" y="3610256"/>
              <a:ext cx="2554417" cy="2565140"/>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a:p>
          </p:txBody>
        </p:sp>
        <p:sp>
          <p:nvSpPr>
            <p:cNvPr id="17" name="TextBox 16">
              <a:extLst>
                <a:ext uri="{FF2B5EF4-FFF2-40B4-BE49-F238E27FC236}">
                  <a16:creationId xmlns:a16="http://schemas.microsoft.com/office/drawing/2014/main" id="{867D7499-C68F-495A-907E-3F420A5DC97C}"/>
                </a:ext>
              </a:extLst>
            </p:cNvPr>
            <p:cNvSpPr txBox="1"/>
            <p:nvPr/>
          </p:nvSpPr>
          <p:spPr>
            <a:xfrm>
              <a:off x="3535992" y="4538883"/>
              <a:ext cx="2376435" cy="1323439"/>
            </a:xfrm>
            <a:prstGeom prst="rect">
              <a:avLst/>
            </a:prstGeom>
            <a:noFill/>
          </p:spPr>
          <p:txBody>
            <a:bodyPr wrap="square">
              <a:spAutoFit/>
            </a:bodyPr>
            <a:lstStyle/>
            <a:p>
              <a:pPr algn="ctr"/>
              <a:r>
                <a:rPr lang="en-US" sz="4000" b="1" dirty="0">
                  <a:solidFill>
                    <a:srgbClr val="231F20"/>
                  </a:solidFill>
                  <a:latin typeface="Times New Roman" pitchFamily="18" charset="0"/>
                  <a:ea typeface="Arial-Rounded" panose="020B0500000000000000" pitchFamily="34" charset="0"/>
                  <a:cs typeface="Times New Roman" pitchFamily="18" charset="0"/>
                </a:rPr>
                <a:t>Tuyệt chủng</a:t>
              </a:r>
              <a:endParaRPr lang="en-US" sz="4000" b="1" dirty="0">
                <a:latin typeface="Times New Roman" pitchFamily="18" charset="0"/>
                <a:cs typeface="Times New Roman" pitchFamily="18" charset="0"/>
              </a:endParaRPr>
            </a:p>
          </p:txBody>
        </p:sp>
      </p:grpSp>
      <p:sp>
        <p:nvSpPr>
          <p:cNvPr id="21" name="Freeform 15">
            <a:extLst>
              <a:ext uri="{FF2B5EF4-FFF2-40B4-BE49-F238E27FC236}">
                <a16:creationId xmlns:a16="http://schemas.microsoft.com/office/drawing/2014/main" id="{F25E2B5B-EBBF-4E16-BAFB-DAD38995E2C9}"/>
              </a:ext>
            </a:extLst>
          </p:cNvPr>
          <p:cNvSpPr>
            <a:spLocks/>
          </p:cNvSpPr>
          <p:nvPr/>
        </p:nvSpPr>
        <p:spPr bwMode="auto">
          <a:xfrm>
            <a:off x="3576035" y="747550"/>
            <a:ext cx="2554417" cy="2558707"/>
          </a:xfrm>
          <a:custGeom>
            <a:avLst/>
            <a:gdLst>
              <a:gd name="T0" fmla="*/ 1889740 w 2320"/>
              <a:gd name="T1" fmla="*/ 571426 h 2320"/>
              <a:gd name="T2" fmla="*/ 1319560 w 2320"/>
              <a:gd name="T3" fmla="*/ 0 h 2320"/>
              <a:gd name="T4" fmla="*/ 0 w 2320"/>
              <a:gd name="T5" fmla="*/ 0 h 2320"/>
              <a:gd name="T6" fmla="*/ 0 w 2320"/>
              <a:gd name="T7" fmla="*/ 1322442 h 2320"/>
              <a:gd name="T8" fmla="*/ 570180 w 2320"/>
              <a:gd name="T9" fmla="*/ 1893868 h 2320"/>
              <a:gd name="T10" fmla="*/ 1889740 w 2320"/>
              <a:gd name="T11" fmla="*/ 1893868 h 2320"/>
              <a:gd name="T12" fmla="*/ 188974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700"/>
                </a:moveTo>
                <a:cubicBezTo>
                  <a:pt x="2320" y="315"/>
                  <a:pt x="2005" y="0"/>
                  <a:pt x="1620" y="0"/>
                </a:cubicBezTo>
                <a:cubicBezTo>
                  <a:pt x="1080" y="0"/>
                  <a:pt x="540" y="0"/>
                  <a:pt x="0" y="0"/>
                </a:cubicBezTo>
                <a:cubicBezTo>
                  <a:pt x="0" y="540"/>
                  <a:pt x="0" y="1080"/>
                  <a:pt x="0" y="1620"/>
                </a:cubicBezTo>
                <a:cubicBezTo>
                  <a:pt x="0" y="2005"/>
                  <a:pt x="315" y="2320"/>
                  <a:pt x="700" y="2320"/>
                </a:cubicBezTo>
                <a:cubicBezTo>
                  <a:pt x="1240" y="2320"/>
                  <a:pt x="1780" y="2320"/>
                  <a:pt x="2320" y="2320"/>
                </a:cubicBezTo>
                <a:lnTo>
                  <a:pt x="2320" y="700"/>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dirty="0"/>
          </a:p>
        </p:txBody>
      </p:sp>
      <p:sp>
        <p:nvSpPr>
          <p:cNvPr id="22" name="TextBox 21">
            <a:extLst>
              <a:ext uri="{FF2B5EF4-FFF2-40B4-BE49-F238E27FC236}">
                <a16:creationId xmlns:a16="http://schemas.microsoft.com/office/drawing/2014/main" id="{8F6F29B7-797D-4841-B400-64BB42CCB8FD}"/>
              </a:ext>
            </a:extLst>
          </p:cNvPr>
          <p:cNvSpPr txBox="1"/>
          <p:nvPr/>
        </p:nvSpPr>
        <p:spPr>
          <a:xfrm>
            <a:off x="3697961" y="1674344"/>
            <a:ext cx="2376435" cy="1077218"/>
          </a:xfrm>
          <a:prstGeom prst="rect">
            <a:avLst/>
          </a:prstGeom>
          <a:noFill/>
        </p:spPr>
        <p:txBody>
          <a:bodyPr wrap="square">
            <a:spAutoFit/>
          </a:bodyPr>
          <a:lstStyle/>
          <a:p>
            <a:pPr algn="ctr"/>
            <a:r>
              <a:rPr lang="en-US" sz="3200" b="1" dirty="0">
                <a:solidFill>
                  <a:srgbClr val="231F20"/>
                </a:solidFill>
                <a:latin typeface="Times New Roman" pitchFamily="18" charset="0"/>
                <a:ea typeface="Arial-Rounded" panose="020B0500000000000000" pitchFamily="34" charset="0"/>
                <a:cs typeface="Times New Roman" pitchFamily="18" charset="0"/>
              </a:rPr>
              <a:t>Tự vệ: tự bảo vệ mình</a:t>
            </a:r>
            <a:endParaRPr lang="en-US" sz="3200" b="1" dirty="0">
              <a:latin typeface="Times New Roman" pitchFamily="18" charset="0"/>
              <a:cs typeface="Times New Roman" pitchFamily="18" charset="0"/>
            </a:endParaRPr>
          </a:p>
        </p:txBody>
      </p:sp>
      <p:grpSp>
        <p:nvGrpSpPr>
          <p:cNvPr id="23" name="Group 22">
            <a:extLst>
              <a:ext uri="{FF2B5EF4-FFF2-40B4-BE49-F238E27FC236}">
                <a16:creationId xmlns:a16="http://schemas.microsoft.com/office/drawing/2014/main" id="{36C0055D-4FE8-4E60-81CE-01FDF56BA9A4}"/>
              </a:ext>
            </a:extLst>
          </p:cNvPr>
          <p:cNvGrpSpPr/>
          <p:nvPr/>
        </p:nvGrpSpPr>
        <p:grpSpPr>
          <a:xfrm>
            <a:off x="6216340" y="747550"/>
            <a:ext cx="2554416" cy="2558707"/>
            <a:chOff x="6206532" y="876726"/>
            <a:chExt cx="2554416" cy="2558707"/>
          </a:xfrm>
          <a:effectLst>
            <a:glow rad="101600">
              <a:schemeClr val="accent6">
                <a:satMod val="175000"/>
                <a:alpha val="40000"/>
              </a:schemeClr>
            </a:glow>
          </a:effectLst>
        </p:grpSpPr>
        <p:sp>
          <p:nvSpPr>
            <p:cNvPr id="24" name="Freeform 14">
              <a:extLst>
                <a:ext uri="{FF2B5EF4-FFF2-40B4-BE49-F238E27FC236}">
                  <a16:creationId xmlns:a16="http://schemas.microsoft.com/office/drawing/2014/main" id="{A6840CC5-5C06-41BD-BD86-D829FC388FE9}"/>
                </a:ext>
              </a:extLst>
            </p:cNvPr>
            <p:cNvSpPr>
              <a:spLocks/>
            </p:cNvSpPr>
            <p:nvPr/>
          </p:nvSpPr>
          <p:spPr bwMode="auto">
            <a:xfrm>
              <a:off x="6206532" y="876726"/>
              <a:ext cx="2554416" cy="2558707"/>
            </a:xfrm>
            <a:custGeom>
              <a:avLst/>
              <a:gdLst>
                <a:gd name="T0" fmla="*/ 0 w 2320"/>
                <a:gd name="T1" fmla="*/ 571426 h 2320"/>
                <a:gd name="T2" fmla="*/ 570180 w 2320"/>
                <a:gd name="T3" fmla="*/ 0 h 2320"/>
                <a:gd name="T4" fmla="*/ 1889740 w 2320"/>
                <a:gd name="T5" fmla="*/ 0 h 2320"/>
                <a:gd name="T6" fmla="*/ 1889740 w 2320"/>
                <a:gd name="T7" fmla="*/ 1322442 h 2320"/>
                <a:gd name="T8" fmla="*/ 1319560 w 2320"/>
                <a:gd name="T9" fmla="*/ 1893868 h 2320"/>
                <a:gd name="T10" fmla="*/ 0 w 2320"/>
                <a:gd name="T11" fmla="*/ 1893868 h 2320"/>
                <a:gd name="T12" fmla="*/ 0 w 2320"/>
                <a:gd name="T13" fmla="*/ 571426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0" y="700"/>
                  </a:moveTo>
                  <a:cubicBezTo>
                    <a:pt x="0" y="315"/>
                    <a:pt x="315" y="0"/>
                    <a:pt x="700" y="0"/>
                  </a:cubicBezTo>
                  <a:cubicBezTo>
                    <a:pt x="1240" y="0"/>
                    <a:pt x="1780" y="0"/>
                    <a:pt x="2320" y="0"/>
                  </a:cubicBezTo>
                  <a:cubicBezTo>
                    <a:pt x="2320" y="540"/>
                    <a:pt x="2320" y="1080"/>
                    <a:pt x="2320" y="1620"/>
                  </a:cubicBezTo>
                  <a:cubicBezTo>
                    <a:pt x="2320" y="2005"/>
                    <a:pt x="2005" y="2320"/>
                    <a:pt x="1620" y="2320"/>
                  </a:cubicBezTo>
                  <a:cubicBezTo>
                    <a:pt x="1080" y="2320"/>
                    <a:pt x="540" y="2320"/>
                    <a:pt x="0" y="2320"/>
                  </a:cubicBezTo>
                  <a:lnTo>
                    <a:pt x="0" y="700"/>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a:p>
          </p:txBody>
        </p:sp>
        <p:sp>
          <p:nvSpPr>
            <p:cNvPr id="25" name="TextBox 24">
              <a:extLst>
                <a:ext uri="{FF2B5EF4-FFF2-40B4-BE49-F238E27FC236}">
                  <a16:creationId xmlns:a16="http://schemas.microsoft.com/office/drawing/2014/main" id="{8F6F29B7-797D-4841-B400-64BB42CCB8FD}"/>
                </a:ext>
              </a:extLst>
            </p:cNvPr>
            <p:cNvSpPr txBox="1"/>
            <p:nvPr/>
          </p:nvSpPr>
          <p:spPr>
            <a:xfrm>
              <a:off x="6344321" y="1434189"/>
              <a:ext cx="2376435" cy="1815882"/>
            </a:xfrm>
            <a:prstGeom prst="rect">
              <a:avLst/>
            </a:prstGeom>
            <a:noFill/>
          </p:spPr>
          <p:txBody>
            <a:bodyPr wrap="square">
              <a:spAutoFit/>
            </a:bodyPr>
            <a:lstStyle/>
            <a:p>
              <a:pPr algn="ctr"/>
              <a:r>
                <a:rPr lang="en-US" sz="2800" b="1" dirty="0">
                  <a:solidFill>
                    <a:srgbClr val="231F20"/>
                  </a:solidFill>
                  <a:latin typeface="Times New Roman" pitchFamily="18" charset="0"/>
                  <a:ea typeface="Arial-Rounded" panose="020B0500000000000000" pitchFamily="34" charset="0"/>
                  <a:cs typeface="Times New Roman" pitchFamily="18" charset="0"/>
                </a:rPr>
                <a:t>Dũng mãnh: Có sức mạnh trên mức bình thường.</a:t>
              </a:r>
              <a:endParaRPr lang="en-US" sz="2800" b="1" dirty="0">
                <a:latin typeface="Times New Roman" pitchFamily="18" charset="0"/>
                <a:cs typeface="Times New Roman" pitchFamily="18" charset="0"/>
              </a:endParaRPr>
            </a:p>
          </p:txBody>
        </p:sp>
      </p:grpSp>
      <p:grpSp>
        <p:nvGrpSpPr>
          <p:cNvPr id="26" name="Group 25">
            <a:extLst>
              <a:ext uri="{FF2B5EF4-FFF2-40B4-BE49-F238E27FC236}">
                <a16:creationId xmlns:a16="http://schemas.microsoft.com/office/drawing/2014/main" id="{BFA41130-A2BA-474D-A31D-CE9E277452BC}"/>
              </a:ext>
            </a:extLst>
          </p:cNvPr>
          <p:cNvGrpSpPr/>
          <p:nvPr/>
        </p:nvGrpSpPr>
        <p:grpSpPr>
          <a:xfrm>
            <a:off x="5257801" y="3503261"/>
            <a:ext cx="2554417" cy="2565140"/>
            <a:chOff x="5226461" y="3622700"/>
            <a:chExt cx="2554417" cy="2565140"/>
          </a:xfrm>
          <a:effectLst>
            <a:glow rad="101600">
              <a:schemeClr val="accent6">
                <a:satMod val="175000"/>
                <a:alpha val="40000"/>
              </a:schemeClr>
            </a:glow>
          </a:effectLst>
        </p:grpSpPr>
        <p:sp>
          <p:nvSpPr>
            <p:cNvPr id="27" name="Freeform 13">
              <a:extLst>
                <a:ext uri="{FF2B5EF4-FFF2-40B4-BE49-F238E27FC236}">
                  <a16:creationId xmlns:a16="http://schemas.microsoft.com/office/drawing/2014/main" id="{BEF296AE-711C-460A-BF7A-F1F09FA61333}"/>
                </a:ext>
              </a:extLst>
            </p:cNvPr>
            <p:cNvSpPr>
              <a:spLocks/>
            </p:cNvSpPr>
            <p:nvPr/>
          </p:nvSpPr>
          <p:spPr bwMode="auto">
            <a:xfrm>
              <a:off x="5226461" y="3622700"/>
              <a:ext cx="2554417" cy="2565140"/>
            </a:xfrm>
            <a:custGeom>
              <a:avLst/>
              <a:gdLst>
                <a:gd name="T0" fmla="*/ 1889740 w 2320"/>
                <a:gd name="T1" fmla="*/ 1325322 h 2320"/>
                <a:gd name="T2" fmla="*/ 1319560 w 2320"/>
                <a:gd name="T3" fmla="*/ 1897992 h 2320"/>
                <a:gd name="T4" fmla="*/ 0 w 2320"/>
                <a:gd name="T5" fmla="*/ 1897992 h 2320"/>
                <a:gd name="T6" fmla="*/ 0 w 2320"/>
                <a:gd name="T7" fmla="*/ 572670 h 2320"/>
                <a:gd name="T8" fmla="*/ 570180 w 2320"/>
                <a:gd name="T9" fmla="*/ 0 h 2320"/>
                <a:gd name="T10" fmla="*/ 1889740 w 2320"/>
                <a:gd name="T11" fmla="*/ 0 h 2320"/>
                <a:gd name="T12" fmla="*/ 1889740 w 2320"/>
                <a:gd name="T13" fmla="*/ 1325322 h 2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0" h="2320">
                  <a:moveTo>
                    <a:pt x="2320" y="1620"/>
                  </a:moveTo>
                  <a:cubicBezTo>
                    <a:pt x="2320" y="2005"/>
                    <a:pt x="2005" y="2320"/>
                    <a:pt x="1620" y="2320"/>
                  </a:cubicBezTo>
                  <a:cubicBezTo>
                    <a:pt x="1080" y="2320"/>
                    <a:pt x="540" y="2320"/>
                    <a:pt x="0" y="2320"/>
                  </a:cubicBezTo>
                  <a:cubicBezTo>
                    <a:pt x="0" y="1780"/>
                    <a:pt x="0" y="1240"/>
                    <a:pt x="0" y="700"/>
                  </a:cubicBezTo>
                  <a:cubicBezTo>
                    <a:pt x="0" y="315"/>
                    <a:pt x="315" y="0"/>
                    <a:pt x="700" y="0"/>
                  </a:cubicBezTo>
                  <a:cubicBezTo>
                    <a:pt x="1240" y="0"/>
                    <a:pt x="1780" y="0"/>
                    <a:pt x="2320" y="0"/>
                  </a:cubicBezTo>
                  <a:lnTo>
                    <a:pt x="2320" y="1620"/>
                  </a:lnTo>
                  <a:close/>
                </a:path>
              </a:pathLst>
            </a:custGeom>
            <a:solidFill>
              <a:srgbClr val="89CC40"/>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p>
              <a:endParaRPr lang="zh-CN" altLang="en-US"/>
            </a:p>
          </p:txBody>
        </p:sp>
        <p:sp>
          <p:nvSpPr>
            <p:cNvPr id="28" name="TextBox 27">
              <a:extLst>
                <a:ext uri="{FF2B5EF4-FFF2-40B4-BE49-F238E27FC236}">
                  <a16:creationId xmlns:a16="http://schemas.microsoft.com/office/drawing/2014/main" id="{867D7499-C68F-495A-907E-3F420A5DC97C}"/>
                </a:ext>
              </a:extLst>
            </p:cNvPr>
            <p:cNvSpPr txBox="1"/>
            <p:nvPr/>
          </p:nvSpPr>
          <p:spPr>
            <a:xfrm>
              <a:off x="5314916" y="3965207"/>
              <a:ext cx="2376435" cy="2062103"/>
            </a:xfrm>
            <a:prstGeom prst="rect">
              <a:avLst/>
            </a:prstGeom>
            <a:noFill/>
          </p:spPr>
          <p:txBody>
            <a:bodyPr wrap="square">
              <a:spAutoFit/>
            </a:bodyPr>
            <a:lstStyle/>
            <a:p>
              <a:pPr algn="ctr"/>
              <a:r>
                <a:rPr lang="en-US" sz="3200" b="1" dirty="0">
                  <a:solidFill>
                    <a:srgbClr val="231F20"/>
                  </a:solidFill>
                  <a:latin typeface="Times New Roman" pitchFamily="18" charset="0"/>
                  <a:cs typeface="Times New Roman" pitchFamily="18" charset="0"/>
                </a:rPr>
                <a:t>Tuyệt chủng: mất hẳn nòi giống</a:t>
              </a:r>
              <a:endParaRPr lang="en-US" sz="32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40478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2877792" y="1655350"/>
            <a:ext cx="6185221" cy="3353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8483"/>
            <a:endParaRPr lang="zh-CN" altLang="en-US" sz="1361">
              <a:solidFill>
                <a:prstClr val="white"/>
              </a:solidFill>
              <a:latin typeface="Calibri"/>
              <a:sym typeface="Arial"/>
            </a:endParaRPr>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3688254" y="4725171"/>
            <a:ext cx="5026848" cy="5664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684" y="2109013"/>
            <a:ext cx="2757029" cy="2049392"/>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637126" y="534109"/>
            <a:ext cx="6666550" cy="923330"/>
          </a:xfrm>
          <a:prstGeom prst="rect">
            <a:avLst/>
          </a:prstGeom>
          <a:noFill/>
          <a:ln>
            <a:noFill/>
          </a:ln>
        </p:spPr>
        <p:txBody>
          <a:bodyPr wrap="square">
            <a:spAutoFit/>
          </a:bodyPr>
          <a:lstStyle/>
          <a:p>
            <a:pPr algn="ctr" defTabSz="685789">
              <a:defRPr/>
            </a:pPr>
            <a:r>
              <a:rPr lang="en-US" altLang="zh-CN" sz="5400" b="1" spc="45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Luyện</a:t>
            </a:r>
            <a:r>
              <a:rPr lang="en-US" altLang="zh-CN" sz="5400" b="1" spc="45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5400" b="1" spc="45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altLang="zh-CN" sz="5400" b="1" spc="45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altLang="zh-CN" sz="5400" b="1" spc="45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nhóm</a:t>
            </a:r>
            <a:endParaRPr lang="zh-CN" altLang="en-US" sz="5400" b="1" spc="45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9449" y="1684271"/>
            <a:ext cx="2319404" cy="3673542"/>
          </a:xfrm>
          <a:prstGeom prst="rect">
            <a:avLst/>
          </a:prstGeom>
        </p:spPr>
      </p:pic>
    </p:spTree>
    <p:extLst>
      <p:ext uri="{BB962C8B-B14F-4D97-AF65-F5344CB8AC3E}">
        <p14:creationId xmlns:p14="http://schemas.microsoft.com/office/powerpoint/2010/main" val="1599890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E406A7-3747-4769-A140-6A6DE0A900CF}"/>
              </a:ext>
            </a:extLst>
          </p:cNvPr>
          <p:cNvGrpSpPr/>
          <p:nvPr/>
        </p:nvGrpSpPr>
        <p:grpSpPr>
          <a:xfrm>
            <a:off x="1515721" y="304800"/>
            <a:ext cx="1579414" cy="532282"/>
            <a:chOff x="0" y="135956"/>
            <a:chExt cx="2105882" cy="532282"/>
          </a:xfrm>
        </p:grpSpPr>
        <p:sp>
          <p:nvSpPr>
            <p:cNvPr id="3" name="Freeform: Shape 2">
              <a:extLst>
                <a:ext uri="{FF2B5EF4-FFF2-40B4-BE49-F238E27FC236}">
                  <a16:creationId xmlns:a16="http://schemas.microsoft.com/office/drawing/2014/main" id="{D1A4E16F-C8EE-4B53-B884-9C7DA6663AAF}"/>
                </a:ext>
              </a:extLst>
            </p:cNvPr>
            <p:cNvSpPr/>
            <p:nvPr/>
          </p:nvSpPr>
          <p:spPr bwMode="auto">
            <a:xfrm>
              <a:off x="0" y="142774"/>
              <a:ext cx="1847461" cy="525464"/>
            </a:xfrm>
            <a:custGeom>
              <a:avLst/>
              <a:gdLst>
                <a:gd name="connsiteX0" fmla="*/ 0 w 3477420"/>
                <a:gd name="connsiteY0" fmla="*/ 0 h 525464"/>
                <a:gd name="connsiteX1" fmla="*/ 3214688 w 3477420"/>
                <a:gd name="connsiteY1" fmla="*/ 0 h 525464"/>
                <a:gd name="connsiteX2" fmla="*/ 3477420 w 3477420"/>
                <a:gd name="connsiteY2" fmla="*/ 262732 h 525464"/>
                <a:gd name="connsiteX3" fmla="*/ 3477419 w 3477420"/>
                <a:gd name="connsiteY3" fmla="*/ 262732 h 525464"/>
                <a:gd name="connsiteX4" fmla="*/ 3214687 w 3477420"/>
                <a:gd name="connsiteY4" fmla="*/ 525464 h 525464"/>
                <a:gd name="connsiteX5" fmla="*/ 0 w 3477420"/>
                <a:gd name="connsiteY5" fmla="*/ 525463 h 525464"/>
                <a:gd name="connsiteX6" fmla="*/ 0 w 3477420"/>
                <a:gd name="connsiteY6" fmla="*/ 0 h 5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20" h="525464">
                  <a:moveTo>
                    <a:pt x="0" y="0"/>
                  </a:moveTo>
                  <a:lnTo>
                    <a:pt x="3214688" y="0"/>
                  </a:lnTo>
                  <a:cubicBezTo>
                    <a:pt x="3359791" y="0"/>
                    <a:pt x="3477420" y="117629"/>
                    <a:pt x="3477420" y="262732"/>
                  </a:cubicBezTo>
                  <a:lnTo>
                    <a:pt x="3477419" y="262732"/>
                  </a:lnTo>
                  <a:cubicBezTo>
                    <a:pt x="3477419" y="407835"/>
                    <a:pt x="3359790" y="525464"/>
                    <a:pt x="3214687" y="525464"/>
                  </a:cubicBezTo>
                  <a:lnTo>
                    <a:pt x="0" y="525463"/>
                  </a:lnTo>
                  <a:lnTo>
                    <a:pt x="0" y="0"/>
                  </a:lnTo>
                  <a:close/>
                </a:path>
              </a:pathLst>
            </a:custGeom>
            <a:solidFill>
              <a:srgbClr val="FFFFFF"/>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1600">
                <a:solidFill>
                  <a:srgbClr val="3F7B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13">
              <a:extLst>
                <a:ext uri="{FF2B5EF4-FFF2-40B4-BE49-F238E27FC236}">
                  <a16:creationId xmlns:a16="http://schemas.microsoft.com/office/drawing/2014/main" id="{2DCAF062-2E3E-49EA-AEBD-13375138818C}"/>
                </a:ext>
              </a:extLst>
            </p:cNvPr>
            <p:cNvSpPr txBox="1">
              <a:spLocks noChangeArrowheads="1"/>
            </p:cNvSpPr>
            <p:nvPr/>
          </p:nvSpPr>
          <p:spPr bwMode="auto">
            <a:xfrm>
              <a:off x="112638" y="135956"/>
              <a:ext cx="1993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defRPr/>
              </a:pPr>
              <a:r>
                <a:rPr lang="en-US" altLang="zh-CN" sz="2800" b="1" dirty="0">
                  <a:solidFill>
                    <a:srgbClr val="6BA42C"/>
                  </a:solidFill>
                  <a:latin typeface="Times New Roman" pitchFamily="18" charset="0"/>
                  <a:ea typeface="Arial-Rounded" panose="020B0500000000000000" pitchFamily="34" charset="0"/>
                  <a:cs typeface="Times New Roman" pitchFamily="18" charset="0"/>
                </a:rPr>
                <a:t>2</a:t>
              </a:r>
              <a:r>
                <a:rPr lang="en-US" altLang="zh-CN" sz="2800" b="1" dirty="0">
                  <a:solidFill>
                    <a:srgbClr val="92D050"/>
                  </a:solidFill>
                  <a:latin typeface="Times New Roman" pitchFamily="18" charset="0"/>
                  <a:ea typeface="Arial-Rounded" panose="020B0500000000000000" pitchFamily="34" charset="0"/>
                  <a:cs typeface="Times New Roman" pitchFamily="18" charset="0"/>
                </a:rPr>
                <a:t>. ĐỌC</a:t>
              </a:r>
              <a:endParaRPr lang="zh-CN" altLang="en-US" sz="2800" b="1" dirty="0">
                <a:solidFill>
                  <a:srgbClr val="92D050"/>
                </a:solidFill>
                <a:latin typeface="Times New Roman" pitchFamily="18" charset="0"/>
                <a:ea typeface="Arial-Rounded" panose="020B0500000000000000" pitchFamily="34" charset="0"/>
                <a:cs typeface="Times New Roman" pitchFamily="18" charset="0"/>
              </a:endParaRPr>
            </a:p>
          </p:txBody>
        </p:sp>
      </p:grpSp>
      <p:sp>
        <p:nvSpPr>
          <p:cNvPr id="11" name="13">
            <a:extLst>
              <a:ext uri="{FF2B5EF4-FFF2-40B4-BE49-F238E27FC236}">
                <a16:creationId xmlns:a16="http://schemas.microsoft.com/office/drawing/2014/main" id="{D39E6093-B899-4083-A330-C8894EDCFD78}"/>
              </a:ext>
            </a:extLst>
          </p:cNvPr>
          <p:cNvSpPr txBox="1">
            <a:spLocks noChangeArrowheads="1"/>
          </p:cNvSpPr>
          <p:nvPr/>
        </p:nvSpPr>
        <p:spPr bwMode="auto">
          <a:xfrm>
            <a:off x="4648200" y="26206"/>
            <a:ext cx="3284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defRPr/>
            </a:pPr>
            <a:r>
              <a:rPr lang="en-US" altLang="zh-CN" sz="4800" b="1" dirty="0" err="1">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 long</a:t>
            </a:r>
            <a:endParaRPr lang="zh-CN" altLang="en-US"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AutoShape 2" descr="Tranh vẽ chim đậu trên cành cây 13246 - 123Design.org"/>
          <p:cNvSpPr>
            <a:spLocks noChangeAspect="1" noChangeArrowheads="1"/>
          </p:cNvSpPr>
          <p:nvPr/>
        </p:nvSpPr>
        <p:spPr bwMode="auto">
          <a:xfrm>
            <a:off x="1640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8" name="AutoShape 4" descr="Tranh vẽ chim đậu trên cành cây 13246 - 123Design.org"/>
          <p:cNvSpPr>
            <a:spLocks noChangeAspect="1" noChangeArrowheads="1"/>
          </p:cNvSpPr>
          <p:nvPr/>
        </p:nvSpPr>
        <p:spPr bwMode="auto">
          <a:xfrm>
            <a:off x="1754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9" name="TextBox 8">
            <a:extLst>
              <a:ext uri="{FF2B5EF4-FFF2-40B4-BE49-F238E27FC236}">
                <a16:creationId xmlns:a16="http://schemas.microsoft.com/office/drawing/2014/main" id="{A178D2C2-C006-4902-A372-9BA5AE4E8932}"/>
              </a:ext>
            </a:extLst>
          </p:cNvPr>
          <p:cNvSpPr txBox="1"/>
          <p:nvPr/>
        </p:nvSpPr>
        <p:spPr>
          <a:xfrm>
            <a:off x="1462777" y="857202"/>
            <a:ext cx="9027319" cy="1077218"/>
          </a:xfrm>
          <a:prstGeom prst="rect">
            <a:avLst/>
          </a:prstGeom>
          <a:noFill/>
        </p:spPr>
        <p:txBody>
          <a:bodyPr wrap="square">
            <a:spAutoFit/>
          </a:bodyPr>
          <a:lstStyle/>
          <a:p>
            <a:pPr>
              <a:defRPr/>
            </a:pPr>
            <a:r>
              <a:rPr lang="en-US" sz="3200" dirty="0">
                <a:solidFill>
                  <a:srgbClr val="00264D"/>
                </a:solidFill>
                <a:latin typeface="Times New Roman" pitchFamily="18" charset="0"/>
                <a:ea typeface="Arial-Rounded" panose="020B0500000000000000" pitchFamily="34" charset="0"/>
                <a:cs typeface="Times New Roman" pitchFamily="18" charset="0"/>
              </a:rPr>
              <a:t> </a:t>
            </a:r>
          </a:p>
          <a:p>
            <a:pPr>
              <a:defRPr/>
            </a:pPr>
            <a:endParaRPr lang="en-US" sz="3200" dirty="0">
              <a:solidFill>
                <a:srgbClr val="00264D"/>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1676402" y="857202"/>
            <a:ext cx="9067799" cy="5693866"/>
          </a:xfrm>
          <a:prstGeom prst="rect">
            <a:avLst/>
          </a:prstGeom>
          <a:noFill/>
        </p:spPr>
        <p:txBody>
          <a:bodyPr wrap="square" rtlCol="0">
            <a:spAutoFit/>
          </a:bodyPr>
          <a:lstStyle/>
          <a:p>
            <a:pPr>
              <a:defRPr/>
            </a:pPr>
            <a:r>
              <a:rPr lang="en-US" sz="2600" dirty="0">
                <a:solidFill>
                  <a:prstClr val="black"/>
                </a:solidFill>
                <a:latin typeface="Times New Roman" pitchFamily="18" charset="0"/>
                <a:cs typeface="Times New Roman" pitchFamily="18" charset="0"/>
              </a:rPr>
              <a:t>     Khủng long là loài vật thường sống thành bầy đàn ở các vùng </a:t>
            </a:r>
          </a:p>
          <a:p>
            <a:pPr>
              <a:defRPr/>
            </a:pPr>
            <a:r>
              <a:rPr lang="en-US" sz="2600" dirty="0" err="1">
                <a:solidFill>
                  <a:prstClr val="black"/>
                </a:solidFill>
                <a:latin typeface="Times New Roman" pitchFamily="18" charset="0"/>
                <a:cs typeface="Times New Roman" pitchFamily="18" charset="0"/>
              </a:rPr>
              <a:t>đ</a:t>
            </a:r>
            <a:r>
              <a:rPr lang="en-US" sz="2600" dirty="0" err="1">
                <a:solidFill>
                  <a:prstClr val="black"/>
                </a:solidFill>
                <a:latin typeface="Times New Roman" pitchFamily="18" charset="0"/>
                <a:cs typeface="Times New Roman" pitchFamily="18" charset="0"/>
              </a:rPr>
              <a:t>ất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khô</a:t>
            </a:r>
            <a:r>
              <a:rPr lang="en-US" sz="2600" dirty="0">
                <a:solidFill>
                  <a:prstClr val="black"/>
                </a:solidFill>
                <a:latin typeface="Times New Roman" pitchFamily="18" charset="0"/>
                <a:cs typeface="Times New Roman" pitchFamily="18" charset="0"/>
              </a:rPr>
              <a:t>.</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Trong suy nghĩ của nhiều người, khủng long là loài vật khổng</a:t>
            </a:r>
            <a:endParaRPr lang="en-US" sz="2600" dirty="0">
              <a:solidFill>
                <a:prstClr val="black"/>
              </a:solidFill>
              <a:latin typeface="Times New Roman" pitchFamily="18" charset="0"/>
              <a:cs typeface="Times New Roman" pitchFamily="18" charset="0"/>
            </a:endParaRPr>
          </a:p>
          <a:p>
            <a:pPr>
              <a:defRPr/>
            </a:pPr>
            <a:r>
              <a:rPr lang="en-US" sz="2600" dirty="0" err="1">
                <a:solidFill>
                  <a:prstClr val="black"/>
                </a:solidFill>
                <a:latin typeface="Times New Roman" pitchFamily="18" charset="0"/>
                <a:cs typeface="Times New Roman" pitchFamily="18" charset="0"/>
              </a:rPr>
              <a:t>lồ</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Nhưng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trên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thực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tế</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loài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khủng</a:t>
            </a:r>
            <a:r>
              <a:rPr lang="en-US" sz="2600" dirty="0">
                <a:solidFill>
                  <a:prstClr val="black"/>
                </a:solidFill>
                <a:latin typeface="Times New Roman" pitchFamily="18" charset="0"/>
                <a:cs typeface="Times New Roman" pitchFamily="18" charset="0"/>
              </a:rPr>
              <a:t> long </a:t>
            </a:r>
            <a:r>
              <a:rPr lang="en-US" sz="2600" dirty="0" err="1">
                <a:solidFill>
                  <a:prstClr val="black"/>
                </a:solidFill>
                <a:latin typeface="Times New Roman" pitchFamily="18" charset="0"/>
                <a:cs typeface="Times New Roman" pitchFamily="18" charset="0"/>
              </a:rPr>
              <a:t>chỉ</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bằng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chú</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chó</a:t>
            </a:r>
            <a:r>
              <a:rPr lang="en-US" sz="2600" dirty="0">
                <a:solidFill>
                  <a:prstClr val="black"/>
                </a:solidFill>
                <a:latin typeface="Times New Roman" pitchFamily="18" charset="0"/>
                <a:cs typeface="Times New Roman" pitchFamily="18" charset="0"/>
              </a:rPr>
              <a:t> </a:t>
            </a:r>
          </a:p>
          <a:p>
            <a:pPr>
              <a:defRPr/>
            </a:pPr>
            <a:r>
              <a:rPr lang="en-US" sz="2600" dirty="0" err="1">
                <a:solidFill>
                  <a:prstClr val="black"/>
                </a:solidFill>
                <a:latin typeface="Times New Roman" pitchFamily="18" charset="0"/>
                <a:cs typeface="Times New Roman" pitchFamily="18" charset="0"/>
              </a:rPr>
              <a:t>nhỏ</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Khủng</a:t>
            </a:r>
            <a:r>
              <a:rPr lang="en-US" sz="2600" dirty="0">
                <a:solidFill>
                  <a:prstClr val="black"/>
                </a:solidFill>
                <a:latin typeface="Times New Roman" pitchFamily="18" charset="0"/>
                <a:cs typeface="Times New Roman" pitchFamily="18" charset="0"/>
              </a:rPr>
              <a:t> long </a:t>
            </a:r>
            <a:r>
              <a:rPr lang="en-US" sz="2600" dirty="0" err="1">
                <a:solidFill>
                  <a:prstClr val="black"/>
                </a:solidFill>
                <a:latin typeface="Times New Roman" pitchFamily="18" charset="0"/>
                <a:cs typeface="Times New Roman" pitchFamily="18" charset="0"/>
              </a:rPr>
              <a:t>thường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thịt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cũng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số</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loài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cỏ</a:t>
            </a:r>
            <a:r>
              <a:rPr lang="en-US" sz="2600" dirty="0">
                <a:solidFill>
                  <a:prstClr val="black"/>
                </a:solidFill>
                <a:latin typeface="Times New Roman" pitchFamily="18" charset="0"/>
                <a:cs typeface="Times New Roman" pitchFamily="18" charset="0"/>
              </a:rPr>
              <a:t>.</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Chân khủng long thẳng và rất khỏe. Vì thế chúng có thể đi</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khắp</a:t>
            </a:r>
          </a:p>
          <a:p>
            <a:pPr>
              <a:defRPr/>
            </a:pPr>
            <a:r>
              <a:rPr lang="en-US" sz="2600" dirty="0">
                <a:solidFill>
                  <a:prstClr val="black"/>
                </a:solidFill>
                <a:latin typeface="Times New Roman" pitchFamily="18" charset="0"/>
                <a:cs typeface="Times New Roman" pitchFamily="18" charset="0"/>
              </a:rPr>
              <a:t>một vùng rộng lớn để kiếm ăn. Khủng long có khả năng</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săn mồi tốt nhờ có đôi mắt tinh tường cùng cái mũi và đôi tai thính. Khủng long cũng có khả năng tự vệ tốt nhờ vào cái đầu cứng và cái quất đuôi dũng mãnh.</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Trước khi con người xuất hiện, khủng long đã bị</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tuyệt chủng. Vì thế, chúng ta sẽ không thể nhìn thấy khủng long thật. </a:t>
            </a:r>
          </a:p>
          <a:p>
            <a:pPr algn="r">
              <a:defRPr/>
            </a:pPr>
            <a:r>
              <a:rPr lang="en-US" sz="2600" i="1" dirty="0">
                <a:solidFill>
                  <a:prstClr val="black"/>
                </a:solidFill>
                <a:latin typeface="Times New Roman" pitchFamily="18" charset="0"/>
                <a:cs typeface="Times New Roman" pitchFamily="18" charset="0"/>
              </a:rPr>
              <a:t> </a:t>
            </a:r>
            <a:r>
              <a:rPr lang="en-US" sz="2600" i="1" dirty="0">
                <a:solidFill>
                  <a:prstClr val="black"/>
                </a:solidFill>
                <a:latin typeface="Times New Roman" pitchFamily="18" charset="0"/>
                <a:cs typeface="Times New Roman" pitchFamily="18" charset="0"/>
              </a:rPr>
              <a:t>                              (Theo Bách khoa tri thức về khám phá </a:t>
            </a:r>
          </a:p>
          <a:p>
            <a:pPr algn="r">
              <a:defRPr/>
            </a:pPr>
            <a:r>
              <a:rPr lang="en-US" sz="2600" i="1" dirty="0">
                <a:solidFill>
                  <a:prstClr val="black"/>
                </a:solidFill>
                <a:latin typeface="Times New Roman" pitchFamily="18" charset="0"/>
                <a:cs typeface="Times New Roman" pitchFamily="18" charset="0"/>
              </a:rPr>
              <a:t>                                         thế giới cho trẻ em – khủng long)</a:t>
            </a:r>
          </a:p>
        </p:txBody>
      </p:sp>
    </p:spTree>
    <p:extLst>
      <p:ext uri="{BB962C8B-B14F-4D97-AF65-F5344CB8AC3E}">
        <p14:creationId xmlns:p14="http://schemas.microsoft.com/office/powerpoint/2010/main" val="9078824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Horizontal)">
                                      <p:cBhvr>
                                        <p:cTn id="13" dur="500"/>
                                        <p:tgtEl>
                                          <p:spTgt spid="11"/>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750" fill="hold"/>
                                        <p:tgtEl>
                                          <p:spTgt spid="9"/>
                                        </p:tgtEl>
                                        <p:attrNameLst>
                                          <p:attrName>ppt_y</p:attrName>
                                        </p:attrNameLst>
                                      </p:cBhvr>
                                      <p:tavLst>
                                        <p:tav tm="0">
                                          <p:val>
                                            <p:strVal val="#ppt_y"/>
                                          </p:val>
                                        </p:tav>
                                        <p:tav tm="100000">
                                          <p:val>
                                            <p:strVal val="#ppt_y"/>
                                          </p:val>
                                        </p:tav>
                                      </p:tavLst>
                                    </p:anim>
                                    <p:anim calcmode="lin" valueType="num">
                                      <p:cBhvr>
                                        <p:cTn id="19" dur="7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7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75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0020" y="2286953"/>
            <a:ext cx="4272439" cy="2308324"/>
          </a:xfrm>
          <a:prstGeom prst="rect">
            <a:avLst/>
          </a:prstGeom>
          <a:noFill/>
        </p:spPr>
        <p:txBody>
          <a:bodyPr wrap="square" rtlCol="0">
            <a:spAutoFit/>
          </a:bodyPr>
          <a:lstStyle/>
          <a:p>
            <a:pPr algn="ctr" defTabSz="342900">
              <a:defRPr/>
            </a:pPr>
            <a:r>
              <a:rPr lang="en-US" altLang="zh-CN" sz="7200" b="1" i="1" dirty="0" err="1">
                <a:ln w="0"/>
                <a:solidFill>
                  <a:srgbClr val="4472C4"/>
                </a:solidFill>
                <a:effectLst>
                  <a:outerShdw blurRad="38100" dist="25400" dir="5400000" algn="ctr" rotWithShape="0">
                    <a:srgbClr val="6E747A">
                      <a:alpha val="43000"/>
                    </a:srgbClr>
                  </a:outerShdw>
                </a:effectLst>
                <a:latin typeface="Verdana" panose="020B0604030504040204" charset="0"/>
                <a:ea typeface="Microsoft YaHei" panose="020B0503020204020204" charset="-122"/>
                <a:cs typeface="Verdana" panose="020B0604030504040204" charset="0"/>
                <a:sym typeface="+mn-ea"/>
              </a:rPr>
              <a:t>Trả lời câu hỏi</a:t>
            </a:r>
            <a:endParaRPr lang="en-US" sz="7200" b="1" i="1" dirty="0">
              <a:solidFill>
                <a:srgbClr val="FF0000"/>
              </a:solidFill>
              <a:latin typeface="Verdana" panose="020B0604030504040204" charset="0"/>
              <a:cs typeface="Verdana" panose="020B0604030504040204" charset="0"/>
            </a:endParaRPr>
          </a:p>
        </p:txBody>
      </p:sp>
    </p:spTree>
    <p:extLst>
      <p:ext uri="{BB962C8B-B14F-4D97-AF65-F5344CB8AC3E}">
        <p14:creationId xmlns:p14="http://schemas.microsoft.com/office/powerpoint/2010/main" val="362606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sz="half" idx="1"/>
          </p:nvPr>
        </p:nvSpPr>
        <p:spPr>
          <a:xfrm>
            <a:off x="1752600" y="457200"/>
            <a:ext cx="8229600" cy="762000"/>
          </a:xfrm>
        </p:spPr>
        <p:txBody>
          <a:bodyPr rtlCol="0">
            <a:normAutofit/>
          </a:bodyPr>
          <a:lstStyle/>
          <a:p>
            <a:pPr algn="ctr">
              <a:buNone/>
              <a:defRPr/>
            </a:pPr>
            <a:r>
              <a:rPr lang="en-US" sz="4800" b="1" dirty="0" err="1">
                <a:solidFill>
                  <a:srgbClr val="FF0000"/>
                </a:solidFill>
                <a:latin typeface="Times New Roman" pitchFamily="18" charset="0"/>
                <a:cs typeface="Times New Roman" pitchFamily="18" charset="0"/>
              </a:rPr>
              <a:t>Tìm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hiểu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bài</a:t>
            </a:r>
            <a:endParaRPr lang="en-US" sz="4800" b="1" dirty="0">
              <a:solidFill>
                <a:srgbClr val="FF0000"/>
              </a:solidFill>
              <a:latin typeface="Times New Roman" pitchFamily="18" charset="0"/>
              <a:cs typeface="Times New Roman" pitchFamily="18" charset="0"/>
            </a:endParaRPr>
          </a:p>
          <a:p>
            <a:pPr>
              <a:buNone/>
              <a:defRPr/>
            </a:pPr>
            <a:endParaRPr lang="en-US" sz="1200" b="1" dirty="0">
              <a:solidFill>
                <a:srgbClr val="FF0000"/>
              </a:solidFill>
              <a:latin typeface="Times New Roman" pitchFamily="18" charset="0"/>
              <a:cs typeface="Times New Roman" pitchFamily="18" charset="0"/>
            </a:endParaRPr>
          </a:p>
        </p:txBody>
      </p:sp>
      <p:sp>
        <p:nvSpPr>
          <p:cNvPr id="13322" name="Text Box 10"/>
          <p:cNvSpPr txBox="1">
            <a:spLocks noChangeArrowheads="1"/>
          </p:cNvSpPr>
          <p:nvPr/>
        </p:nvSpPr>
        <p:spPr bwMode="auto">
          <a:xfrm>
            <a:off x="2019300" y="1447800"/>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600" b="1" dirty="0">
                <a:solidFill>
                  <a:srgbClr val="0000CC"/>
                </a:solidFill>
                <a:cs typeface="Times New Roman" pitchFamily="18" charset="0"/>
              </a:rPr>
              <a:t>1 . </a:t>
            </a:r>
            <a:r>
              <a:rPr lang="en-US" sz="3600" b="1" dirty="0" err="1">
                <a:solidFill>
                  <a:srgbClr val="0000CC"/>
                </a:solidFill>
                <a:cs typeface="Times New Roman" pitchFamily="18" charset="0"/>
              </a:rPr>
              <a:t>Bài</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đọc</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cho</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biết</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những</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thông</a:t>
            </a:r>
            <a:r>
              <a:rPr lang="en-US" sz="3600" b="1" dirty="0">
                <a:solidFill>
                  <a:srgbClr val="0000CC"/>
                </a:solidFill>
                <a:cs typeface="Times New Roman" pitchFamily="18" charset="0"/>
              </a:rPr>
              <a:t> tin </a:t>
            </a:r>
            <a:r>
              <a:rPr lang="en-US" sz="3600" b="1" dirty="0" err="1">
                <a:solidFill>
                  <a:srgbClr val="0000CC"/>
                </a:solidFill>
                <a:cs typeface="Times New Roman" pitchFamily="18" charset="0"/>
              </a:rPr>
              <a:t>nào</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về</a:t>
            </a:r>
            <a:r>
              <a:rPr lang="en-US" sz="3600" b="1" dirty="0">
                <a:solidFill>
                  <a:srgbClr val="0000CC"/>
                </a:solidFill>
                <a:cs typeface="Times New Roman" pitchFamily="18" charset="0"/>
              </a:rPr>
              <a:t>     </a:t>
            </a:r>
            <a:r>
              <a:rPr lang="en-US" sz="3600" b="1" dirty="0" err="1">
                <a:solidFill>
                  <a:srgbClr val="0000CC"/>
                </a:solidFill>
                <a:cs typeface="Times New Roman" pitchFamily="18" charset="0"/>
              </a:rPr>
              <a:t>khủng</a:t>
            </a:r>
            <a:r>
              <a:rPr lang="en-US" sz="3600" b="1" dirty="0">
                <a:solidFill>
                  <a:srgbClr val="0000CC"/>
                </a:solidFill>
                <a:cs typeface="Times New Roman" pitchFamily="18" charset="0"/>
              </a:rPr>
              <a:t> long?</a:t>
            </a:r>
            <a:endParaRPr lang="en-US" sz="3600" b="1" dirty="0">
              <a:solidFill>
                <a:srgbClr val="0000CC"/>
              </a:solidFill>
              <a:cs typeface="Times New Roman" pitchFamily="18" charset="0"/>
            </a:endParaRPr>
          </a:p>
        </p:txBody>
      </p:sp>
      <p:sp>
        <p:nvSpPr>
          <p:cNvPr id="3" name="Rounded Rectangle 2"/>
          <p:cNvSpPr/>
          <p:nvPr/>
        </p:nvSpPr>
        <p:spPr>
          <a:xfrm>
            <a:off x="2743200" y="2819400"/>
            <a:ext cx="3352800" cy="68580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itchFamily="18" charset="0"/>
                <a:cs typeface="Times New Roman" pitchFamily="18" charset="0"/>
              </a:rPr>
              <a:t>a. </a:t>
            </a:r>
            <a:r>
              <a:rPr lang="en-US" sz="2400" dirty="0">
                <a:latin typeface="Times New Roman" pitchFamily="18" charset="0"/>
                <a:cs typeface="Times New Roman" pitchFamily="18" charset="0"/>
              </a:rPr>
              <a:t>t</a:t>
            </a:r>
            <a:r>
              <a:rPr lang="en-US" sz="2400" dirty="0">
                <a:latin typeface="Times New Roman" pitchFamily="18" charset="0"/>
                <a:cs typeface="Times New Roman" pitchFamily="18" charset="0"/>
              </a:rPr>
              <a:t>hường sống ở các vùng đất khô</a:t>
            </a:r>
            <a:endParaRPr lang="en-US" sz="2400" dirty="0">
              <a:latin typeface="Times New Roman" pitchFamily="18" charset="0"/>
              <a:cs typeface="Times New Roman" pitchFamily="18" charset="0"/>
            </a:endParaRPr>
          </a:p>
        </p:txBody>
      </p:sp>
      <p:sp>
        <p:nvSpPr>
          <p:cNvPr id="9" name="Rounded Rectangle 8"/>
          <p:cNvSpPr/>
          <p:nvPr/>
        </p:nvSpPr>
        <p:spPr>
          <a:xfrm>
            <a:off x="2743200" y="3886200"/>
            <a:ext cx="3352800" cy="68580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itchFamily="18" charset="0"/>
                <a:cs typeface="Times New Roman" pitchFamily="18" charset="0"/>
              </a:rPr>
              <a:t>b. có kích thước</a:t>
            </a:r>
          </a:p>
          <a:p>
            <a:pPr algn="ctr"/>
            <a:r>
              <a:rPr lang="en-US" sz="2400" dirty="0">
                <a:latin typeface="Times New Roman" pitchFamily="18" charset="0"/>
                <a:cs typeface="Times New Roman" pitchFamily="18" charset="0"/>
              </a:rPr>
              <a:t> khổng lồ</a:t>
            </a:r>
            <a:endParaRPr lang="en-US" sz="2400" dirty="0">
              <a:latin typeface="Times New Roman" pitchFamily="18" charset="0"/>
              <a:cs typeface="Times New Roman" pitchFamily="18" charset="0"/>
            </a:endParaRPr>
          </a:p>
        </p:txBody>
      </p:sp>
      <p:sp>
        <p:nvSpPr>
          <p:cNvPr id="10" name="Rounded Rectangle 9"/>
          <p:cNvSpPr/>
          <p:nvPr/>
        </p:nvSpPr>
        <p:spPr>
          <a:xfrm>
            <a:off x="6553200" y="2816501"/>
            <a:ext cx="3352800" cy="688699"/>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thịt</a:t>
            </a:r>
            <a:endParaRPr lang="en-US" sz="2400" dirty="0">
              <a:latin typeface="Times New Roman" pitchFamily="18" charset="0"/>
              <a:cs typeface="Times New Roman" pitchFamily="18" charset="0"/>
            </a:endParaRPr>
          </a:p>
        </p:txBody>
      </p:sp>
      <p:sp>
        <p:nvSpPr>
          <p:cNvPr id="11" name="Rounded Rectangle 10"/>
          <p:cNvSpPr/>
          <p:nvPr/>
        </p:nvSpPr>
        <p:spPr>
          <a:xfrm>
            <a:off x="6553200" y="3886200"/>
            <a:ext cx="3352800" cy="685800"/>
          </a:xfrm>
          <a:prstGeom prst="roundRect">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latin typeface="Times New Roman" pitchFamily="18" charset="0"/>
                <a:cs typeface="Times New Roman" pitchFamily="18" charset="0"/>
              </a:rPr>
              <a:t>d. hung </a:t>
            </a:r>
            <a:r>
              <a:rPr lang="en-US" sz="2400" dirty="0" err="1">
                <a:latin typeface="Times New Roman" pitchFamily="18" charset="0"/>
                <a:cs typeface="Times New Roman" pitchFamily="18" charset="0"/>
              </a:rPr>
              <a:t>dữ</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23978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22">
                                            <p:txEl>
                                              <p:pRg st="0" end="0"/>
                                            </p:txEl>
                                          </p:spTgt>
                                        </p:tgtEl>
                                        <p:attrNameLst>
                                          <p:attrName>style.visibility</p:attrName>
                                        </p:attrNameLst>
                                      </p:cBhvr>
                                      <p:to>
                                        <p:strVal val="visible"/>
                                      </p:to>
                                    </p:set>
                                    <p:animEffect transition="in" filter="fade">
                                      <p:cBhvr>
                                        <p:cTn id="7" dur="2000"/>
                                        <p:tgtEl>
                                          <p:spTgt spid="13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0" nodeType="clickEffect">
                                  <p:stCondLst>
                                    <p:cond delay="0"/>
                                  </p:stCondLst>
                                  <p:childTnLst>
                                    <p:animClr clrSpc="hsl" dir="cw">
                                      <p:cBhvr override="childStyle">
                                        <p:cTn id="11" dur="500" fill="hold"/>
                                        <p:tgtEl>
                                          <p:spTgt spid="3"/>
                                        </p:tgtEl>
                                        <p:attrNameLst>
                                          <p:attrName>style.color</p:attrName>
                                        </p:attrNameLst>
                                      </p:cBhvr>
                                      <p:by>
                                        <p:hsl h="7200000" s="0" l="0"/>
                                      </p:by>
                                    </p:animClr>
                                    <p:animClr clrSpc="hsl" dir="cw">
                                      <p:cBhvr>
                                        <p:cTn id="12" dur="500" fill="hold"/>
                                        <p:tgtEl>
                                          <p:spTgt spid="3"/>
                                        </p:tgtEl>
                                        <p:attrNameLst>
                                          <p:attrName>fillcolor</p:attrName>
                                        </p:attrNameLst>
                                      </p:cBhvr>
                                      <p:by>
                                        <p:hsl h="7200000" s="0" l="0"/>
                                      </p:by>
                                    </p:animClr>
                                    <p:animClr clrSpc="hsl" dir="cw">
                                      <p:cBhvr>
                                        <p:cTn id="13" dur="500" fill="hold"/>
                                        <p:tgtEl>
                                          <p:spTgt spid="3"/>
                                        </p:tgtEl>
                                        <p:attrNameLst>
                                          <p:attrName>stroke.color</p:attrName>
                                        </p:attrNameLst>
                                      </p:cBhvr>
                                      <p:by>
                                        <p:hsl h="7200000" s="0" l="0"/>
                                      </p:by>
                                    </p:animClr>
                                    <p:set>
                                      <p:cBhvr>
                                        <p:cTn id="14" dur="500" fill="hold"/>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0" nodeType="clickEffect">
                                  <p:stCondLst>
                                    <p:cond delay="0"/>
                                  </p:stCondLst>
                                  <p:childTnLst>
                                    <p:animClr clrSpc="hsl" dir="cw">
                                      <p:cBhvr override="childStyle">
                                        <p:cTn id="18" dur="500" fill="hold"/>
                                        <p:tgtEl>
                                          <p:spTgt spid="9"/>
                                        </p:tgtEl>
                                        <p:attrNameLst>
                                          <p:attrName>style.color</p:attrName>
                                        </p:attrNameLst>
                                      </p:cBhvr>
                                      <p:by>
                                        <p:hsl h="7200000" s="0" l="0"/>
                                      </p:by>
                                    </p:animClr>
                                    <p:animClr clrSpc="hsl" dir="cw">
                                      <p:cBhvr>
                                        <p:cTn id="19" dur="500" fill="hold"/>
                                        <p:tgtEl>
                                          <p:spTgt spid="9"/>
                                        </p:tgtEl>
                                        <p:attrNameLst>
                                          <p:attrName>fillcolor</p:attrName>
                                        </p:attrNameLst>
                                      </p:cBhvr>
                                      <p:by>
                                        <p:hsl h="7200000" s="0" l="0"/>
                                      </p:by>
                                    </p:animClr>
                                    <p:animClr clrSpc="hsl" dir="cw">
                                      <p:cBhvr>
                                        <p:cTn id="20" dur="500" fill="hold"/>
                                        <p:tgtEl>
                                          <p:spTgt spid="9"/>
                                        </p:tgtEl>
                                        <p:attrNameLst>
                                          <p:attrName>stroke.color</p:attrName>
                                        </p:attrNameLst>
                                      </p:cBhvr>
                                      <p:by>
                                        <p:hsl h="7200000" s="0" l="0"/>
                                      </p:by>
                                    </p:animClr>
                                    <p:set>
                                      <p:cBhvr>
                                        <p:cTn id="21" dur="500" fill="hold"/>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1" presetClass="emph" presetSubtype="0" fill="hold" grpId="0" nodeType="clickEffect">
                                  <p:stCondLst>
                                    <p:cond delay="0"/>
                                  </p:stCondLst>
                                  <p:childTnLst>
                                    <p:animClr clrSpc="hsl" dir="cw">
                                      <p:cBhvr override="childStyle">
                                        <p:cTn id="25" dur="500" fill="hold"/>
                                        <p:tgtEl>
                                          <p:spTgt spid="10"/>
                                        </p:tgtEl>
                                        <p:attrNameLst>
                                          <p:attrName>style.color</p:attrName>
                                        </p:attrNameLst>
                                      </p:cBhvr>
                                      <p:by>
                                        <p:hsl h="7200000" s="0" l="0"/>
                                      </p:by>
                                    </p:animClr>
                                    <p:animClr clrSpc="hsl" dir="cw">
                                      <p:cBhvr>
                                        <p:cTn id="26" dur="500" fill="hold"/>
                                        <p:tgtEl>
                                          <p:spTgt spid="10"/>
                                        </p:tgtEl>
                                        <p:attrNameLst>
                                          <p:attrName>fillcolor</p:attrName>
                                        </p:attrNameLst>
                                      </p:cBhvr>
                                      <p:by>
                                        <p:hsl h="7200000" s="0" l="0"/>
                                      </p:by>
                                    </p:animClr>
                                    <p:animClr clrSpc="hsl" dir="cw">
                                      <p:cBhvr>
                                        <p:cTn id="27" dur="500" fill="hold"/>
                                        <p:tgtEl>
                                          <p:spTgt spid="10"/>
                                        </p:tgtEl>
                                        <p:attrNameLst>
                                          <p:attrName>stroke.color</p:attrName>
                                        </p:attrNameLst>
                                      </p:cBhvr>
                                      <p:by>
                                        <p:hsl h="7200000" s="0" l="0"/>
                                      </p:by>
                                    </p:animClr>
                                    <p:set>
                                      <p:cBhvr>
                                        <p:cTn id="28" dur="500" fill="hold"/>
                                        <p:tgtEl>
                                          <p:spTgt spid="1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build="p"/>
      <p:bldP spid="3"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3600" y="914401"/>
            <a:ext cx="8105104" cy="1200329"/>
          </a:xfrm>
          <a:prstGeom prst="rect">
            <a:avLst/>
          </a:prstGeom>
        </p:spPr>
        <p:txBody>
          <a:bodyPr wrap="none">
            <a:spAutoFit/>
          </a:bodyPr>
          <a:lstStyle/>
          <a:p>
            <a:r>
              <a:rPr lang="en-US" sz="3600" b="1" dirty="0">
                <a:solidFill>
                  <a:srgbClr val="0000CC"/>
                </a:solidFill>
                <a:latin typeface="Times New Roman" pitchFamily="18" charset="0"/>
                <a:cs typeface="Times New Roman" pitchFamily="18" charset="0"/>
              </a:rPr>
              <a:t>2 . Những bộ phận nào giúp khủng long </a:t>
            </a:r>
          </a:p>
          <a:p>
            <a:r>
              <a:rPr lang="en-US" sz="3600" b="1" dirty="0" err="1">
                <a:solidFill>
                  <a:srgbClr val="0000CC"/>
                </a:solidFill>
                <a:latin typeface="Times New Roman" pitchFamily="18" charset="0"/>
                <a:cs typeface="Times New Roman" pitchFamily="18" charset="0"/>
              </a:rPr>
              <a:t>săn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mồi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tốt</a:t>
            </a:r>
            <a:r>
              <a:rPr lang="en-US" sz="3600" b="1" dirty="0">
                <a:solidFill>
                  <a:srgbClr val="0000CC"/>
                </a:solidFill>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4" name="Rectangle 3"/>
          <p:cNvSpPr/>
          <p:nvPr/>
        </p:nvSpPr>
        <p:spPr>
          <a:xfrm>
            <a:off x="4036371" y="149225"/>
            <a:ext cx="3754120" cy="768350"/>
          </a:xfrm>
          <a:prstGeom prst="rect">
            <a:avLst/>
          </a:prstGeom>
          <a:solidFill>
            <a:srgbClr val="92D050"/>
          </a:solidFill>
          <a:ln w="9525">
            <a:noFill/>
          </a:ln>
        </p:spPr>
        <p:txBody>
          <a:bodyPr wrap="square">
            <a:spAutoFit/>
            <a:scene3d>
              <a:camera prst="orthographicFront"/>
              <a:lightRig rig="threePt" dir="t"/>
            </a:scene3d>
          </a:bodyPr>
          <a:lstStyle/>
          <a:p>
            <a:pPr eaLnBrk="1" hangingPunct="1">
              <a:spcBef>
                <a:spcPct val="50000"/>
              </a:spcBef>
            </a:pPr>
            <a:r>
              <a:rPr sz="44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Tìm hiểu b</a:t>
            </a:r>
            <a:r>
              <a:rPr sz="4400" b="1"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à</a:t>
            </a:r>
            <a:r>
              <a:rPr sz="44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a:t>
            </a:r>
            <a:endParaRPr sz="4400" b="1"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2"/>
          <p:cNvSpPr txBox="1"/>
          <p:nvPr/>
        </p:nvSpPr>
        <p:spPr>
          <a:xfrm>
            <a:off x="2266185" y="2514600"/>
            <a:ext cx="7848600" cy="1938992"/>
          </a:xfrm>
          <a:prstGeom prst="rect">
            <a:avLst/>
          </a:prstGeom>
          <a:noFill/>
          <a:ln w="9525">
            <a:noFill/>
          </a:ln>
        </p:spPr>
        <p:txBody>
          <a:bodyPr>
            <a:spAutoFit/>
          </a:bodyPr>
          <a:lstStyle/>
          <a:p>
            <a:r>
              <a:rPr lang="en-US" sz="4000" b="1" dirty="0" err="1">
                <a:solidFill>
                  <a:srgbClr val="00B050"/>
                </a:solidFill>
                <a:latin typeface="Times New Roman" pitchFamily="18" charset="0"/>
                <a:cs typeface="Times New Roman" pitchFamily="18" charset="0"/>
              </a:rPr>
              <a:t>Khủng</a:t>
            </a:r>
            <a:r>
              <a:rPr lang="en-US" sz="4000" b="1" dirty="0">
                <a:solidFill>
                  <a:srgbClr val="00B050"/>
                </a:solidFill>
                <a:latin typeface="Times New Roman" pitchFamily="18" charset="0"/>
                <a:cs typeface="Times New Roman" pitchFamily="18" charset="0"/>
              </a:rPr>
              <a:t> </a:t>
            </a:r>
            <a:r>
              <a:rPr lang="en-US" sz="4000" b="1" dirty="0">
                <a:solidFill>
                  <a:srgbClr val="00B050"/>
                </a:solidFill>
                <a:latin typeface="Times New Roman" pitchFamily="18" charset="0"/>
                <a:cs typeface="Times New Roman" pitchFamily="18" charset="0"/>
              </a:rPr>
              <a:t>long </a:t>
            </a:r>
            <a:r>
              <a:rPr lang="en-US" sz="4000" b="1" dirty="0" err="1">
                <a:solidFill>
                  <a:srgbClr val="00B050"/>
                </a:solidFill>
                <a:latin typeface="Times New Roman" pitchFamily="18" charset="0"/>
                <a:cs typeface="Times New Roman" pitchFamily="18" charset="0"/>
              </a:rPr>
              <a:t>có</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khả</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năng</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săn</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mồi</a:t>
            </a:r>
            <a:r>
              <a:rPr lang="en-US" sz="4000" b="1" dirty="0">
                <a:solidFill>
                  <a:srgbClr val="00B050"/>
                </a:solidFill>
                <a:latin typeface="Times New Roman" pitchFamily="18" charset="0"/>
                <a:cs typeface="Times New Roman" pitchFamily="18" charset="0"/>
              </a:rPr>
              <a:t> </a:t>
            </a:r>
            <a:r>
              <a:rPr lang="en-US" sz="4000" b="1" dirty="0" err="1">
                <a:solidFill>
                  <a:srgbClr val="00B050"/>
                </a:solidFill>
                <a:latin typeface="Times New Roman" pitchFamily="18" charset="0"/>
                <a:cs typeface="Times New Roman" pitchFamily="18" charset="0"/>
              </a:rPr>
              <a:t>tốt</a:t>
            </a:r>
            <a:r>
              <a:rPr lang="en-US" sz="4000"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nhờ</a:t>
            </a:r>
            <a:r>
              <a:rPr lang="en-US" sz="4000" b="1" dirty="0">
                <a:solidFill>
                  <a:srgbClr val="00B050"/>
                </a:solidFill>
                <a:latin typeface="Times New Roman" panose="02020603050405020304" pitchFamily="18" charset="0"/>
                <a:cs typeface="Times New Roman" panose="02020603050405020304" pitchFamily="18" charset="0"/>
              </a:rPr>
              <a:t>:</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đôi</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mắt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tinh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tường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cùng</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mũi</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00B050"/>
                </a:solidFill>
                <a:latin typeface="Times New Roman" panose="02020603050405020304" pitchFamily="18" charset="0"/>
                <a:cs typeface="Times New Roman" panose="02020603050405020304" pitchFamily="18" charset="0"/>
              </a:rPr>
              <a:t>và</a:t>
            </a:r>
            <a:r>
              <a:rPr lang="en-US" sz="4000" dirty="0">
                <a:solidFill>
                  <a:srgbClr val="00B05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đôi</a:t>
            </a:r>
            <a:r>
              <a:rPr lang="en-US" sz="4000" dirty="0">
                <a:solidFill>
                  <a:srgbClr val="FF0000"/>
                </a:solidFill>
                <a:latin typeface="Times New Roman" panose="02020603050405020304" pitchFamily="18" charset="0"/>
                <a:cs typeface="Times New Roman" panose="02020603050405020304" pitchFamily="18" charset="0"/>
              </a:rPr>
              <a:t> tai </a:t>
            </a:r>
            <a:r>
              <a:rPr lang="en-US" sz="4000" dirty="0" err="1">
                <a:solidFill>
                  <a:srgbClr val="FF0000"/>
                </a:solidFill>
                <a:latin typeface="Times New Roman" panose="02020603050405020304" pitchFamily="18" charset="0"/>
                <a:cs typeface="Times New Roman" panose="02020603050405020304" pitchFamily="18" charset="0"/>
              </a:rPr>
              <a:t>thính</a:t>
            </a:r>
            <a:endParaRPr 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6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p:nvPr/>
        </p:nvSpPr>
        <p:spPr>
          <a:xfrm>
            <a:off x="2259965" y="2644095"/>
            <a:ext cx="7848600" cy="2123658"/>
          </a:xfrm>
          <a:prstGeom prst="rect">
            <a:avLst/>
          </a:prstGeom>
          <a:noFill/>
          <a:ln w="9525">
            <a:noFill/>
          </a:ln>
        </p:spPr>
        <p:txBody>
          <a:bodyPr>
            <a:spAutoFit/>
          </a:bodyPr>
          <a:lstStyle/>
          <a:p>
            <a:pPr eaLnBrk="1" hangingPunct="1"/>
            <a:r>
              <a:rPr lang="en-US" sz="4400" dirty="0">
                <a:solidFill>
                  <a:srgbClr val="00B050"/>
                </a:solidFill>
                <a:latin typeface="Times New Roman" panose="02020603050405020304" pitchFamily="18" charset="0"/>
                <a:cs typeface="Times New Roman" panose="02020603050405020304" pitchFamily="18" charset="0"/>
              </a:rPr>
              <a:t>Khủng long có khả năng tự vệ tốt nhờ cái đầu cứng và cái quất đuôi dũng mãnh.</a:t>
            </a:r>
            <a:endParaRPr sz="4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
          <p:cNvSpPr txBox="1"/>
          <p:nvPr/>
        </p:nvSpPr>
        <p:spPr>
          <a:xfrm>
            <a:off x="2242548" y="1197545"/>
            <a:ext cx="8686800" cy="1446550"/>
          </a:xfrm>
          <a:prstGeom prst="rect">
            <a:avLst/>
          </a:prstGeom>
          <a:noFill/>
          <a:ln w="9525">
            <a:noFill/>
          </a:ln>
        </p:spPr>
        <p:txBody>
          <a:bodyPr wrap="square">
            <a:spAutoFit/>
          </a:bodyPr>
          <a:lstStyle/>
          <a:p>
            <a:pPr eaLnBrk="1" hangingPunct="1"/>
            <a:r>
              <a:rPr lang="en-US" sz="4400" dirty="0">
                <a:solidFill>
                  <a:srgbClr val="FF0000"/>
                </a:solidFill>
                <a:latin typeface="Times New Roman" panose="02020603050405020304" pitchFamily="18" charset="0"/>
                <a:cs typeface="Times New Roman" panose="02020603050405020304" pitchFamily="18" charset="0"/>
              </a:rPr>
              <a:t>3</a:t>
            </a:r>
            <a:r>
              <a:rPr sz="4400" dirty="0">
                <a:solidFill>
                  <a:srgbClr val="FF0000"/>
                </a:solidFill>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Nhờ đâu khủng long có khả năng tự vệ tốt?</a:t>
            </a:r>
            <a:endParaRPr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3"/>
          <p:cNvSpPr/>
          <p:nvPr/>
        </p:nvSpPr>
        <p:spPr>
          <a:xfrm>
            <a:off x="4342130" y="400050"/>
            <a:ext cx="3684270" cy="768350"/>
          </a:xfrm>
          <a:prstGeom prst="rect">
            <a:avLst/>
          </a:prstGeom>
          <a:solidFill>
            <a:srgbClr val="92D050"/>
          </a:solidFill>
          <a:ln w="9525">
            <a:noFill/>
          </a:ln>
        </p:spPr>
        <p:txBody>
          <a:bodyPr wrap="square">
            <a:spAutoFit/>
            <a:scene3d>
              <a:camera prst="orthographicFront"/>
              <a:lightRig rig="threePt" dir="t"/>
            </a:scene3d>
          </a:bodyPr>
          <a:lstStyle/>
          <a:p>
            <a:pPr eaLnBrk="1" hangingPunct="1">
              <a:spcBef>
                <a:spcPct val="50000"/>
              </a:spcBef>
            </a:pPr>
            <a:r>
              <a:rPr sz="44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Tìm hiểu b</a:t>
            </a:r>
            <a:r>
              <a:rPr sz="4400" b="1"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à</a:t>
            </a:r>
            <a:r>
              <a:rPr sz="44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a:t>
            </a:r>
            <a:endParaRPr sz="4400" b="1"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32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p:nvPr/>
        </p:nvSpPr>
        <p:spPr>
          <a:xfrm>
            <a:off x="2590800" y="2860767"/>
            <a:ext cx="7848600" cy="2800767"/>
          </a:xfrm>
          <a:prstGeom prst="rect">
            <a:avLst/>
          </a:prstGeom>
          <a:noFill/>
          <a:ln w="9525">
            <a:noFill/>
          </a:ln>
        </p:spPr>
        <p:txBody>
          <a:bodyPr>
            <a:spAutoFit/>
          </a:bodyPr>
          <a:lstStyle/>
          <a:p>
            <a:pPr eaLnBrk="1" hangingPunct="1"/>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gặp</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khủng</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long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khủng</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long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chủng</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
          <p:cNvSpPr txBox="1"/>
          <p:nvPr/>
        </p:nvSpPr>
        <p:spPr>
          <a:xfrm>
            <a:off x="2438400" y="1414216"/>
            <a:ext cx="8686800" cy="1446550"/>
          </a:xfrm>
          <a:prstGeom prst="rect">
            <a:avLst/>
          </a:prstGeom>
          <a:noFill/>
          <a:ln w="9525">
            <a:noFill/>
          </a:ln>
        </p:spPr>
        <p:txBody>
          <a:bodyPr wrap="square">
            <a:spAutoFit/>
          </a:bodyPr>
          <a:lstStyle/>
          <a:p>
            <a:pPr eaLnBrk="1" hangingPunct="1"/>
            <a:r>
              <a:rPr lang="en-US" sz="4400" dirty="0">
                <a:latin typeface="Times New Roman" panose="02020603050405020304" pitchFamily="18" charset="0"/>
                <a:cs typeface="Times New Roman" panose="02020603050405020304" pitchFamily="18" charset="0"/>
              </a:rPr>
              <a:t>4</a:t>
            </a:r>
            <a:r>
              <a:rPr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chúng</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khủng</a:t>
            </a:r>
            <a:r>
              <a:rPr lang="en-US" sz="4400" dirty="0">
                <a:latin typeface="Times New Roman" panose="02020603050405020304" pitchFamily="18" charset="0"/>
                <a:cs typeface="Times New Roman" panose="02020603050405020304" pitchFamily="18" charset="0"/>
              </a:rPr>
              <a:t> long </a:t>
            </a:r>
            <a:r>
              <a:rPr lang="en-US" sz="4400" dirty="0" err="1">
                <a:latin typeface="Times New Roman" panose="02020603050405020304" pitchFamily="18" charset="0"/>
                <a:cs typeface="Times New Roman" panose="02020603050405020304" pitchFamily="18" charset="0"/>
              </a:rPr>
              <a:t>thật</a:t>
            </a:r>
            <a:r>
              <a:rPr lang="en-US" sz="4400" dirty="0">
                <a:latin typeface="Times New Roman" panose="02020603050405020304" pitchFamily="18" charset="0"/>
                <a:cs typeface="Times New Roman" panose="02020603050405020304" pitchFamily="18" charset="0"/>
              </a:rPr>
              <a:t>?</a:t>
            </a:r>
            <a:endParaRPr sz="4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3"/>
          <p:cNvSpPr/>
          <p:nvPr/>
        </p:nvSpPr>
        <p:spPr>
          <a:xfrm>
            <a:off x="4342130" y="400050"/>
            <a:ext cx="3684270" cy="768350"/>
          </a:xfrm>
          <a:prstGeom prst="rect">
            <a:avLst/>
          </a:prstGeom>
          <a:solidFill>
            <a:srgbClr val="92D050"/>
          </a:solidFill>
          <a:ln w="9525">
            <a:noFill/>
          </a:ln>
        </p:spPr>
        <p:txBody>
          <a:bodyPr wrap="square">
            <a:spAutoFit/>
            <a:scene3d>
              <a:camera prst="orthographicFront"/>
              <a:lightRig rig="threePt" dir="t"/>
            </a:scene3d>
          </a:bodyPr>
          <a:lstStyle/>
          <a:p>
            <a:pPr eaLnBrk="1" hangingPunct="1">
              <a:spcBef>
                <a:spcPct val="50000"/>
              </a:spcBef>
            </a:pPr>
            <a:r>
              <a:rPr sz="44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Tìm hiểu b</a:t>
            </a:r>
            <a:r>
              <a:rPr sz="4400" b="1"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à</a:t>
            </a:r>
            <a:r>
              <a:rPr sz="4400" b="1" dirty="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 </a:t>
            </a:r>
            <a:endParaRPr sz="4400" b="1" dirty="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14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2976246" y="2441575"/>
            <a:ext cx="6006465" cy="1325880"/>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err="1">
                <a:latin typeface="Times New Roman" panose="02020603050405020304" pitchFamily="18" charset="0"/>
                <a:cs typeface="Times New Roman" panose="02020603050405020304" pitchFamily="18" charset="0"/>
              </a:rPr>
              <a:t>Luyện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đọc lại</a:t>
            </a:r>
            <a:endParaRPr lang="en-US"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730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E406A7-3747-4769-A140-6A6DE0A900CF}"/>
              </a:ext>
            </a:extLst>
          </p:cNvPr>
          <p:cNvGrpSpPr/>
          <p:nvPr/>
        </p:nvGrpSpPr>
        <p:grpSpPr>
          <a:xfrm>
            <a:off x="1515721" y="304800"/>
            <a:ext cx="1579414" cy="532282"/>
            <a:chOff x="0" y="135956"/>
            <a:chExt cx="2105882" cy="532282"/>
          </a:xfrm>
        </p:grpSpPr>
        <p:sp>
          <p:nvSpPr>
            <p:cNvPr id="3" name="Freeform: Shape 2">
              <a:extLst>
                <a:ext uri="{FF2B5EF4-FFF2-40B4-BE49-F238E27FC236}">
                  <a16:creationId xmlns:a16="http://schemas.microsoft.com/office/drawing/2014/main" id="{D1A4E16F-C8EE-4B53-B884-9C7DA6663AAF}"/>
                </a:ext>
              </a:extLst>
            </p:cNvPr>
            <p:cNvSpPr/>
            <p:nvPr/>
          </p:nvSpPr>
          <p:spPr bwMode="auto">
            <a:xfrm>
              <a:off x="0" y="142774"/>
              <a:ext cx="1847461" cy="525464"/>
            </a:xfrm>
            <a:custGeom>
              <a:avLst/>
              <a:gdLst>
                <a:gd name="connsiteX0" fmla="*/ 0 w 3477420"/>
                <a:gd name="connsiteY0" fmla="*/ 0 h 525464"/>
                <a:gd name="connsiteX1" fmla="*/ 3214688 w 3477420"/>
                <a:gd name="connsiteY1" fmla="*/ 0 h 525464"/>
                <a:gd name="connsiteX2" fmla="*/ 3477420 w 3477420"/>
                <a:gd name="connsiteY2" fmla="*/ 262732 h 525464"/>
                <a:gd name="connsiteX3" fmla="*/ 3477419 w 3477420"/>
                <a:gd name="connsiteY3" fmla="*/ 262732 h 525464"/>
                <a:gd name="connsiteX4" fmla="*/ 3214687 w 3477420"/>
                <a:gd name="connsiteY4" fmla="*/ 525464 h 525464"/>
                <a:gd name="connsiteX5" fmla="*/ 0 w 3477420"/>
                <a:gd name="connsiteY5" fmla="*/ 525463 h 525464"/>
                <a:gd name="connsiteX6" fmla="*/ 0 w 3477420"/>
                <a:gd name="connsiteY6" fmla="*/ 0 h 5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20" h="525464">
                  <a:moveTo>
                    <a:pt x="0" y="0"/>
                  </a:moveTo>
                  <a:lnTo>
                    <a:pt x="3214688" y="0"/>
                  </a:lnTo>
                  <a:cubicBezTo>
                    <a:pt x="3359791" y="0"/>
                    <a:pt x="3477420" y="117629"/>
                    <a:pt x="3477420" y="262732"/>
                  </a:cubicBezTo>
                  <a:lnTo>
                    <a:pt x="3477419" y="262732"/>
                  </a:lnTo>
                  <a:cubicBezTo>
                    <a:pt x="3477419" y="407835"/>
                    <a:pt x="3359790" y="525464"/>
                    <a:pt x="3214687" y="525464"/>
                  </a:cubicBezTo>
                  <a:lnTo>
                    <a:pt x="0" y="525463"/>
                  </a:lnTo>
                  <a:lnTo>
                    <a:pt x="0" y="0"/>
                  </a:lnTo>
                  <a:close/>
                </a:path>
              </a:pathLst>
            </a:custGeom>
            <a:solidFill>
              <a:srgbClr val="FFFFFF"/>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1600">
                <a:solidFill>
                  <a:srgbClr val="3F7B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13">
              <a:extLst>
                <a:ext uri="{FF2B5EF4-FFF2-40B4-BE49-F238E27FC236}">
                  <a16:creationId xmlns:a16="http://schemas.microsoft.com/office/drawing/2014/main" id="{2DCAF062-2E3E-49EA-AEBD-13375138818C}"/>
                </a:ext>
              </a:extLst>
            </p:cNvPr>
            <p:cNvSpPr txBox="1">
              <a:spLocks noChangeArrowheads="1"/>
            </p:cNvSpPr>
            <p:nvPr/>
          </p:nvSpPr>
          <p:spPr bwMode="auto">
            <a:xfrm>
              <a:off x="112638" y="135956"/>
              <a:ext cx="1993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defRPr/>
              </a:pPr>
              <a:r>
                <a:rPr lang="en-US" altLang="zh-CN" sz="2800" b="1" dirty="0">
                  <a:solidFill>
                    <a:srgbClr val="6BA42C"/>
                  </a:solidFill>
                  <a:latin typeface="Times New Roman" pitchFamily="18" charset="0"/>
                  <a:ea typeface="Arial-Rounded" panose="020B0500000000000000" pitchFamily="34" charset="0"/>
                  <a:cs typeface="Times New Roman" pitchFamily="18" charset="0"/>
                </a:rPr>
                <a:t>2</a:t>
              </a:r>
              <a:r>
                <a:rPr lang="en-US" altLang="zh-CN" sz="2800" b="1" dirty="0">
                  <a:solidFill>
                    <a:srgbClr val="92D050"/>
                  </a:solidFill>
                  <a:latin typeface="Times New Roman" pitchFamily="18" charset="0"/>
                  <a:ea typeface="Arial-Rounded" panose="020B0500000000000000" pitchFamily="34" charset="0"/>
                  <a:cs typeface="Times New Roman" pitchFamily="18" charset="0"/>
                </a:rPr>
                <a:t>. ĐỌC</a:t>
              </a:r>
              <a:endParaRPr lang="zh-CN" altLang="en-US" sz="2800" b="1" dirty="0">
                <a:solidFill>
                  <a:srgbClr val="92D050"/>
                </a:solidFill>
                <a:latin typeface="Times New Roman" pitchFamily="18" charset="0"/>
                <a:ea typeface="Arial-Rounded" panose="020B0500000000000000" pitchFamily="34" charset="0"/>
                <a:cs typeface="Times New Roman" pitchFamily="18" charset="0"/>
              </a:endParaRPr>
            </a:p>
          </p:txBody>
        </p:sp>
      </p:grpSp>
      <p:sp>
        <p:nvSpPr>
          <p:cNvPr id="11" name="13">
            <a:extLst>
              <a:ext uri="{FF2B5EF4-FFF2-40B4-BE49-F238E27FC236}">
                <a16:creationId xmlns:a16="http://schemas.microsoft.com/office/drawing/2014/main" id="{D39E6093-B899-4083-A330-C8894EDCFD78}"/>
              </a:ext>
            </a:extLst>
          </p:cNvPr>
          <p:cNvSpPr txBox="1">
            <a:spLocks noChangeArrowheads="1"/>
          </p:cNvSpPr>
          <p:nvPr/>
        </p:nvSpPr>
        <p:spPr bwMode="auto">
          <a:xfrm>
            <a:off x="4648200" y="26206"/>
            <a:ext cx="3284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defRPr/>
            </a:pPr>
            <a:r>
              <a:rPr lang="en-US" altLang="zh-CN" sz="4800" b="1" dirty="0" err="1">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 long</a:t>
            </a:r>
            <a:endParaRPr lang="zh-CN" altLang="en-US"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AutoShape 2" descr="Tranh vẽ chim đậu trên cành cây 13246 - 123Design.org"/>
          <p:cNvSpPr>
            <a:spLocks noChangeAspect="1" noChangeArrowheads="1"/>
          </p:cNvSpPr>
          <p:nvPr/>
        </p:nvSpPr>
        <p:spPr bwMode="auto">
          <a:xfrm>
            <a:off x="1640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8" name="AutoShape 4" descr="Tranh vẽ chim đậu trên cành cây 13246 - 123Design.org"/>
          <p:cNvSpPr>
            <a:spLocks noChangeAspect="1" noChangeArrowheads="1"/>
          </p:cNvSpPr>
          <p:nvPr/>
        </p:nvSpPr>
        <p:spPr bwMode="auto">
          <a:xfrm>
            <a:off x="1754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9" name="TextBox 8">
            <a:extLst>
              <a:ext uri="{FF2B5EF4-FFF2-40B4-BE49-F238E27FC236}">
                <a16:creationId xmlns:a16="http://schemas.microsoft.com/office/drawing/2014/main" id="{A178D2C2-C006-4902-A372-9BA5AE4E8932}"/>
              </a:ext>
            </a:extLst>
          </p:cNvPr>
          <p:cNvSpPr txBox="1"/>
          <p:nvPr/>
        </p:nvSpPr>
        <p:spPr>
          <a:xfrm>
            <a:off x="1462777" y="857202"/>
            <a:ext cx="9027319" cy="1077218"/>
          </a:xfrm>
          <a:prstGeom prst="rect">
            <a:avLst/>
          </a:prstGeom>
          <a:noFill/>
        </p:spPr>
        <p:txBody>
          <a:bodyPr wrap="square">
            <a:spAutoFit/>
          </a:bodyPr>
          <a:lstStyle/>
          <a:p>
            <a:pPr>
              <a:defRPr/>
            </a:pPr>
            <a:r>
              <a:rPr lang="en-US" sz="3200" dirty="0">
                <a:solidFill>
                  <a:srgbClr val="00264D"/>
                </a:solidFill>
                <a:latin typeface="Times New Roman" pitchFamily="18" charset="0"/>
                <a:ea typeface="Arial-Rounded" panose="020B0500000000000000" pitchFamily="34" charset="0"/>
                <a:cs typeface="Times New Roman" pitchFamily="18" charset="0"/>
              </a:rPr>
              <a:t> </a:t>
            </a:r>
          </a:p>
          <a:p>
            <a:pPr>
              <a:defRPr/>
            </a:pPr>
            <a:endParaRPr lang="en-US" sz="3200" dirty="0">
              <a:solidFill>
                <a:srgbClr val="00264D"/>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1676402" y="857202"/>
            <a:ext cx="9067799" cy="5693866"/>
          </a:xfrm>
          <a:prstGeom prst="rect">
            <a:avLst/>
          </a:prstGeom>
          <a:noFill/>
        </p:spPr>
        <p:txBody>
          <a:bodyPr wrap="square" rtlCol="0">
            <a:spAutoFit/>
          </a:bodyPr>
          <a:lstStyle/>
          <a:p>
            <a:pPr>
              <a:defRPr/>
            </a:pPr>
            <a:r>
              <a:rPr lang="en-US" sz="2600" dirty="0">
                <a:solidFill>
                  <a:prstClr val="black"/>
                </a:solidFill>
                <a:latin typeface="Times New Roman" pitchFamily="18" charset="0"/>
                <a:cs typeface="Times New Roman" pitchFamily="18" charset="0"/>
              </a:rPr>
              <a:t>     Khủng long là loài vật thường sống thành bầy đàn ở các vùng </a:t>
            </a:r>
          </a:p>
          <a:p>
            <a:pPr>
              <a:defRPr/>
            </a:pPr>
            <a:r>
              <a:rPr lang="en-US" sz="2600" dirty="0" err="1">
                <a:solidFill>
                  <a:prstClr val="black"/>
                </a:solidFill>
                <a:latin typeface="Times New Roman" pitchFamily="18" charset="0"/>
                <a:cs typeface="Times New Roman" pitchFamily="18" charset="0"/>
              </a:rPr>
              <a:t>đ</a:t>
            </a:r>
            <a:r>
              <a:rPr lang="en-US" sz="2600" dirty="0" err="1">
                <a:solidFill>
                  <a:prstClr val="black"/>
                </a:solidFill>
                <a:latin typeface="Times New Roman" pitchFamily="18" charset="0"/>
                <a:cs typeface="Times New Roman" pitchFamily="18" charset="0"/>
              </a:rPr>
              <a:t>ất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khô</a:t>
            </a:r>
            <a:r>
              <a:rPr lang="en-US" sz="2600" dirty="0">
                <a:solidFill>
                  <a:prstClr val="black"/>
                </a:solidFill>
                <a:latin typeface="Times New Roman" pitchFamily="18" charset="0"/>
                <a:cs typeface="Times New Roman" pitchFamily="18" charset="0"/>
              </a:rPr>
              <a:t>.</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Trong suy nghĩ của nhiều người, khủng long là loài vật khổng</a:t>
            </a:r>
            <a:endParaRPr lang="en-US" sz="2600" dirty="0">
              <a:solidFill>
                <a:prstClr val="black"/>
              </a:solidFill>
              <a:latin typeface="Times New Roman" pitchFamily="18" charset="0"/>
              <a:cs typeface="Times New Roman" pitchFamily="18" charset="0"/>
            </a:endParaRPr>
          </a:p>
          <a:p>
            <a:pPr>
              <a:defRPr/>
            </a:pPr>
            <a:r>
              <a:rPr lang="en-US" sz="2600" dirty="0" err="1">
                <a:solidFill>
                  <a:prstClr val="black"/>
                </a:solidFill>
                <a:latin typeface="Times New Roman" pitchFamily="18" charset="0"/>
                <a:cs typeface="Times New Roman" pitchFamily="18" charset="0"/>
              </a:rPr>
              <a:t>lồ</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Nhưng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trên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thực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tế</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loài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khủng</a:t>
            </a:r>
            <a:r>
              <a:rPr lang="en-US" sz="2600" dirty="0">
                <a:solidFill>
                  <a:prstClr val="black"/>
                </a:solidFill>
                <a:latin typeface="Times New Roman" pitchFamily="18" charset="0"/>
                <a:cs typeface="Times New Roman" pitchFamily="18" charset="0"/>
              </a:rPr>
              <a:t> long </a:t>
            </a:r>
            <a:r>
              <a:rPr lang="en-US" sz="2600" dirty="0" err="1">
                <a:solidFill>
                  <a:prstClr val="black"/>
                </a:solidFill>
                <a:latin typeface="Times New Roman" pitchFamily="18" charset="0"/>
                <a:cs typeface="Times New Roman" pitchFamily="18" charset="0"/>
              </a:rPr>
              <a:t>chỉ</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bằng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chú</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chó</a:t>
            </a:r>
            <a:r>
              <a:rPr lang="en-US" sz="2600" dirty="0">
                <a:solidFill>
                  <a:prstClr val="black"/>
                </a:solidFill>
                <a:latin typeface="Times New Roman" pitchFamily="18" charset="0"/>
                <a:cs typeface="Times New Roman" pitchFamily="18" charset="0"/>
              </a:rPr>
              <a:t> </a:t>
            </a:r>
          </a:p>
          <a:p>
            <a:pPr>
              <a:defRPr/>
            </a:pPr>
            <a:r>
              <a:rPr lang="en-US" sz="2600" dirty="0" err="1">
                <a:solidFill>
                  <a:prstClr val="black"/>
                </a:solidFill>
                <a:latin typeface="Times New Roman" pitchFamily="18" charset="0"/>
                <a:cs typeface="Times New Roman" pitchFamily="18" charset="0"/>
              </a:rPr>
              <a:t>nhỏ</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Khủng</a:t>
            </a:r>
            <a:r>
              <a:rPr lang="en-US" sz="2600" dirty="0">
                <a:solidFill>
                  <a:prstClr val="black"/>
                </a:solidFill>
                <a:latin typeface="Times New Roman" pitchFamily="18" charset="0"/>
                <a:cs typeface="Times New Roman" pitchFamily="18" charset="0"/>
              </a:rPr>
              <a:t> long </a:t>
            </a:r>
            <a:r>
              <a:rPr lang="en-US" sz="2600" dirty="0" err="1">
                <a:solidFill>
                  <a:prstClr val="black"/>
                </a:solidFill>
                <a:latin typeface="Times New Roman" pitchFamily="18" charset="0"/>
                <a:cs typeface="Times New Roman" pitchFamily="18" charset="0"/>
              </a:rPr>
              <a:t>thường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thịt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cũng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số</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loài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cỏ</a:t>
            </a:r>
            <a:r>
              <a:rPr lang="en-US" sz="2600" dirty="0">
                <a:solidFill>
                  <a:prstClr val="black"/>
                </a:solidFill>
                <a:latin typeface="Times New Roman" pitchFamily="18" charset="0"/>
                <a:cs typeface="Times New Roman" pitchFamily="18" charset="0"/>
              </a:rPr>
              <a:t>.</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Chân khủng long thẳng và rất khỏe. Vì thế chúng có thể đi</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khắp</a:t>
            </a:r>
          </a:p>
          <a:p>
            <a:pPr>
              <a:defRPr/>
            </a:pPr>
            <a:r>
              <a:rPr lang="en-US" sz="2600" dirty="0">
                <a:solidFill>
                  <a:prstClr val="black"/>
                </a:solidFill>
                <a:latin typeface="Times New Roman" pitchFamily="18" charset="0"/>
                <a:cs typeface="Times New Roman" pitchFamily="18" charset="0"/>
              </a:rPr>
              <a:t>một vùng rộng lớn để kiếm ăn. Khủng long có khả năng</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săn mồi tốt nhờ có đôi mắt tinh tường cùng cái mũi và đôi tai thính. Khủng long cũng có khả năng tự vệ tốt nhờ vào cái đầu cứng và cái quất đuôi dũng mãnh.</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Trước khi con người xuất hiện, khủng long đã bị</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tuyệt chủng. Vì thế, chúng ta sẽ không thể nhìn thấy khủng long thật. </a:t>
            </a:r>
          </a:p>
          <a:p>
            <a:pPr algn="r">
              <a:defRPr/>
            </a:pPr>
            <a:r>
              <a:rPr lang="en-US" sz="2600" i="1" dirty="0">
                <a:solidFill>
                  <a:prstClr val="black"/>
                </a:solidFill>
                <a:latin typeface="Times New Roman" pitchFamily="18" charset="0"/>
                <a:cs typeface="Times New Roman" pitchFamily="18" charset="0"/>
              </a:rPr>
              <a:t> </a:t>
            </a:r>
            <a:r>
              <a:rPr lang="en-US" sz="2600" i="1" dirty="0">
                <a:solidFill>
                  <a:prstClr val="black"/>
                </a:solidFill>
                <a:latin typeface="Times New Roman" pitchFamily="18" charset="0"/>
                <a:cs typeface="Times New Roman" pitchFamily="18" charset="0"/>
              </a:rPr>
              <a:t>                              (Theo Bách khoa tri thức về khám phá </a:t>
            </a:r>
          </a:p>
          <a:p>
            <a:pPr algn="r">
              <a:defRPr/>
            </a:pPr>
            <a:r>
              <a:rPr lang="en-US" sz="2600" i="1" dirty="0">
                <a:solidFill>
                  <a:prstClr val="black"/>
                </a:solidFill>
                <a:latin typeface="Times New Roman" pitchFamily="18" charset="0"/>
                <a:cs typeface="Times New Roman" pitchFamily="18" charset="0"/>
              </a:rPr>
              <a:t>                                         thế giới cho trẻ em – khủng long)</a:t>
            </a:r>
          </a:p>
        </p:txBody>
      </p:sp>
    </p:spTree>
    <p:extLst>
      <p:ext uri="{BB962C8B-B14F-4D97-AF65-F5344CB8AC3E}">
        <p14:creationId xmlns:p14="http://schemas.microsoft.com/office/powerpoint/2010/main" val="1153323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Horizontal)">
                                      <p:cBhvr>
                                        <p:cTn id="13" dur="500"/>
                                        <p:tgtEl>
                                          <p:spTgt spid="11"/>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750" fill="hold"/>
                                        <p:tgtEl>
                                          <p:spTgt spid="9"/>
                                        </p:tgtEl>
                                        <p:attrNameLst>
                                          <p:attrName>ppt_y</p:attrName>
                                        </p:attrNameLst>
                                      </p:cBhvr>
                                      <p:tavLst>
                                        <p:tav tm="0">
                                          <p:val>
                                            <p:strVal val="#ppt_y"/>
                                          </p:val>
                                        </p:tav>
                                        <p:tav tm="100000">
                                          <p:val>
                                            <p:strVal val="#ppt_y"/>
                                          </p:val>
                                        </p:tav>
                                      </p:tavLst>
                                    </p:anim>
                                    <p:anim calcmode="lin" valueType="num">
                                      <p:cBhvr>
                                        <p:cTn id="19" dur="7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7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75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
          <p:cNvSpPr>
            <a:spLocks noChangeShapeType="1"/>
          </p:cNvSpPr>
          <p:nvPr/>
        </p:nvSpPr>
        <p:spPr bwMode="auto">
          <a:xfrm>
            <a:off x="3695700" y="5279231"/>
            <a:ext cx="48006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pPr defTabSz="514355" eaLnBrk="0" fontAlgn="base" hangingPunct="0">
              <a:spcBef>
                <a:spcPct val="0"/>
              </a:spcBef>
              <a:spcAft>
                <a:spcPct val="0"/>
              </a:spcAft>
            </a:pPr>
            <a:endParaRPr lang="en-US" sz="1013">
              <a:latin typeface="Times New Roman" panose="02020603050405020304" pitchFamily="18" charset="0"/>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52401"/>
            <a:ext cx="9144004" cy="655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6"/>
          <p:cNvSpPr txBox="1">
            <a:spLocks noChangeArrowheads="1"/>
          </p:cNvSpPr>
          <p:nvPr/>
        </p:nvSpPr>
        <p:spPr bwMode="auto">
          <a:xfrm>
            <a:off x="3667397" y="1295400"/>
            <a:ext cx="6553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514355" eaLnBrk="0" fontAlgn="base" hangingPunct="0">
              <a:spcBef>
                <a:spcPct val="0"/>
              </a:spcBef>
              <a:spcAft>
                <a:spcPct val="0"/>
              </a:spcAft>
              <a:buNone/>
            </a:pPr>
            <a:r>
              <a:rPr lang="en-US" altLang="en-US" sz="6600" b="1" dirty="0">
                <a:solidFill>
                  <a:srgbClr val="002060"/>
                </a:solidFill>
                <a:latin typeface="Times New Roman" panose="02020603050405020304" pitchFamily="18" charset="0"/>
              </a:rPr>
              <a:t>KHỞI ĐỘNG </a:t>
            </a:r>
          </a:p>
        </p:txBody>
      </p:sp>
    </p:spTree>
    <p:extLst>
      <p:ext uri="{BB962C8B-B14F-4D97-AF65-F5344CB8AC3E}">
        <p14:creationId xmlns:p14="http://schemas.microsoft.com/office/powerpoint/2010/main" val="2920666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7386" y="2361962"/>
            <a:ext cx="6397228" cy="1938992"/>
          </a:xfrm>
          <a:prstGeom prst="rect">
            <a:avLst/>
          </a:prstGeom>
          <a:noFill/>
        </p:spPr>
        <p:txBody>
          <a:bodyPr wrap="square" rtlCol="0">
            <a:spAutoFit/>
          </a:bodyPr>
          <a:lstStyle/>
          <a:p>
            <a:pPr algn="ctr" defTabSz="342900">
              <a:defRPr/>
            </a:pPr>
            <a:r>
              <a:rPr lang="en-US" altLang="zh-CN" sz="6000" b="1" i="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ea"/>
              </a:rPr>
              <a:t>Luyện tập </a:t>
            </a:r>
          </a:p>
          <a:p>
            <a:pPr algn="ctr" defTabSz="342900">
              <a:defRPr/>
            </a:pPr>
            <a:r>
              <a:rPr lang="en-US" altLang="zh-CN" sz="6000" b="1" i="1"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Arial-Rounded" panose="020B0500000000000000" pitchFamily="34" charset="0"/>
                <a:cs typeface="Times New Roman" panose="02020603050405020304" pitchFamily="18" charset="0"/>
                <a:sym typeface="+mn-ea"/>
              </a:rPr>
              <a:t>theo văn bản đọc</a:t>
            </a:r>
            <a:endParaRPr lang="en-US" sz="60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93155992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524000" y="0"/>
            <a:ext cx="9067800" cy="990600"/>
          </a:xfrm>
          <a:prstGeom prst="rect">
            <a:avLst/>
          </a:prstGeom>
          <a:solidFill>
            <a:srgbClr val="92D050"/>
          </a:solidFill>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en-US" b="1" dirty="0">
                <a:latin typeface="Times New Roman" panose="02020603050405020304" pitchFamily="18" charset="0"/>
                <a:cs typeface="Times New Roman" panose="02020603050405020304" pitchFamily="18" charset="0"/>
              </a:rPr>
              <a:t>Bài 1. Tìm trong bài từ ngữ dùng để tả các bộ phận của khủng long.</a:t>
            </a:r>
            <a:endParaRPr lang="en-US" b="1"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658" t="12979" b="21521"/>
          <a:stretch/>
        </p:blipFill>
        <p:spPr bwMode="auto">
          <a:xfrm>
            <a:off x="1524000" y="1066801"/>
            <a:ext cx="5029200" cy="516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ontrols>
      <mc:AlternateContent xmlns:mc="http://schemas.openxmlformats.org/markup-compatibility/2006">
        <mc:Choice xmlns:v="urn:schemas-microsoft-com:vml" Requires="v">
          <p:control spid="2050" name="TextBox1" r:id="rId2" imgW="4152960" imgH="4495680"/>
        </mc:Choice>
        <mc:Fallback>
          <p:control name="TextBox1" r:id="rId2" imgW="4152960" imgH="4495680">
            <p:pic>
              <p:nvPicPr>
                <p:cNvPr id="4" name="TextBox1">
                  <a:extLst>
                    <a:ext uri="{FF2B5EF4-FFF2-40B4-BE49-F238E27FC236}">
                      <a16:creationId xmlns:a16="http://schemas.microsoft.com/office/drawing/2014/main" id="{64689E19-0BDB-4A7B-BBB9-7DE2E47BBFCF}"/>
                    </a:ext>
                  </a:extLst>
                </p:cNvPr>
                <p:cNvPicPr>
                  <a:picLocks/>
                </p:cNvPicPr>
                <p:nvPr/>
              </p:nvPicPr>
              <p:blipFill>
                <a:blip r:embed="rId5"/>
                <a:stretch>
                  <a:fillRect/>
                </a:stretch>
              </p:blipFill>
              <p:spPr>
                <a:xfrm>
                  <a:off x="6172200" y="1219200"/>
                  <a:ext cx="4152900" cy="4495800"/>
                </a:xfrm>
                <a:prstGeom prst="rect">
                  <a:avLst/>
                </a:prstGeom>
              </p:spPr>
            </p:pic>
          </p:control>
        </mc:Fallback>
      </mc:AlternateContent>
    </p:controls>
    <p:extLst>
      <p:ext uri="{BB962C8B-B14F-4D97-AF65-F5344CB8AC3E}">
        <p14:creationId xmlns:p14="http://schemas.microsoft.com/office/powerpoint/2010/main" val="148664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524000" y="0"/>
            <a:ext cx="9067800" cy="990600"/>
          </a:xfrm>
          <a:prstGeom prst="rect">
            <a:avLst/>
          </a:prstGeom>
          <a:solidFill>
            <a:srgbClr val="92D050"/>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defRPr/>
            </a:pPr>
            <a:r>
              <a:rPr lang="en-US" b="1" dirty="0">
                <a:solidFill>
                  <a:prstClr val="black"/>
                </a:solidFill>
                <a:latin typeface="Times New Roman" panose="02020603050405020304" pitchFamily="18" charset="0"/>
                <a:cs typeface="Times New Roman" panose="02020603050405020304" pitchFamily="18" charset="0"/>
              </a:rPr>
              <a:t>Bài 2. Hỏi – đáp về đặc điểm các bộ phận của khủng long.</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5" name="Text Box 10"/>
          <p:cNvSpPr txBox="1">
            <a:spLocks noChangeArrowheads="1"/>
          </p:cNvSpPr>
          <p:nvPr/>
        </p:nvSpPr>
        <p:spPr bwMode="auto">
          <a:xfrm>
            <a:off x="2286000" y="1219201"/>
            <a:ext cx="891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i="1" dirty="0">
                <a:solidFill>
                  <a:srgbClr val="FF0000"/>
                </a:solidFill>
                <a:cs typeface="Times New Roman" pitchFamily="18" charset="0"/>
              </a:rPr>
              <a:t>M: </a:t>
            </a:r>
            <a:r>
              <a:rPr lang="en-US" sz="3200" b="1" dirty="0">
                <a:solidFill>
                  <a:srgbClr val="0000CC"/>
                </a:solidFill>
                <a:cs typeface="Times New Roman" pitchFamily="18" charset="0"/>
              </a:rPr>
              <a:t>Đầu khủng long thế nào?</a:t>
            </a:r>
          </a:p>
          <a:p>
            <a:pPr eaLnBrk="1" hangingPunct="1">
              <a:spcBef>
                <a:spcPct val="50000"/>
              </a:spcBef>
            </a:pPr>
            <a:r>
              <a:rPr lang="en-US" sz="3200" b="1" dirty="0">
                <a:solidFill>
                  <a:srgbClr val="0000CC"/>
                </a:solidFill>
                <a:cs typeface="Times New Roman" pitchFamily="18" charset="0"/>
              </a:rPr>
              <a:t>- Đầu khủng long rất cứng.</a:t>
            </a:r>
            <a:endParaRPr lang="en-US" sz="3200" b="1" dirty="0">
              <a:solidFill>
                <a:srgbClr val="0000CC"/>
              </a:solidFill>
              <a:cs typeface="Times New Roman" pitchFamily="18" charset="0"/>
            </a:endParaRPr>
          </a:p>
        </p:txBody>
      </p:sp>
      <p:sp>
        <p:nvSpPr>
          <p:cNvPr id="8" name="Rectangle: Rounded Corners 1">
            <a:extLst>
              <a:ext uri="{FF2B5EF4-FFF2-40B4-BE49-F238E27FC236}">
                <a16:creationId xmlns:a16="http://schemas.microsoft.com/office/drawing/2014/main" id="{14C006BB-24DE-462F-B146-CC5A1F38F29D}"/>
              </a:ext>
            </a:extLst>
          </p:cNvPr>
          <p:cNvSpPr/>
          <p:nvPr/>
        </p:nvSpPr>
        <p:spPr>
          <a:xfrm>
            <a:off x="2057400" y="3043583"/>
            <a:ext cx="3581400" cy="496926"/>
          </a:xfrm>
          <a:prstGeom prst="roundRect">
            <a:avLst>
              <a:gd name="adj" fmla="val 3541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Tai khủng long thế nào?</a:t>
            </a:r>
            <a:endParaRPr lang="vi-VN" sz="1600" dirty="0">
              <a:solidFill>
                <a:schemeClr val="tx1"/>
              </a:solidFill>
            </a:endParaRPr>
          </a:p>
        </p:txBody>
      </p:sp>
      <p:sp>
        <p:nvSpPr>
          <p:cNvPr id="9" name="Rectangle: Rounded Corners 1">
            <a:extLst>
              <a:ext uri="{FF2B5EF4-FFF2-40B4-BE49-F238E27FC236}">
                <a16:creationId xmlns:a16="http://schemas.microsoft.com/office/drawing/2014/main" id="{14C006BB-24DE-462F-B146-CC5A1F38F29D}"/>
              </a:ext>
            </a:extLst>
          </p:cNvPr>
          <p:cNvSpPr/>
          <p:nvPr/>
        </p:nvSpPr>
        <p:spPr>
          <a:xfrm>
            <a:off x="6043612" y="3086705"/>
            <a:ext cx="4167188" cy="410683"/>
          </a:xfrm>
          <a:prstGeom prst="roundRect">
            <a:avLst>
              <a:gd name="adj" fmla="val 3541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Tai khủng long </a:t>
            </a:r>
            <a:r>
              <a:rPr lang="en-US" sz="2400" b="1" dirty="0">
                <a:solidFill>
                  <a:schemeClr val="tx1"/>
                </a:solidFill>
              </a:rPr>
              <a:t>rất thính.</a:t>
            </a:r>
            <a:endParaRPr lang="vi-VN" sz="1600" b="1" dirty="0">
              <a:solidFill>
                <a:schemeClr val="tx1"/>
              </a:solidFill>
            </a:endParaRPr>
          </a:p>
        </p:txBody>
      </p:sp>
      <p:sp>
        <p:nvSpPr>
          <p:cNvPr id="10" name="Right Arrow 9"/>
          <p:cNvSpPr/>
          <p:nvPr/>
        </p:nvSpPr>
        <p:spPr>
          <a:xfrm>
            <a:off x="5638800" y="3292047"/>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a:extLst>
              <a:ext uri="{FF2B5EF4-FFF2-40B4-BE49-F238E27FC236}">
                <a16:creationId xmlns:a16="http://schemas.microsoft.com/office/drawing/2014/main" id="{14C006BB-24DE-462F-B146-CC5A1F38F29D}"/>
              </a:ext>
            </a:extLst>
          </p:cNvPr>
          <p:cNvSpPr/>
          <p:nvPr/>
        </p:nvSpPr>
        <p:spPr>
          <a:xfrm>
            <a:off x="2057400" y="3857251"/>
            <a:ext cx="3607594" cy="496926"/>
          </a:xfrm>
          <a:prstGeom prst="roundRect">
            <a:avLst>
              <a:gd name="adj" fmla="val 3541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Mắt khủng long thế nào?</a:t>
            </a:r>
            <a:endParaRPr lang="vi-VN" sz="1600" dirty="0">
              <a:solidFill>
                <a:schemeClr val="tx1"/>
              </a:solidFill>
            </a:endParaRPr>
          </a:p>
        </p:txBody>
      </p:sp>
      <p:sp>
        <p:nvSpPr>
          <p:cNvPr id="12" name="Rectangle: Rounded Corners 1">
            <a:extLst>
              <a:ext uri="{FF2B5EF4-FFF2-40B4-BE49-F238E27FC236}">
                <a16:creationId xmlns:a16="http://schemas.microsoft.com/office/drawing/2014/main" id="{14C006BB-24DE-462F-B146-CC5A1F38F29D}"/>
              </a:ext>
            </a:extLst>
          </p:cNvPr>
          <p:cNvSpPr/>
          <p:nvPr/>
        </p:nvSpPr>
        <p:spPr>
          <a:xfrm>
            <a:off x="6045994" y="3900373"/>
            <a:ext cx="4167188" cy="410683"/>
          </a:xfrm>
          <a:prstGeom prst="roundRect">
            <a:avLst>
              <a:gd name="adj" fmla="val 3541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Mắt khủng long </a:t>
            </a:r>
            <a:r>
              <a:rPr lang="en-US" sz="2400" b="1" dirty="0">
                <a:solidFill>
                  <a:schemeClr val="tx1"/>
                </a:solidFill>
              </a:rPr>
              <a:t>tinh tường.</a:t>
            </a:r>
            <a:endParaRPr lang="vi-VN" sz="1600" b="1" dirty="0">
              <a:solidFill>
                <a:schemeClr val="tx1"/>
              </a:solidFill>
            </a:endParaRPr>
          </a:p>
        </p:txBody>
      </p:sp>
      <p:sp>
        <p:nvSpPr>
          <p:cNvPr id="13" name="Right Arrow 12"/>
          <p:cNvSpPr/>
          <p:nvPr/>
        </p:nvSpPr>
        <p:spPr>
          <a:xfrm>
            <a:off x="5664994" y="4105715"/>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
            <a:extLst>
              <a:ext uri="{FF2B5EF4-FFF2-40B4-BE49-F238E27FC236}">
                <a16:creationId xmlns:a16="http://schemas.microsoft.com/office/drawing/2014/main" id="{14C006BB-24DE-462F-B146-CC5A1F38F29D}"/>
              </a:ext>
            </a:extLst>
          </p:cNvPr>
          <p:cNvSpPr/>
          <p:nvPr/>
        </p:nvSpPr>
        <p:spPr>
          <a:xfrm>
            <a:off x="2057400" y="4760874"/>
            <a:ext cx="3581400" cy="496926"/>
          </a:xfrm>
          <a:prstGeom prst="roundRect">
            <a:avLst>
              <a:gd name="adj" fmla="val 3541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Chân khủng long thế nào?</a:t>
            </a:r>
            <a:endParaRPr lang="vi-VN" sz="1600" dirty="0">
              <a:solidFill>
                <a:schemeClr val="tx1"/>
              </a:solidFill>
            </a:endParaRPr>
          </a:p>
        </p:txBody>
      </p:sp>
      <p:sp>
        <p:nvSpPr>
          <p:cNvPr id="15" name="Rectangle: Rounded Corners 1">
            <a:extLst>
              <a:ext uri="{FF2B5EF4-FFF2-40B4-BE49-F238E27FC236}">
                <a16:creationId xmlns:a16="http://schemas.microsoft.com/office/drawing/2014/main" id="{14C006BB-24DE-462F-B146-CC5A1F38F29D}"/>
              </a:ext>
            </a:extLst>
          </p:cNvPr>
          <p:cNvSpPr/>
          <p:nvPr/>
        </p:nvSpPr>
        <p:spPr>
          <a:xfrm>
            <a:off x="6058989" y="4582419"/>
            <a:ext cx="4191000" cy="864793"/>
          </a:xfrm>
          <a:prstGeom prst="roundRect">
            <a:avLst>
              <a:gd name="adj" fmla="val 3541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Chân khủng long </a:t>
            </a:r>
            <a:r>
              <a:rPr lang="en-US" sz="2400" b="1" dirty="0">
                <a:solidFill>
                  <a:schemeClr val="tx1"/>
                </a:solidFill>
              </a:rPr>
              <a:t>thẳng và rất khỏe.</a:t>
            </a:r>
            <a:endParaRPr lang="vi-VN" sz="1600" b="1" dirty="0">
              <a:solidFill>
                <a:schemeClr val="tx1"/>
              </a:solidFill>
            </a:endParaRPr>
          </a:p>
        </p:txBody>
      </p:sp>
      <p:sp>
        <p:nvSpPr>
          <p:cNvPr id="16" name="Right Arrow 15"/>
          <p:cNvSpPr/>
          <p:nvPr/>
        </p:nvSpPr>
        <p:spPr>
          <a:xfrm>
            <a:off x="5638800" y="5009338"/>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10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par>
                          <p:cTn id="40" fill="hold">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par>
                          <p:cTn id="56" fill="hold">
                            <p:stCondLst>
                              <p:cond delay="500"/>
                            </p:stCondLst>
                            <p:childTnLst>
                              <p:par>
                                <p:cTn id="57" presetID="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3"/>
          <p:cNvSpPr txBox="1">
            <a:spLocks noChangeArrowheads="1"/>
          </p:cNvSpPr>
          <p:nvPr/>
        </p:nvSpPr>
        <p:spPr bwMode="auto">
          <a:xfrm>
            <a:off x="1219201" y="1905000"/>
            <a:ext cx="99296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7" fontAlgn="base">
              <a:spcBef>
                <a:spcPct val="0"/>
              </a:spcBef>
              <a:spcAft>
                <a:spcPct val="0"/>
              </a:spcAft>
              <a:buNone/>
              <a:defRPr/>
            </a:pPr>
            <a:r>
              <a:rPr lang="en-US" altLang="en-US" sz="4000" b="1" dirty="0">
                <a:solidFill>
                  <a:srgbClr val="002060"/>
                </a:solidFill>
                <a:latin typeface="Times New Roman" panose="02020603050405020304" pitchFamily="18" charset="0"/>
                <a:cs typeface="Times New Roman" panose="02020603050405020304" pitchFamily="18" charset="0"/>
              </a:rPr>
              <a:t>CHÀO </a:t>
            </a:r>
            <a:r>
              <a:rPr lang="en-US" altLang="en-US" sz="4000" b="1" dirty="0">
                <a:solidFill>
                  <a:srgbClr val="002060"/>
                </a:solidFill>
                <a:latin typeface="Times New Roman" panose="02020603050405020304" pitchFamily="18" charset="0"/>
                <a:cs typeface="Times New Roman" panose="02020603050405020304" pitchFamily="18" charset="0"/>
              </a:rPr>
              <a:t>TẠM BIỆT CÁC EM.</a:t>
            </a:r>
            <a:endParaRPr lang="en-US" altLang="en-US" sz="4000" b="1" dirty="0">
              <a:solidFill>
                <a:srgbClr val="002060"/>
              </a:solidFill>
              <a:latin typeface="Times New Roman" panose="02020603050405020304" pitchFamily="18" charset="0"/>
              <a:cs typeface="Times New Roman" panose="02020603050405020304" pitchFamily="18" charset="0"/>
            </a:endParaRPr>
          </a:p>
        </p:txBody>
      </p:sp>
      <p:grpSp>
        <p:nvGrpSpPr>
          <p:cNvPr id="5" name="1"/>
          <p:cNvGrpSpPr>
            <a:grpSpLocks/>
          </p:cNvGrpSpPr>
          <p:nvPr/>
        </p:nvGrpSpPr>
        <p:grpSpPr bwMode="auto">
          <a:xfrm>
            <a:off x="1828801" y="3339041"/>
            <a:ext cx="8716565" cy="3516782"/>
            <a:chOff x="-53293" y="2190760"/>
            <a:chExt cx="9211855" cy="2951064"/>
          </a:xfrm>
        </p:grpSpPr>
        <p:pic>
          <p:nvPicPr>
            <p:cNvPr id="6" nam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7901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3">
            <a:extLst>
              <a:ext uri="{FF2B5EF4-FFF2-40B4-BE49-F238E27FC236}">
                <a16:creationId xmlns:a16="http://schemas.microsoft.com/office/drawing/2014/main" id="{D39E6093-B899-4083-A330-C8894EDCFD78}"/>
              </a:ext>
            </a:extLst>
          </p:cNvPr>
          <p:cNvSpPr txBox="1">
            <a:spLocks noChangeArrowheads="1"/>
          </p:cNvSpPr>
          <p:nvPr/>
        </p:nvSpPr>
        <p:spPr bwMode="auto">
          <a:xfrm>
            <a:off x="4495800" y="228601"/>
            <a:ext cx="33233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eaLnBrk="1" hangingPunct="1"/>
            <a:r>
              <a:rPr lang="en-US" altLang="zh-CN" sz="4800" b="1" dirty="0" err="1">
                <a:solidFill>
                  <a:srgbClr val="E89B02"/>
                </a:solidFill>
                <a:latin typeface="Arial-Rounded" panose="020B0500000000000000" pitchFamily="34" charset="0"/>
                <a:ea typeface="Arial-Rounded" panose="020B0500000000000000" pitchFamily="34" charset="0"/>
                <a:cs typeface="Arial-Rounded" panose="020B0500000000000000" pitchFamily="34" charset="0"/>
              </a:rPr>
              <a:t>Khủng</a:t>
            </a:r>
            <a:r>
              <a:rPr lang="en-US" altLang="zh-CN" sz="4800" b="1" dirty="0">
                <a:solidFill>
                  <a:srgbClr val="E89B02"/>
                </a:solidFill>
                <a:latin typeface="Arial-Rounded" panose="020B0500000000000000" pitchFamily="34" charset="0"/>
                <a:ea typeface="Arial-Rounded" panose="020B0500000000000000" pitchFamily="34" charset="0"/>
                <a:cs typeface="Arial-Rounded" panose="020B0500000000000000" pitchFamily="34" charset="0"/>
              </a:rPr>
              <a:t> long</a:t>
            </a:r>
            <a:endParaRPr lang="zh-CN" altLang="en-US" sz="4800" b="1" dirty="0">
              <a:solidFill>
                <a:srgbClr val="E89B02"/>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800" y="1524495"/>
            <a:ext cx="1191601" cy="86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58875" y="1774603"/>
            <a:ext cx="5666936" cy="954107"/>
          </a:xfrm>
          <a:prstGeom prst="rect">
            <a:avLst/>
          </a:prstGeom>
          <a:noFill/>
        </p:spPr>
        <p:txBody>
          <a:bodyPr wrap="none" rtlCol="0">
            <a:spAutoFit/>
          </a:bodyPr>
          <a:lstStyle/>
          <a:p>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a:t>
            </a:r>
          </a:p>
          <a:p>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chúng</a:t>
            </a:r>
            <a:r>
              <a:rPr lang="en-US"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pSp>
        <p:nvGrpSpPr>
          <p:cNvPr id="8" name="Group 7">
            <a:extLst>
              <a:ext uri="{FF2B5EF4-FFF2-40B4-BE49-F238E27FC236}">
                <a16:creationId xmlns:a16="http://schemas.microsoft.com/office/drawing/2014/main" id="{9C9EC7CC-839B-42FC-AE6D-51896ED3C674}"/>
              </a:ext>
            </a:extLst>
          </p:cNvPr>
          <p:cNvGrpSpPr/>
          <p:nvPr/>
        </p:nvGrpSpPr>
        <p:grpSpPr>
          <a:xfrm>
            <a:off x="1524000" y="914400"/>
            <a:ext cx="1847461" cy="525464"/>
            <a:chOff x="0" y="142774"/>
            <a:chExt cx="1847461" cy="525464"/>
          </a:xfrm>
        </p:grpSpPr>
        <p:sp>
          <p:nvSpPr>
            <p:cNvPr id="9" name="Freeform: Shape 8">
              <a:extLst>
                <a:ext uri="{FF2B5EF4-FFF2-40B4-BE49-F238E27FC236}">
                  <a16:creationId xmlns:a16="http://schemas.microsoft.com/office/drawing/2014/main" id="{80078153-137B-47A3-A440-7AA108494DC3}"/>
                </a:ext>
              </a:extLst>
            </p:cNvPr>
            <p:cNvSpPr/>
            <p:nvPr/>
          </p:nvSpPr>
          <p:spPr bwMode="auto">
            <a:xfrm>
              <a:off x="0" y="142774"/>
              <a:ext cx="1847461" cy="525464"/>
            </a:xfrm>
            <a:custGeom>
              <a:avLst/>
              <a:gdLst>
                <a:gd name="connsiteX0" fmla="*/ 0 w 3477420"/>
                <a:gd name="connsiteY0" fmla="*/ 0 h 525464"/>
                <a:gd name="connsiteX1" fmla="*/ 3214688 w 3477420"/>
                <a:gd name="connsiteY1" fmla="*/ 0 h 525464"/>
                <a:gd name="connsiteX2" fmla="*/ 3477420 w 3477420"/>
                <a:gd name="connsiteY2" fmla="*/ 262732 h 525464"/>
                <a:gd name="connsiteX3" fmla="*/ 3477419 w 3477420"/>
                <a:gd name="connsiteY3" fmla="*/ 262732 h 525464"/>
                <a:gd name="connsiteX4" fmla="*/ 3214687 w 3477420"/>
                <a:gd name="connsiteY4" fmla="*/ 525464 h 525464"/>
                <a:gd name="connsiteX5" fmla="*/ 0 w 3477420"/>
                <a:gd name="connsiteY5" fmla="*/ 525463 h 525464"/>
                <a:gd name="connsiteX6" fmla="*/ 0 w 3477420"/>
                <a:gd name="connsiteY6" fmla="*/ 0 h 5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20" h="525464">
                  <a:moveTo>
                    <a:pt x="0" y="0"/>
                  </a:moveTo>
                  <a:lnTo>
                    <a:pt x="3214688" y="0"/>
                  </a:lnTo>
                  <a:cubicBezTo>
                    <a:pt x="3359791" y="0"/>
                    <a:pt x="3477420" y="117629"/>
                    <a:pt x="3477420" y="262732"/>
                  </a:cubicBezTo>
                  <a:lnTo>
                    <a:pt x="3477419" y="262732"/>
                  </a:lnTo>
                  <a:cubicBezTo>
                    <a:pt x="3477419" y="407835"/>
                    <a:pt x="3359790" y="525464"/>
                    <a:pt x="3214687" y="525464"/>
                  </a:cubicBezTo>
                  <a:lnTo>
                    <a:pt x="0" y="525463"/>
                  </a:lnTo>
                  <a:lnTo>
                    <a:pt x="0" y="0"/>
                  </a:lnTo>
                  <a:close/>
                </a:path>
              </a:pathLst>
            </a:custGeom>
            <a:solidFill>
              <a:srgbClr val="FFFFFF"/>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1600">
                <a:solidFill>
                  <a:srgbClr val="3F7B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13">
              <a:extLst>
                <a:ext uri="{FF2B5EF4-FFF2-40B4-BE49-F238E27FC236}">
                  <a16:creationId xmlns:a16="http://schemas.microsoft.com/office/drawing/2014/main" id="{A6205D60-EB25-4CFD-BA02-A0AFC8A3B0CC}"/>
                </a:ext>
              </a:extLst>
            </p:cNvPr>
            <p:cNvSpPr txBox="1">
              <a:spLocks noChangeArrowheads="1"/>
            </p:cNvSpPr>
            <p:nvPr/>
          </p:nvSpPr>
          <p:spPr bwMode="auto">
            <a:xfrm>
              <a:off x="445155" y="142775"/>
              <a:ext cx="12490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eaLnBrk="1" hangingPunct="1"/>
              <a:r>
                <a:rPr lang="en-US" altLang="zh-CN" sz="2800" b="1" dirty="0">
                  <a:solidFill>
                    <a:srgbClr val="6BA42C"/>
                  </a:solidFill>
                  <a:latin typeface="Arial-Rounded" panose="020B0500000000000000" pitchFamily="34" charset="0"/>
                  <a:ea typeface="Arial-Rounded" panose="020B0500000000000000" pitchFamily="34" charset="0"/>
                  <a:cs typeface="Arial-Rounded" panose="020B0500000000000000" pitchFamily="34" charset="0"/>
                </a:rPr>
                <a:t>2</a:t>
              </a:r>
              <a:r>
                <a:rPr lang="en-US" altLang="zh-CN" sz="2800" b="1" dirty="0">
                  <a:solidFill>
                    <a:srgbClr val="92D050"/>
                  </a:solidFill>
                  <a:latin typeface="Arial-Rounded" panose="020B0500000000000000" pitchFamily="34" charset="0"/>
                  <a:ea typeface="Arial-Rounded" panose="020B0500000000000000" pitchFamily="34" charset="0"/>
                  <a:cs typeface="Arial-Rounded" panose="020B0500000000000000" pitchFamily="34" charset="0"/>
                </a:rPr>
                <a:t>. ĐỌC</a:t>
              </a:r>
              <a:endParaRPr lang="zh-CN" altLang="en-US" sz="2800" b="1" dirty="0">
                <a:solidFill>
                  <a:srgbClr val="92D05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052" name="Picture 4" descr="Premium Vector | Mother triceratops with baby hat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048000"/>
            <a:ext cx="3524168" cy="29555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 dinosaur with long neck free vector eps, cdr, ai, svg vector illustration  graphic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223600" y="2895601"/>
            <a:ext cx="3376839"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ree Vector | A red dragon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90678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31782" y="3246109"/>
            <a:ext cx="4652236" cy="769441"/>
          </a:xfrm>
          <a:prstGeom prst="rect">
            <a:avLst/>
          </a:prstGeom>
          <a:noFill/>
        </p:spPr>
        <p:txBody>
          <a:bodyPr wrap="none" rtlCol="0">
            <a:spAutoFit/>
          </a:bodyPr>
          <a:lstStyle/>
          <a:p>
            <a:r>
              <a:rPr lang="en-US" sz="4400" dirty="0" err="1">
                <a:solidFill>
                  <a:srgbClr val="FF0000"/>
                </a:solidFill>
                <a:latin typeface="Times New Roman" pitchFamily="18" charset="0"/>
                <a:cs typeface="Times New Roman" pitchFamily="18" charset="0"/>
              </a:rPr>
              <a:t>Bài</a:t>
            </a:r>
            <a:r>
              <a:rPr lang="en-US" sz="4400" dirty="0">
                <a:solidFill>
                  <a:srgbClr val="FF0000"/>
                </a:solidFill>
                <a:latin typeface="Times New Roman" pitchFamily="18" charset="0"/>
                <a:cs typeface="Times New Roman" pitchFamily="18" charset="0"/>
              </a:rPr>
              <a:t> 10: </a:t>
            </a:r>
            <a:r>
              <a:rPr lang="en-US" sz="4400" dirty="0" err="1">
                <a:solidFill>
                  <a:srgbClr val="FF0000"/>
                </a:solidFill>
                <a:latin typeface="Times New Roman" pitchFamily="18" charset="0"/>
                <a:cs typeface="Times New Roman" pitchFamily="18" charset="0"/>
              </a:rPr>
              <a:t>Khủng</a:t>
            </a:r>
            <a:r>
              <a:rPr lang="en-US" sz="4400" dirty="0">
                <a:solidFill>
                  <a:srgbClr val="FF0000"/>
                </a:solidFill>
                <a:latin typeface="Times New Roman" pitchFamily="18" charset="0"/>
                <a:cs typeface="Times New Roman" pitchFamily="18" charset="0"/>
              </a:rPr>
              <a:t> long</a:t>
            </a:r>
            <a:endParaRPr lang="en-US" sz="4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8512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E406A7-3747-4769-A140-6A6DE0A900CF}"/>
              </a:ext>
            </a:extLst>
          </p:cNvPr>
          <p:cNvGrpSpPr/>
          <p:nvPr/>
        </p:nvGrpSpPr>
        <p:grpSpPr>
          <a:xfrm>
            <a:off x="1515721" y="304800"/>
            <a:ext cx="1579414" cy="532282"/>
            <a:chOff x="0" y="135956"/>
            <a:chExt cx="2105882" cy="532282"/>
          </a:xfrm>
        </p:grpSpPr>
        <p:sp>
          <p:nvSpPr>
            <p:cNvPr id="3" name="Freeform: Shape 2">
              <a:extLst>
                <a:ext uri="{FF2B5EF4-FFF2-40B4-BE49-F238E27FC236}">
                  <a16:creationId xmlns:a16="http://schemas.microsoft.com/office/drawing/2014/main" id="{D1A4E16F-C8EE-4B53-B884-9C7DA6663AAF}"/>
                </a:ext>
              </a:extLst>
            </p:cNvPr>
            <p:cNvSpPr/>
            <p:nvPr/>
          </p:nvSpPr>
          <p:spPr bwMode="auto">
            <a:xfrm>
              <a:off x="0" y="142774"/>
              <a:ext cx="1847461" cy="525464"/>
            </a:xfrm>
            <a:custGeom>
              <a:avLst/>
              <a:gdLst>
                <a:gd name="connsiteX0" fmla="*/ 0 w 3477420"/>
                <a:gd name="connsiteY0" fmla="*/ 0 h 525464"/>
                <a:gd name="connsiteX1" fmla="*/ 3214688 w 3477420"/>
                <a:gd name="connsiteY1" fmla="*/ 0 h 525464"/>
                <a:gd name="connsiteX2" fmla="*/ 3477420 w 3477420"/>
                <a:gd name="connsiteY2" fmla="*/ 262732 h 525464"/>
                <a:gd name="connsiteX3" fmla="*/ 3477419 w 3477420"/>
                <a:gd name="connsiteY3" fmla="*/ 262732 h 525464"/>
                <a:gd name="connsiteX4" fmla="*/ 3214687 w 3477420"/>
                <a:gd name="connsiteY4" fmla="*/ 525464 h 525464"/>
                <a:gd name="connsiteX5" fmla="*/ 0 w 3477420"/>
                <a:gd name="connsiteY5" fmla="*/ 525463 h 525464"/>
                <a:gd name="connsiteX6" fmla="*/ 0 w 3477420"/>
                <a:gd name="connsiteY6" fmla="*/ 0 h 5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20" h="525464">
                  <a:moveTo>
                    <a:pt x="0" y="0"/>
                  </a:moveTo>
                  <a:lnTo>
                    <a:pt x="3214688" y="0"/>
                  </a:lnTo>
                  <a:cubicBezTo>
                    <a:pt x="3359791" y="0"/>
                    <a:pt x="3477420" y="117629"/>
                    <a:pt x="3477420" y="262732"/>
                  </a:cubicBezTo>
                  <a:lnTo>
                    <a:pt x="3477419" y="262732"/>
                  </a:lnTo>
                  <a:cubicBezTo>
                    <a:pt x="3477419" y="407835"/>
                    <a:pt x="3359790" y="525464"/>
                    <a:pt x="3214687" y="525464"/>
                  </a:cubicBezTo>
                  <a:lnTo>
                    <a:pt x="0" y="525463"/>
                  </a:lnTo>
                  <a:lnTo>
                    <a:pt x="0" y="0"/>
                  </a:lnTo>
                  <a:close/>
                </a:path>
              </a:pathLst>
            </a:custGeom>
            <a:solidFill>
              <a:srgbClr val="FFFFFF"/>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1600">
                <a:solidFill>
                  <a:srgbClr val="3F7B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13">
              <a:extLst>
                <a:ext uri="{FF2B5EF4-FFF2-40B4-BE49-F238E27FC236}">
                  <a16:creationId xmlns:a16="http://schemas.microsoft.com/office/drawing/2014/main" id="{2DCAF062-2E3E-49EA-AEBD-13375138818C}"/>
                </a:ext>
              </a:extLst>
            </p:cNvPr>
            <p:cNvSpPr txBox="1">
              <a:spLocks noChangeArrowheads="1"/>
            </p:cNvSpPr>
            <p:nvPr/>
          </p:nvSpPr>
          <p:spPr bwMode="auto">
            <a:xfrm>
              <a:off x="112638" y="135956"/>
              <a:ext cx="1993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eaLnBrk="1" hangingPunct="1"/>
              <a:r>
                <a:rPr lang="en-US" altLang="zh-CN" sz="2800" b="1" dirty="0">
                  <a:solidFill>
                    <a:srgbClr val="6BA42C"/>
                  </a:solidFill>
                  <a:latin typeface="Times New Roman" pitchFamily="18" charset="0"/>
                  <a:ea typeface="Arial-Rounded" panose="020B0500000000000000" pitchFamily="34" charset="0"/>
                  <a:cs typeface="Times New Roman" pitchFamily="18" charset="0"/>
                </a:rPr>
                <a:t>2</a:t>
              </a:r>
              <a:r>
                <a:rPr lang="en-US" altLang="zh-CN" sz="2800" b="1" dirty="0">
                  <a:solidFill>
                    <a:srgbClr val="92D050"/>
                  </a:solidFill>
                  <a:latin typeface="Times New Roman" pitchFamily="18" charset="0"/>
                  <a:ea typeface="Arial-Rounded" panose="020B0500000000000000" pitchFamily="34" charset="0"/>
                  <a:cs typeface="Times New Roman" pitchFamily="18" charset="0"/>
                </a:rPr>
                <a:t>. ĐỌC</a:t>
              </a:r>
              <a:endParaRPr lang="zh-CN" altLang="en-US" sz="2800" b="1" dirty="0">
                <a:solidFill>
                  <a:srgbClr val="92D050"/>
                </a:solidFill>
                <a:latin typeface="Times New Roman" pitchFamily="18" charset="0"/>
                <a:ea typeface="Arial-Rounded" panose="020B0500000000000000" pitchFamily="34" charset="0"/>
                <a:cs typeface="Times New Roman" pitchFamily="18" charset="0"/>
              </a:endParaRPr>
            </a:p>
          </p:txBody>
        </p:sp>
      </p:grpSp>
      <p:sp>
        <p:nvSpPr>
          <p:cNvPr id="11" name="13">
            <a:extLst>
              <a:ext uri="{FF2B5EF4-FFF2-40B4-BE49-F238E27FC236}">
                <a16:creationId xmlns:a16="http://schemas.microsoft.com/office/drawing/2014/main" id="{D39E6093-B899-4083-A330-C8894EDCFD78}"/>
              </a:ext>
            </a:extLst>
          </p:cNvPr>
          <p:cNvSpPr txBox="1">
            <a:spLocks noChangeArrowheads="1"/>
          </p:cNvSpPr>
          <p:nvPr/>
        </p:nvSpPr>
        <p:spPr bwMode="auto">
          <a:xfrm>
            <a:off x="4648200" y="26206"/>
            <a:ext cx="3284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eaLnBrk="1" hangingPunct="1"/>
            <a:r>
              <a:rPr lang="en-US" altLang="zh-CN" sz="4800" b="1" dirty="0" err="1">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 long</a:t>
            </a:r>
            <a:endParaRPr lang="zh-CN" altLang="en-US"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AutoShape 2" descr="Tranh vẽ chim đậu trên cành cây 13246 - 123Design.org"/>
          <p:cNvSpPr>
            <a:spLocks noChangeAspect="1" noChangeArrowheads="1"/>
          </p:cNvSpPr>
          <p:nvPr/>
        </p:nvSpPr>
        <p:spPr bwMode="auto">
          <a:xfrm>
            <a:off x="1640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Tranh vẽ chim đậu trên cành cây 13246 - 123Design.org"/>
          <p:cNvSpPr>
            <a:spLocks noChangeAspect="1" noChangeArrowheads="1"/>
          </p:cNvSpPr>
          <p:nvPr/>
        </p:nvSpPr>
        <p:spPr bwMode="auto">
          <a:xfrm>
            <a:off x="1754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A178D2C2-C006-4902-A372-9BA5AE4E8932}"/>
              </a:ext>
            </a:extLst>
          </p:cNvPr>
          <p:cNvSpPr txBox="1"/>
          <p:nvPr/>
        </p:nvSpPr>
        <p:spPr>
          <a:xfrm>
            <a:off x="1462777" y="857202"/>
            <a:ext cx="9027319" cy="1077218"/>
          </a:xfrm>
          <a:prstGeom prst="rect">
            <a:avLst/>
          </a:prstGeom>
          <a:noFill/>
        </p:spPr>
        <p:txBody>
          <a:bodyPr wrap="square">
            <a:spAutoFit/>
          </a:bodyPr>
          <a:lstStyle/>
          <a:p>
            <a:r>
              <a:rPr lang="en-US" sz="3200" dirty="0">
                <a:solidFill>
                  <a:srgbClr val="00264D"/>
                </a:solidFill>
                <a:latin typeface="Times New Roman" pitchFamily="18" charset="0"/>
                <a:ea typeface="Arial-Rounded" panose="020B0500000000000000" pitchFamily="34" charset="0"/>
                <a:cs typeface="Times New Roman" pitchFamily="18" charset="0"/>
              </a:rPr>
              <a:t> </a:t>
            </a:r>
          </a:p>
          <a:p>
            <a:endParaRPr lang="en-US" sz="3200" dirty="0">
              <a:solidFill>
                <a:srgbClr val="00264D"/>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1676402" y="857202"/>
            <a:ext cx="9067799" cy="5693866"/>
          </a:xfrm>
          <a:prstGeom prst="rect">
            <a:avLst/>
          </a:prstGeom>
          <a:noFill/>
        </p:spPr>
        <p:txBody>
          <a:bodyPr wrap="square" rtlCol="0">
            <a:spAutoFit/>
          </a:bodyPr>
          <a:lstStyle/>
          <a:p>
            <a:r>
              <a:rPr lang="en-US" sz="2600" dirty="0">
                <a:latin typeface="Times New Roman" pitchFamily="18" charset="0"/>
                <a:cs typeface="Times New Roman" pitchFamily="18" charset="0"/>
              </a:rPr>
              <a:t>     Khủng long là loài vật thường sống thành bầy đàn ở các vùng </a:t>
            </a:r>
          </a:p>
          <a:p>
            <a:r>
              <a:rPr lang="en-US" sz="2600" dirty="0" err="1">
                <a:latin typeface="Times New Roman" pitchFamily="18" charset="0"/>
                <a:cs typeface="Times New Roman" pitchFamily="18" charset="0"/>
              </a:rPr>
              <a:t>đ</a:t>
            </a:r>
            <a:r>
              <a:rPr lang="en-US" sz="2600" dirty="0" err="1">
                <a:latin typeface="Times New Roman" pitchFamily="18" charset="0"/>
                <a:cs typeface="Times New Roman" pitchFamily="18" charset="0"/>
              </a:rPr>
              <a:t>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a:t>
            </a:r>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 </a:t>
            </a:r>
            <a:r>
              <a:rPr lang="en-US" sz="2600" dirty="0">
                <a:latin typeface="Times New Roman" pitchFamily="18" charset="0"/>
                <a:cs typeface="Times New Roman" pitchFamily="18" charset="0"/>
              </a:rPr>
              <a:t>    Trong suy nghĩ của nhiều người, khủng long là loài vật khổng</a:t>
            </a:r>
            <a:endParaRPr lang="en-US" sz="2600" dirty="0">
              <a:latin typeface="Times New Roman" pitchFamily="18" charset="0"/>
              <a:cs typeface="Times New Roman" pitchFamily="18" charset="0"/>
            </a:endParaRPr>
          </a:p>
          <a:p>
            <a:r>
              <a:rPr lang="en-US" sz="2600" dirty="0" err="1">
                <a:latin typeface="Times New Roman" pitchFamily="18" charset="0"/>
                <a:cs typeface="Times New Roman" pitchFamily="18" charset="0"/>
              </a:rPr>
              <a:t>lồ</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loài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khủng</a:t>
            </a:r>
            <a:r>
              <a:rPr lang="en-US" sz="2600" dirty="0">
                <a:latin typeface="Times New Roman" pitchFamily="18" charset="0"/>
                <a:cs typeface="Times New Roman" pitchFamily="18" charset="0"/>
              </a:rPr>
              <a:t> long </a:t>
            </a:r>
            <a:r>
              <a:rPr lang="en-US" sz="2600" dirty="0" err="1">
                <a:latin typeface="Times New Roman" pitchFamily="18" charset="0"/>
                <a:cs typeface="Times New Roman" pitchFamily="18" charset="0"/>
              </a:rPr>
              <a:t>chỉ</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chú</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chó</a:t>
            </a:r>
            <a:r>
              <a:rPr lang="en-US" sz="2600" dirty="0">
                <a:latin typeface="Times New Roman" pitchFamily="18" charset="0"/>
                <a:cs typeface="Times New Roman" pitchFamily="18" charset="0"/>
              </a:rPr>
              <a:t> </a:t>
            </a:r>
          </a:p>
          <a:p>
            <a:r>
              <a:rPr lang="en-US" sz="2600" dirty="0" err="1">
                <a:latin typeface="Times New Roman" pitchFamily="18" charset="0"/>
                <a:cs typeface="Times New Roman" pitchFamily="18" charset="0"/>
              </a:rPr>
              <a:t>nhỏ</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Khủng</a:t>
            </a:r>
            <a:r>
              <a:rPr lang="en-US" sz="2600" dirty="0">
                <a:latin typeface="Times New Roman" pitchFamily="18" charset="0"/>
                <a:cs typeface="Times New Roman" pitchFamily="18" charset="0"/>
              </a:rPr>
              <a:t> long </a:t>
            </a:r>
            <a:r>
              <a:rPr lang="en-US" sz="2600" dirty="0" err="1">
                <a:latin typeface="Times New Roman" pitchFamily="18" charset="0"/>
                <a:cs typeface="Times New Roman" pitchFamily="18" charset="0"/>
              </a:rPr>
              <a:t>thường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thịt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loài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cỏ</a:t>
            </a:r>
            <a:r>
              <a:rPr lang="en-US" sz="2600" dirty="0">
                <a:latin typeface="Times New Roman" pitchFamily="18" charset="0"/>
                <a:cs typeface="Times New Roman" pitchFamily="18" charset="0"/>
              </a:rPr>
              <a:t>.</a:t>
            </a:r>
          </a:p>
          <a:p>
            <a:r>
              <a:rPr lang="en-US" sz="2600" dirty="0">
                <a:latin typeface="Times New Roman" pitchFamily="18" charset="0"/>
                <a:cs typeface="Times New Roman" pitchFamily="18" charset="0"/>
              </a:rPr>
              <a:t> </a:t>
            </a:r>
            <a:r>
              <a:rPr lang="en-US" sz="2600" dirty="0">
                <a:latin typeface="Times New Roman" pitchFamily="18" charset="0"/>
                <a:cs typeface="Times New Roman" pitchFamily="18" charset="0"/>
              </a:rPr>
              <a:t>    Chân khủng long thẳng và rất khỏe. Vì thế chúng có thể đi</a:t>
            </a:r>
            <a:r>
              <a:rPr lang="en-US" sz="2600" dirty="0">
                <a:latin typeface="Times New Roman" pitchFamily="18" charset="0"/>
                <a:cs typeface="Times New Roman" pitchFamily="18" charset="0"/>
              </a:rPr>
              <a:t> </a:t>
            </a:r>
            <a:r>
              <a:rPr lang="en-US" sz="2600" dirty="0">
                <a:latin typeface="Times New Roman" pitchFamily="18" charset="0"/>
                <a:cs typeface="Times New Roman" pitchFamily="18" charset="0"/>
              </a:rPr>
              <a:t>khắp</a:t>
            </a:r>
          </a:p>
          <a:p>
            <a:r>
              <a:rPr lang="en-US" sz="2600" dirty="0">
                <a:latin typeface="Times New Roman" pitchFamily="18" charset="0"/>
                <a:cs typeface="Times New Roman" pitchFamily="18" charset="0"/>
              </a:rPr>
              <a:t>một vùng rộng lớn để kiếm ăn. Khủng long có khả năng</a:t>
            </a:r>
            <a:r>
              <a:rPr lang="en-US" sz="2600" dirty="0">
                <a:latin typeface="Times New Roman" pitchFamily="18" charset="0"/>
                <a:cs typeface="Times New Roman" pitchFamily="18" charset="0"/>
              </a:rPr>
              <a:t> </a:t>
            </a:r>
            <a:r>
              <a:rPr lang="en-US" sz="2600" dirty="0">
                <a:latin typeface="Times New Roman" pitchFamily="18" charset="0"/>
                <a:cs typeface="Times New Roman" pitchFamily="18" charset="0"/>
              </a:rPr>
              <a:t>săn mồi tốt nhờ có đôi mắt tinh tường cùng cái mũi và đôi tai thính. Khủng long cũng có khả năng tự vệ tốt nhờ vào cái đầu cứng và cái quất đuôi dũng mãnh.</a:t>
            </a:r>
          </a:p>
          <a:p>
            <a:r>
              <a:rPr lang="en-US" sz="2600" dirty="0">
                <a:latin typeface="Times New Roman" pitchFamily="18" charset="0"/>
                <a:cs typeface="Times New Roman" pitchFamily="18" charset="0"/>
              </a:rPr>
              <a:t> </a:t>
            </a:r>
            <a:r>
              <a:rPr lang="en-US" sz="2600" dirty="0">
                <a:latin typeface="Times New Roman" pitchFamily="18" charset="0"/>
                <a:cs typeface="Times New Roman" pitchFamily="18" charset="0"/>
              </a:rPr>
              <a:t>   Trước khi con người xuất hiện, khủng long đã bị</a:t>
            </a:r>
            <a:r>
              <a:rPr lang="en-US" sz="2600" dirty="0">
                <a:latin typeface="Times New Roman" pitchFamily="18" charset="0"/>
                <a:cs typeface="Times New Roman" pitchFamily="18" charset="0"/>
              </a:rPr>
              <a:t> </a:t>
            </a:r>
            <a:r>
              <a:rPr lang="en-US" sz="2600" dirty="0">
                <a:latin typeface="Times New Roman" pitchFamily="18" charset="0"/>
                <a:cs typeface="Times New Roman" pitchFamily="18" charset="0"/>
              </a:rPr>
              <a:t>tuyệt chủng. Vì thế, chúng ta sẽ không thể nhìn thấy khủng long thật. </a:t>
            </a:r>
          </a:p>
          <a:p>
            <a:pPr algn="r"/>
            <a:r>
              <a:rPr lang="en-US" sz="2600" i="1" dirty="0">
                <a:latin typeface="Times New Roman" pitchFamily="18" charset="0"/>
                <a:cs typeface="Times New Roman" pitchFamily="18" charset="0"/>
              </a:rPr>
              <a:t> </a:t>
            </a:r>
            <a:r>
              <a:rPr lang="en-US" sz="2600" i="1" dirty="0">
                <a:latin typeface="Times New Roman" pitchFamily="18" charset="0"/>
                <a:cs typeface="Times New Roman" pitchFamily="18" charset="0"/>
              </a:rPr>
              <a:t>                              (Theo Bách khoa tri thức về khám phá </a:t>
            </a:r>
          </a:p>
          <a:p>
            <a:pPr algn="r"/>
            <a:r>
              <a:rPr lang="en-US" sz="2600" i="1" dirty="0">
                <a:latin typeface="Times New Roman" pitchFamily="18" charset="0"/>
                <a:cs typeface="Times New Roman" pitchFamily="18" charset="0"/>
              </a:rPr>
              <a:t>                                         thế giới cho trẻ em – khủng long)</a:t>
            </a:r>
          </a:p>
        </p:txBody>
      </p:sp>
    </p:spTree>
    <p:extLst>
      <p:ext uri="{BB962C8B-B14F-4D97-AF65-F5344CB8AC3E}">
        <p14:creationId xmlns:p14="http://schemas.microsoft.com/office/powerpoint/2010/main" val="23286958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Horizontal)">
                                      <p:cBhvr>
                                        <p:cTn id="13" dur="500"/>
                                        <p:tgtEl>
                                          <p:spTgt spid="11"/>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750" fill="hold"/>
                                        <p:tgtEl>
                                          <p:spTgt spid="9"/>
                                        </p:tgtEl>
                                        <p:attrNameLst>
                                          <p:attrName>ppt_y</p:attrName>
                                        </p:attrNameLst>
                                      </p:cBhvr>
                                      <p:tavLst>
                                        <p:tav tm="0">
                                          <p:val>
                                            <p:strVal val="#ppt_y"/>
                                          </p:val>
                                        </p:tav>
                                        <p:tav tm="100000">
                                          <p:val>
                                            <p:strVal val="#ppt_y"/>
                                          </p:val>
                                        </p:tav>
                                      </p:tavLst>
                                    </p:anim>
                                    <p:anim calcmode="lin" valueType="num">
                                      <p:cBhvr>
                                        <p:cTn id="19" dur="7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7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75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1" y="-222357"/>
            <a:ext cx="9292935" cy="6574990"/>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972318" y="3764173"/>
            <a:ext cx="2588461" cy="2588461"/>
          </a:xfrm>
          <a:prstGeom prst="rect">
            <a:avLst/>
          </a:prstGeom>
        </p:spPr>
      </p:pic>
      <p:pic>
        <p:nvPicPr>
          <p:cNvPr id="6"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58200" y="3463868"/>
            <a:ext cx="2319404" cy="3394133"/>
          </a:xfrm>
          <a:prstGeom prst="rect">
            <a:avLst/>
          </a:prstGeom>
        </p:spPr>
      </p:pic>
      <p:sp>
        <p:nvSpPr>
          <p:cNvPr id="7" name="Rounded Rectangle 6"/>
          <p:cNvSpPr/>
          <p:nvPr/>
        </p:nvSpPr>
        <p:spPr>
          <a:xfrm>
            <a:off x="5410200" y="864818"/>
            <a:ext cx="2286000" cy="35438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8483"/>
            <a:r>
              <a:rPr lang="en-US" sz="2025"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Luyện</a:t>
            </a:r>
            <a:r>
              <a:rPr lang="en-US" sz="2025"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25"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đọc</a:t>
            </a:r>
            <a:r>
              <a:rPr lang="en-US" sz="2025"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25"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a:t>
            </a:r>
            <a:r>
              <a:rPr lang="en-US" sz="2025"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025"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khó</a:t>
            </a:r>
            <a:endParaRPr lang="en-US" sz="2025"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controls>
      <mc:AlternateContent xmlns:mc="http://schemas.openxmlformats.org/markup-compatibility/2006">
        <mc:Choice xmlns:v="urn:schemas-microsoft-com:vml" Requires="v">
          <p:control spid="1026" name="TextBox1" r:id="rId3" imgW="4886280" imgH="2828880"/>
        </mc:Choice>
        <mc:Fallback>
          <p:control name="TextBox1" r:id="rId3" imgW="4886280" imgH="2828880">
            <p:pic>
              <p:nvPicPr>
                <p:cNvPr id="8" name="TextBox1">
                  <a:extLst>
                    <a:ext uri="{FF2B5EF4-FFF2-40B4-BE49-F238E27FC236}">
                      <a16:creationId xmlns:a16="http://schemas.microsoft.com/office/drawing/2014/main" id="{64689E19-0BDB-4A7B-BBB9-7DE2E47BBFCF}"/>
                    </a:ext>
                  </a:extLst>
                </p:cNvPr>
                <p:cNvPicPr>
                  <a:picLocks/>
                </p:cNvPicPr>
                <p:nvPr/>
              </p:nvPicPr>
              <p:blipFill>
                <a:blip r:embed="rId8"/>
                <a:stretch>
                  <a:fillRect/>
                </a:stretch>
              </p:blipFill>
              <p:spPr>
                <a:xfrm>
                  <a:off x="4116505" y="1524000"/>
                  <a:ext cx="4891363" cy="2829882"/>
                </a:xfrm>
                <a:prstGeom prst="rect">
                  <a:avLst/>
                </a:prstGeom>
              </p:spPr>
            </p:pic>
          </p:control>
        </mc:Fallback>
      </mc:AlternateContent>
    </p:controls>
    <p:extLst>
      <p:ext uri="{BB962C8B-B14F-4D97-AF65-F5344CB8AC3E}">
        <p14:creationId xmlns:p14="http://schemas.microsoft.com/office/powerpoint/2010/main" val="375961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E406A7-3747-4769-A140-6A6DE0A900CF}"/>
              </a:ext>
            </a:extLst>
          </p:cNvPr>
          <p:cNvGrpSpPr/>
          <p:nvPr/>
        </p:nvGrpSpPr>
        <p:grpSpPr>
          <a:xfrm>
            <a:off x="1515721" y="304800"/>
            <a:ext cx="1579414" cy="532282"/>
            <a:chOff x="0" y="135956"/>
            <a:chExt cx="2105882" cy="532282"/>
          </a:xfrm>
        </p:grpSpPr>
        <p:sp>
          <p:nvSpPr>
            <p:cNvPr id="3" name="Freeform: Shape 2">
              <a:extLst>
                <a:ext uri="{FF2B5EF4-FFF2-40B4-BE49-F238E27FC236}">
                  <a16:creationId xmlns:a16="http://schemas.microsoft.com/office/drawing/2014/main" id="{D1A4E16F-C8EE-4B53-B884-9C7DA6663AAF}"/>
                </a:ext>
              </a:extLst>
            </p:cNvPr>
            <p:cNvSpPr/>
            <p:nvPr/>
          </p:nvSpPr>
          <p:spPr bwMode="auto">
            <a:xfrm>
              <a:off x="0" y="142774"/>
              <a:ext cx="1847461" cy="525464"/>
            </a:xfrm>
            <a:custGeom>
              <a:avLst/>
              <a:gdLst>
                <a:gd name="connsiteX0" fmla="*/ 0 w 3477420"/>
                <a:gd name="connsiteY0" fmla="*/ 0 h 525464"/>
                <a:gd name="connsiteX1" fmla="*/ 3214688 w 3477420"/>
                <a:gd name="connsiteY1" fmla="*/ 0 h 525464"/>
                <a:gd name="connsiteX2" fmla="*/ 3477420 w 3477420"/>
                <a:gd name="connsiteY2" fmla="*/ 262732 h 525464"/>
                <a:gd name="connsiteX3" fmla="*/ 3477419 w 3477420"/>
                <a:gd name="connsiteY3" fmla="*/ 262732 h 525464"/>
                <a:gd name="connsiteX4" fmla="*/ 3214687 w 3477420"/>
                <a:gd name="connsiteY4" fmla="*/ 525464 h 525464"/>
                <a:gd name="connsiteX5" fmla="*/ 0 w 3477420"/>
                <a:gd name="connsiteY5" fmla="*/ 525463 h 525464"/>
                <a:gd name="connsiteX6" fmla="*/ 0 w 3477420"/>
                <a:gd name="connsiteY6" fmla="*/ 0 h 5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20" h="525464">
                  <a:moveTo>
                    <a:pt x="0" y="0"/>
                  </a:moveTo>
                  <a:lnTo>
                    <a:pt x="3214688" y="0"/>
                  </a:lnTo>
                  <a:cubicBezTo>
                    <a:pt x="3359791" y="0"/>
                    <a:pt x="3477420" y="117629"/>
                    <a:pt x="3477420" y="262732"/>
                  </a:cubicBezTo>
                  <a:lnTo>
                    <a:pt x="3477419" y="262732"/>
                  </a:lnTo>
                  <a:cubicBezTo>
                    <a:pt x="3477419" y="407835"/>
                    <a:pt x="3359790" y="525464"/>
                    <a:pt x="3214687" y="525464"/>
                  </a:cubicBezTo>
                  <a:lnTo>
                    <a:pt x="0" y="525463"/>
                  </a:lnTo>
                  <a:lnTo>
                    <a:pt x="0" y="0"/>
                  </a:lnTo>
                  <a:close/>
                </a:path>
              </a:pathLst>
            </a:custGeom>
            <a:solidFill>
              <a:srgbClr val="FFFFFF"/>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1600">
                <a:solidFill>
                  <a:srgbClr val="3F7B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13">
              <a:extLst>
                <a:ext uri="{FF2B5EF4-FFF2-40B4-BE49-F238E27FC236}">
                  <a16:creationId xmlns:a16="http://schemas.microsoft.com/office/drawing/2014/main" id="{2DCAF062-2E3E-49EA-AEBD-13375138818C}"/>
                </a:ext>
              </a:extLst>
            </p:cNvPr>
            <p:cNvSpPr txBox="1">
              <a:spLocks noChangeArrowheads="1"/>
            </p:cNvSpPr>
            <p:nvPr/>
          </p:nvSpPr>
          <p:spPr bwMode="auto">
            <a:xfrm>
              <a:off x="112638" y="135956"/>
              <a:ext cx="1993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defRPr/>
              </a:pPr>
              <a:r>
                <a:rPr lang="en-US" altLang="zh-CN" sz="2800" b="1" dirty="0">
                  <a:solidFill>
                    <a:srgbClr val="6BA42C"/>
                  </a:solidFill>
                  <a:latin typeface="Times New Roman" pitchFamily="18" charset="0"/>
                  <a:ea typeface="Arial-Rounded" panose="020B0500000000000000" pitchFamily="34" charset="0"/>
                  <a:cs typeface="Times New Roman" pitchFamily="18" charset="0"/>
                </a:rPr>
                <a:t>2</a:t>
              </a:r>
              <a:r>
                <a:rPr lang="en-US" altLang="zh-CN" sz="2800" b="1" dirty="0">
                  <a:solidFill>
                    <a:srgbClr val="92D050"/>
                  </a:solidFill>
                  <a:latin typeface="Times New Roman" pitchFamily="18" charset="0"/>
                  <a:ea typeface="Arial-Rounded" panose="020B0500000000000000" pitchFamily="34" charset="0"/>
                  <a:cs typeface="Times New Roman" pitchFamily="18" charset="0"/>
                </a:rPr>
                <a:t>. ĐỌC</a:t>
              </a:r>
              <a:endParaRPr lang="zh-CN" altLang="en-US" sz="2800" b="1" dirty="0">
                <a:solidFill>
                  <a:srgbClr val="92D050"/>
                </a:solidFill>
                <a:latin typeface="Times New Roman" pitchFamily="18" charset="0"/>
                <a:ea typeface="Arial-Rounded" panose="020B0500000000000000" pitchFamily="34" charset="0"/>
                <a:cs typeface="Times New Roman" pitchFamily="18" charset="0"/>
              </a:endParaRPr>
            </a:p>
          </p:txBody>
        </p:sp>
      </p:grpSp>
      <p:sp>
        <p:nvSpPr>
          <p:cNvPr id="11" name="13">
            <a:extLst>
              <a:ext uri="{FF2B5EF4-FFF2-40B4-BE49-F238E27FC236}">
                <a16:creationId xmlns:a16="http://schemas.microsoft.com/office/drawing/2014/main" id="{D39E6093-B899-4083-A330-C8894EDCFD78}"/>
              </a:ext>
            </a:extLst>
          </p:cNvPr>
          <p:cNvSpPr txBox="1">
            <a:spLocks noChangeArrowheads="1"/>
          </p:cNvSpPr>
          <p:nvPr/>
        </p:nvSpPr>
        <p:spPr bwMode="auto">
          <a:xfrm>
            <a:off x="4648200" y="26206"/>
            <a:ext cx="3284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defRPr/>
            </a:pPr>
            <a:r>
              <a:rPr lang="en-US" altLang="zh-CN" sz="4800" b="1" dirty="0" err="1">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 long</a:t>
            </a:r>
            <a:endParaRPr lang="zh-CN" altLang="en-US"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AutoShape 2" descr="Tranh vẽ chim đậu trên cành cây 13246 - 123Design.org"/>
          <p:cNvSpPr>
            <a:spLocks noChangeAspect="1" noChangeArrowheads="1"/>
          </p:cNvSpPr>
          <p:nvPr/>
        </p:nvSpPr>
        <p:spPr bwMode="auto">
          <a:xfrm>
            <a:off x="1640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8" name="AutoShape 4" descr="Tranh vẽ chim đậu trên cành cây 13246 - 123Design.org"/>
          <p:cNvSpPr>
            <a:spLocks noChangeAspect="1" noChangeArrowheads="1"/>
          </p:cNvSpPr>
          <p:nvPr/>
        </p:nvSpPr>
        <p:spPr bwMode="auto">
          <a:xfrm>
            <a:off x="1754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9" name="TextBox 8">
            <a:extLst>
              <a:ext uri="{FF2B5EF4-FFF2-40B4-BE49-F238E27FC236}">
                <a16:creationId xmlns:a16="http://schemas.microsoft.com/office/drawing/2014/main" id="{A178D2C2-C006-4902-A372-9BA5AE4E8932}"/>
              </a:ext>
            </a:extLst>
          </p:cNvPr>
          <p:cNvSpPr txBox="1"/>
          <p:nvPr/>
        </p:nvSpPr>
        <p:spPr>
          <a:xfrm>
            <a:off x="1462777" y="857202"/>
            <a:ext cx="9027319" cy="1077218"/>
          </a:xfrm>
          <a:prstGeom prst="rect">
            <a:avLst/>
          </a:prstGeom>
          <a:noFill/>
        </p:spPr>
        <p:txBody>
          <a:bodyPr wrap="square">
            <a:spAutoFit/>
          </a:bodyPr>
          <a:lstStyle/>
          <a:p>
            <a:pPr>
              <a:defRPr/>
            </a:pPr>
            <a:r>
              <a:rPr lang="en-US" sz="3200" dirty="0">
                <a:solidFill>
                  <a:srgbClr val="00264D"/>
                </a:solidFill>
                <a:latin typeface="Times New Roman" pitchFamily="18" charset="0"/>
                <a:ea typeface="Arial-Rounded" panose="020B0500000000000000" pitchFamily="34" charset="0"/>
                <a:cs typeface="Times New Roman" pitchFamily="18" charset="0"/>
              </a:rPr>
              <a:t> </a:t>
            </a:r>
          </a:p>
          <a:p>
            <a:pPr>
              <a:defRPr/>
            </a:pPr>
            <a:endParaRPr lang="en-US" sz="3200" dirty="0">
              <a:solidFill>
                <a:srgbClr val="00264D"/>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1676402" y="857202"/>
            <a:ext cx="9067799" cy="5693866"/>
          </a:xfrm>
          <a:prstGeom prst="rect">
            <a:avLst/>
          </a:prstGeom>
          <a:noFill/>
        </p:spPr>
        <p:txBody>
          <a:bodyPr wrap="square" rtlCol="0">
            <a:spAutoFit/>
          </a:bodyPr>
          <a:lstStyle/>
          <a:p>
            <a:pPr>
              <a:defRPr/>
            </a:pPr>
            <a:r>
              <a:rPr lang="en-US" sz="2600" dirty="0">
                <a:solidFill>
                  <a:prstClr val="black"/>
                </a:solidFill>
                <a:latin typeface="Times New Roman" pitchFamily="18" charset="0"/>
                <a:cs typeface="Times New Roman" pitchFamily="18" charset="0"/>
              </a:rPr>
              <a:t>     Khủng long là loài vật thường sống thành bầy đàn ở các vùng </a:t>
            </a:r>
          </a:p>
          <a:p>
            <a:pPr>
              <a:defRPr/>
            </a:pPr>
            <a:r>
              <a:rPr lang="en-US" sz="2600" dirty="0" err="1">
                <a:solidFill>
                  <a:prstClr val="black"/>
                </a:solidFill>
                <a:latin typeface="Times New Roman" pitchFamily="18" charset="0"/>
                <a:cs typeface="Times New Roman" pitchFamily="18" charset="0"/>
              </a:rPr>
              <a:t>đ</a:t>
            </a:r>
            <a:r>
              <a:rPr lang="en-US" sz="2600" dirty="0" err="1">
                <a:solidFill>
                  <a:prstClr val="black"/>
                </a:solidFill>
                <a:latin typeface="Times New Roman" pitchFamily="18" charset="0"/>
                <a:cs typeface="Times New Roman" pitchFamily="18" charset="0"/>
              </a:rPr>
              <a:t>ất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khô</a:t>
            </a:r>
            <a:r>
              <a:rPr lang="en-US" sz="2600" dirty="0">
                <a:solidFill>
                  <a:prstClr val="black"/>
                </a:solidFill>
                <a:latin typeface="Times New Roman" pitchFamily="18" charset="0"/>
                <a:cs typeface="Times New Roman" pitchFamily="18" charset="0"/>
              </a:rPr>
              <a:t>.</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Trong suy nghĩ của nhiều người, khủng long là loài vật khổng</a:t>
            </a:r>
            <a:endParaRPr lang="en-US" sz="2600" dirty="0">
              <a:solidFill>
                <a:prstClr val="black"/>
              </a:solidFill>
              <a:latin typeface="Times New Roman" pitchFamily="18" charset="0"/>
              <a:cs typeface="Times New Roman" pitchFamily="18" charset="0"/>
            </a:endParaRPr>
          </a:p>
          <a:p>
            <a:pPr>
              <a:defRPr/>
            </a:pPr>
            <a:r>
              <a:rPr lang="en-US" sz="2600" dirty="0" err="1">
                <a:solidFill>
                  <a:prstClr val="black"/>
                </a:solidFill>
                <a:latin typeface="Times New Roman" pitchFamily="18" charset="0"/>
                <a:cs typeface="Times New Roman" pitchFamily="18" charset="0"/>
              </a:rPr>
              <a:t>lồ</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Nhưng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trên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thực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tế</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loài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khủng</a:t>
            </a:r>
            <a:r>
              <a:rPr lang="en-US" sz="2600" dirty="0">
                <a:solidFill>
                  <a:prstClr val="black"/>
                </a:solidFill>
                <a:latin typeface="Times New Roman" pitchFamily="18" charset="0"/>
                <a:cs typeface="Times New Roman" pitchFamily="18" charset="0"/>
              </a:rPr>
              <a:t> long </a:t>
            </a:r>
            <a:r>
              <a:rPr lang="en-US" sz="2600" dirty="0" err="1">
                <a:solidFill>
                  <a:prstClr val="black"/>
                </a:solidFill>
                <a:latin typeface="Times New Roman" pitchFamily="18" charset="0"/>
                <a:cs typeface="Times New Roman" pitchFamily="18" charset="0"/>
              </a:rPr>
              <a:t>chỉ</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bằng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chú</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chó</a:t>
            </a:r>
            <a:r>
              <a:rPr lang="en-US" sz="2600" dirty="0">
                <a:solidFill>
                  <a:prstClr val="black"/>
                </a:solidFill>
                <a:latin typeface="Times New Roman" pitchFamily="18" charset="0"/>
                <a:cs typeface="Times New Roman" pitchFamily="18" charset="0"/>
              </a:rPr>
              <a:t> </a:t>
            </a:r>
          </a:p>
          <a:p>
            <a:pPr>
              <a:defRPr/>
            </a:pPr>
            <a:r>
              <a:rPr lang="en-US" sz="2600" dirty="0" err="1">
                <a:solidFill>
                  <a:prstClr val="black"/>
                </a:solidFill>
                <a:latin typeface="Times New Roman" pitchFamily="18" charset="0"/>
                <a:cs typeface="Times New Roman" pitchFamily="18" charset="0"/>
              </a:rPr>
              <a:t>nhỏ</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Khủng</a:t>
            </a:r>
            <a:r>
              <a:rPr lang="en-US" sz="2600" dirty="0">
                <a:solidFill>
                  <a:prstClr val="black"/>
                </a:solidFill>
                <a:latin typeface="Times New Roman" pitchFamily="18" charset="0"/>
                <a:cs typeface="Times New Roman" pitchFamily="18" charset="0"/>
              </a:rPr>
              <a:t> long </a:t>
            </a:r>
            <a:r>
              <a:rPr lang="en-US" sz="2600" dirty="0" err="1">
                <a:solidFill>
                  <a:prstClr val="black"/>
                </a:solidFill>
                <a:latin typeface="Times New Roman" pitchFamily="18" charset="0"/>
                <a:cs typeface="Times New Roman" pitchFamily="18" charset="0"/>
              </a:rPr>
              <a:t>thường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thịt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cũng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số</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loài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cỏ</a:t>
            </a:r>
            <a:r>
              <a:rPr lang="en-US" sz="2600" dirty="0">
                <a:solidFill>
                  <a:prstClr val="black"/>
                </a:solidFill>
                <a:latin typeface="Times New Roman" pitchFamily="18" charset="0"/>
                <a:cs typeface="Times New Roman" pitchFamily="18" charset="0"/>
              </a:rPr>
              <a:t>.</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Chân khủng long thẳng và rất khỏe. Vì thế chúng có thể đi</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khắp</a:t>
            </a:r>
          </a:p>
          <a:p>
            <a:pPr>
              <a:defRPr/>
            </a:pPr>
            <a:r>
              <a:rPr lang="en-US" sz="2600" dirty="0">
                <a:solidFill>
                  <a:prstClr val="black"/>
                </a:solidFill>
                <a:latin typeface="Times New Roman" pitchFamily="18" charset="0"/>
                <a:cs typeface="Times New Roman" pitchFamily="18" charset="0"/>
              </a:rPr>
              <a:t>một vùng rộng lớn để kiếm ăn. Khủng long có khả năng</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săn mồi tốt nhờ có đôi mắt tinh tường cùng cái mũi và đôi tai thính. Khủng long cũng có khả năng tự vệ tốt nhờ vào cái đầu cứng và cái quất đuôi dũng mãnh.</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Trước khi con người xuất hiện, khủng long đã bị</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tuyệt chủng. Vì thế, chúng ta sẽ không thể nhìn thấy khủng long thật. </a:t>
            </a:r>
          </a:p>
          <a:p>
            <a:pPr algn="r">
              <a:defRPr/>
            </a:pPr>
            <a:r>
              <a:rPr lang="en-US" sz="2600" i="1" dirty="0">
                <a:solidFill>
                  <a:prstClr val="black"/>
                </a:solidFill>
                <a:latin typeface="Times New Roman" pitchFamily="18" charset="0"/>
                <a:cs typeface="Times New Roman" pitchFamily="18" charset="0"/>
              </a:rPr>
              <a:t> </a:t>
            </a:r>
            <a:r>
              <a:rPr lang="en-US" sz="2600" i="1" dirty="0">
                <a:solidFill>
                  <a:prstClr val="black"/>
                </a:solidFill>
                <a:latin typeface="Times New Roman" pitchFamily="18" charset="0"/>
                <a:cs typeface="Times New Roman" pitchFamily="18" charset="0"/>
              </a:rPr>
              <a:t>                              (Theo Bách khoa tri thức về khám phá </a:t>
            </a:r>
          </a:p>
          <a:p>
            <a:pPr algn="r">
              <a:defRPr/>
            </a:pPr>
            <a:r>
              <a:rPr lang="en-US" sz="2600" i="1" dirty="0">
                <a:solidFill>
                  <a:prstClr val="black"/>
                </a:solidFill>
                <a:latin typeface="Times New Roman" pitchFamily="18" charset="0"/>
                <a:cs typeface="Times New Roman" pitchFamily="18" charset="0"/>
              </a:rPr>
              <a:t>                                         thế giới cho trẻ em – khủng long)</a:t>
            </a:r>
          </a:p>
        </p:txBody>
      </p:sp>
      <p:sp>
        <p:nvSpPr>
          <p:cNvPr id="10" name="Cloud 9">
            <a:extLst>
              <a:ext uri="{FF2B5EF4-FFF2-40B4-BE49-F238E27FC236}">
                <a16:creationId xmlns:a16="http://schemas.microsoft.com/office/drawing/2014/main" id="{82EE266C-03E9-4315-A85B-3446053A75A8}"/>
              </a:ext>
            </a:extLst>
          </p:cNvPr>
          <p:cNvSpPr/>
          <p:nvPr/>
        </p:nvSpPr>
        <p:spPr>
          <a:xfrm>
            <a:off x="8529127" y="136390"/>
            <a:ext cx="1987094" cy="7263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1717366" y="1752600"/>
            <a:ext cx="416234" cy="35284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en-US" sz="2800" dirty="0">
                <a:solidFill>
                  <a:schemeClr val="tx1"/>
                </a:solidFill>
                <a:latin typeface="Times New Roman" pitchFamily="18" charset="0"/>
                <a:cs typeface="Times New Roman" pitchFamily="18" charset="0"/>
              </a:rPr>
              <a:t>2</a:t>
            </a:r>
            <a:endParaRPr lang="en-US" sz="2800" dirty="0">
              <a:solidFill>
                <a:schemeClr val="tx1"/>
              </a:solidFill>
              <a:latin typeface="Times New Roman" pitchFamily="18" charset="0"/>
              <a:cs typeface="Times New Roman" pitchFamily="18" charset="0"/>
            </a:endParaRPr>
          </a:p>
        </p:txBody>
      </p:sp>
      <p:sp>
        <p:nvSpPr>
          <p:cNvPr id="13" name="Oval 12"/>
          <p:cNvSpPr/>
          <p:nvPr/>
        </p:nvSpPr>
        <p:spPr>
          <a:xfrm>
            <a:off x="1676400" y="881151"/>
            <a:ext cx="457201" cy="41113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en-US" sz="2800" dirty="0">
                <a:solidFill>
                  <a:schemeClr val="tx1"/>
                </a:solidFill>
                <a:latin typeface="Times New Roman" pitchFamily="18" charset="0"/>
                <a:cs typeface="Times New Roman" pitchFamily="18" charset="0"/>
              </a:rPr>
              <a:t>1</a:t>
            </a:r>
            <a:endParaRPr lang="en-US" sz="2800" dirty="0">
              <a:solidFill>
                <a:schemeClr val="tx1"/>
              </a:solidFill>
              <a:latin typeface="Times New Roman" pitchFamily="18" charset="0"/>
              <a:cs typeface="Times New Roman" pitchFamily="18" charset="0"/>
            </a:endParaRPr>
          </a:p>
        </p:txBody>
      </p:sp>
      <p:sp>
        <p:nvSpPr>
          <p:cNvPr id="14" name="Oval 13"/>
          <p:cNvSpPr/>
          <p:nvPr/>
        </p:nvSpPr>
        <p:spPr>
          <a:xfrm>
            <a:off x="1752601" y="2936444"/>
            <a:ext cx="403258" cy="34015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en-US" sz="2800" dirty="0">
                <a:solidFill>
                  <a:schemeClr val="tx1"/>
                </a:solidFill>
                <a:latin typeface="Times New Roman" pitchFamily="18" charset="0"/>
                <a:cs typeface="Times New Roman" pitchFamily="18" charset="0"/>
              </a:rPr>
              <a:t>3</a:t>
            </a:r>
            <a:endParaRPr lang="en-US" sz="2800" dirty="0">
              <a:solidFill>
                <a:schemeClr val="tx1"/>
              </a:solidFill>
              <a:latin typeface="Times New Roman" pitchFamily="18" charset="0"/>
              <a:cs typeface="Times New Roman" pitchFamily="18" charset="0"/>
            </a:endParaRPr>
          </a:p>
        </p:txBody>
      </p:sp>
      <p:sp>
        <p:nvSpPr>
          <p:cNvPr id="15" name="Oval 14"/>
          <p:cNvSpPr/>
          <p:nvPr/>
        </p:nvSpPr>
        <p:spPr>
          <a:xfrm>
            <a:off x="1739537" y="4926874"/>
            <a:ext cx="381000" cy="3048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en-US" sz="2800" dirty="0">
                <a:solidFill>
                  <a:schemeClr val="tx1"/>
                </a:solidFill>
                <a:latin typeface="Times New Roman" pitchFamily="18" charset="0"/>
                <a:cs typeface="Times New Roman" pitchFamily="18" charset="0"/>
              </a:rPr>
              <a:t>4</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15609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Horizontal)">
                                      <p:cBhvr>
                                        <p:cTn id="13" dur="500"/>
                                        <p:tgtEl>
                                          <p:spTgt spid="11"/>
                                        </p:tgtEl>
                                      </p:cBhvr>
                                    </p:animEffect>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750" fill="hold"/>
                                        <p:tgtEl>
                                          <p:spTgt spid="9"/>
                                        </p:tgtEl>
                                        <p:attrNameLst>
                                          <p:attrName>ppt_y</p:attrName>
                                        </p:attrNameLst>
                                      </p:cBhvr>
                                      <p:tavLst>
                                        <p:tav tm="0">
                                          <p:val>
                                            <p:strVal val="#ppt_y"/>
                                          </p:val>
                                        </p:tav>
                                        <p:tav tm="100000">
                                          <p:val>
                                            <p:strVal val="#ppt_y"/>
                                          </p:val>
                                        </p:tav>
                                      </p:tavLst>
                                    </p:anim>
                                    <p:anim calcmode="lin" valueType="num">
                                      <p:cBhvr>
                                        <p:cTn id="19" dur="7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7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750" tmFilter="0,0; .5, 1; 1, 1"/>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1"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5" grpId="0"/>
      <p:bldP spid="10" grpId="0" animBg="1"/>
      <p:bldP spid="10" grpId="1"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514600" y="1639888"/>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u="sng" dirty="0">
                <a:solidFill>
                  <a:srgbClr val="0000FF"/>
                </a:solidFill>
                <a:cs typeface="Times New Roman" pitchFamily="18" charset="0"/>
              </a:rPr>
              <a:t>Luyện </a:t>
            </a:r>
            <a:r>
              <a:rPr lang="en-US" sz="4000" u="sng" dirty="0">
                <a:solidFill>
                  <a:srgbClr val="0000FF"/>
                </a:solidFill>
                <a:cs typeface="Times New Roman" pitchFamily="18" charset="0"/>
              </a:rPr>
              <a:t>đọc câu dài:</a:t>
            </a:r>
            <a:endParaRPr lang="en-US" sz="4000" u="sng" dirty="0">
              <a:solidFill>
                <a:srgbClr val="0000FF"/>
              </a:solidFill>
              <a:cs typeface="Times New Roman" pitchFamily="18" charset="0"/>
            </a:endParaRPr>
          </a:p>
        </p:txBody>
      </p:sp>
      <p:sp>
        <p:nvSpPr>
          <p:cNvPr id="8" name="Rectangle 16"/>
          <p:cNvSpPr>
            <a:spLocks noChangeArrowheads="1"/>
          </p:cNvSpPr>
          <p:nvPr/>
        </p:nvSpPr>
        <p:spPr bwMode="auto">
          <a:xfrm>
            <a:off x="2286001" y="2362200"/>
            <a:ext cx="796019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4000" dirty="0" err="1">
                <a:latin typeface="Times New Roman" pitchFamily="18" charset="0"/>
                <a:cs typeface="Times New Roman" pitchFamily="18" charset="0"/>
              </a:rPr>
              <a:t>Khủng</a:t>
            </a:r>
            <a:r>
              <a:rPr lang="en-US" sz="4000" dirty="0">
                <a:latin typeface="Times New Roman" pitchFamily="18" charset="0"/>
                <a:cs typeface="Times New Roman" pitchFamily="18" charset="0"/>
              </a:rPr>
              <a:t> long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mồi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tốt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nhờ</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mắt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cùng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mũi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đôi</a:t>
            </a:r>
            <a:r>
              <a:rPr lang="en-US" sz="4000" dirty="0">
                <a:latin typeface="Times New Roman" pitchFamily="18" charset="0"/>
                <a:cs typeface="Times New Roman" pitchFamily="18" charset="0"/>
              </a:rPr>
              <a:t> tai </a:t>
            </a:r>
            <a:r>
              <a:rPr lang="en-US" sz="4000" dirty="0" err="1">
                <a:latin typeface="Times New Roman" pitchFamily="18" charset="0"/>
                <a:cs typeface="Times New Roman" pitchFamily="18" charset="0"/>
              </a:rPr>
              <a:t>thính</a:t>
            </a:r>
            <a:r>
              <a:rPr lang="en-US" sz="4000"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cxnSp>
        <p:nvCxnSpPr>
          <p:cNvPr id="3" name="Straight Connector 2"/>
          <p:cNvCxnSpPr/>
          <p:nvPr/>
        </p:nvCxnSpPr>
        <p:spPr>
          <a:xfrm flipH="1">
            <a:off x="4800600" y="2438400"/>
            <a:ext cx="30480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829800" y="2450063"/>
            <a:ext cx="30480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620000" y="3124200"/>
            <a:ext cx="30480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477000" y="3657600"/>
            <a:ext cx="304800" cy="533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553200" y="3657600"/>
            <a:ext cx="304800" cy="5334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6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E406A7-3747-4769-A140-6A6DE0A900CF}"/>
              </a:ext>
            </a:extLst>
          </p:cNvPr>
          <p:cNvGrpSpPr/>
          <p:nvPr/>
        </p:nvGrpSpPr>
        <p:grpSpPr>
          <a:xfrm>
            <a:off x="1515721" y="304800"/>
            <a:ext cx="1579414" cy="532282"/>
            <a:chOff x="0" y="135956"/>
            <a:chExt cx="2105882" cy="532282"/>
          </a:xfrm>
        </p:grpSpPr>
        <p:sp>
          <p:nvSpPr>
            <p:cNvPr id="3" name="Freeform: Shape 2">
              <a:extLst>
                <a:ext uri="{FF2B5EF4-FFF2-40B4-BE49-F238E27FC236}">
                  <a16:creationId xmlns:a16="http://schemas.microsoft.com/office/drawing/2014/main" id="{D1A4E16F-C8EE-4B53-B884-9C7DA6663AAF}"/>
                </a:ext>
              </a:extLst>
            </p:cNvPr>
            <p:cNvSpPr/>
            <p:nvPr/>
          </p:nvSpPr>
          <p:spPr bwMode="auto">
            <a:xfrm>
              <a:off x="0" y="142774"/>
              <a:ext cx="1847461" cy="525464"/>
            </a:xfrm>
            <a:custGeom>
              <a:avLst/>
              <a:gdLst>
                <a:gd name="connsiteX0" fmla="*/ 0 w 3477420"/>
                <a:gd name="connsiteY0" fmla="*/ 0 h 525464"/>
                <a:gd name="connsiteX1" fmla="*/ 3214688 w 3477420"/>
                <a:gd name="connsiteY1" fmla="*/ 0 h 525464"/>
                <a:gd name="connsiteX2" fmla="*/ 3477420 w 3477420"/>
                <a:gd name="connsiteY2" fmla="*/ 262732 h 525464"/>
                <a:gd name="connsiteX3" fmla="*/ 3477419 w 3477420"/>
                <a:gd name="connsiteY3" fmla="*/ 262732 h 525464"/>
                <a:gd name="connsiteX4" fmla="*/ 3214687 w 3477420"/>
                <a:gd name="connsiteY4" fmla="*/ 525464 h 525464"/>
                <a:gd name="connsiteX5" fmla="*/ 0 w 3477420"/>
                <a:gd name="connsiteY5" fmla="*/ 525463 h 525464"/>
                <a:gd name="connsiteX6" fmla="*/ 0 w 3477420"/>
                <a:gd name="connsiteY6" fmla="*/ 0 h 52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420" h="525464">
                  <a:moveTo>
                    <a:pt x="0" y="0"/>
                  </a:moveTo>
                  <a:lnTo>
                    <a:pt x="3214688" y="0"/>
                  </a:lnTo>
                  <a:cubicBezTo>
                    <a:pt x="3359791" y="0"/>
                    <a:pt x="3477420" y="117629"/>
                    <a:pt x="3477420" y="262732"/>
                  </a:cubicBezTo>
                  <a:lnTo>
                    <a:pt x="3477419" y="262732"/>
                  </a:lnTo>
                  <a:cubicBezTo>
                    <a:pt x="3477419" y="407835"/>
                    <a:pt x="3359790" y="525464"/>
                    <a:pt x="3214687" y="525464"/>
                  </a:cubicBezTo>
                  <a:lnTo>
                    <a:pt x="0" y="525463"/>
                  </a:lnTo>
                  <a:lnTo>
                    <a:pt x="0" y="0"/>
                  </a:lnTo>
                  <a:close/>
                </a:path>
              </a:pathLst>
            </a:custGeom>
            <a:solidFill>
              <a:srgbClr val="FFFFFF"/>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endParaRPr lang="zh-CN" altLang="en-US" sz="1600">
                <a:solidFill>
                  <a:srgbClr val="3F7B33"/>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13">
              <a:extLst>
                <a:ext uri="{FF2B5EF4-FFF2-40B4-BE49-F238E27FC236}">
                  <a16:creationId xmlns:a16="http://schemas.microsoft.com/office/drawing/2014/main" id="{2DCAF062-2E3E-49EA-AEBD-13375138818C}"/>
                </a:ext>
              </a:extLst>
            </p:cNvPr>
            <p:cNvSpPr txBox="1">
              <a:spLocks noChangeArrowheads="1"/>
            </p:cNvSpPr>
            <p:nvPr/>
          </p:nvSpPr>
          <p:spPr bwMode="auto">
            <a:xfrm>
              <a:off x="112638" y="135956"/>
              <a:ext cx="1993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defRPr/>
              </a:pPr>
              <a:r>
                <a:rPr lang="en-US" altLang="zh-CN" sz="2800" b="1" dirty="0">
                  <a:solidFill>
                    <a:srgbClr val="6BA42C"/>
                  </a:solidFill>
                  <a:latin typeface="Times New Roman" pitchFamily="18" charset="0"/>
                  <a:ea typeface="Arial-Rounded" panose="020B0500000000000000" pitchFamily="34" charset="0"/>
                  <a:cs typeface="Times New Roman" pitchFamily="18" charset="0"/>
                </a:rPr>
                <a:t>2</a:t>
              </a:r>
              <a:r>
                <a:rPr lang="en-US" altLang="zh-CN" sz="2800" b="1" dirty="0">
                  <a:solidFill>
                    <a:srgbClr val="92D050"/>
                  </a:solidFill>
                  <a:latin typeface="Times New Roman" pitchFamily="18" charset="0"/>
                  <a:ea typeface="Arial-Rounded" panose="020B0500000000000000" pitchFamily="34" charset="0"/>
                  <a:cs typeface="Times New Roman" pitchFamily="18" charset="0"/>
                </a:rPr>
                <a:t>. ĐỌC</a:t>
              </a:r>
              <a:endParaRPr lang="zh-CN" altLang="en-US" sz="2800" b="1" dirty="0">
                <a:solidFill>
                  <a:srgbClr val="92D050"/>
                </a:solidFill>
                <a:latin typeface="Times New Roman" pitchFamily="18" charset="0"/>
                <a:ea typeface="Arial-Rounded" panose="020B0500000000000000" pitchFamily="34" charset="0"/>
                <a:cs typeface="Times New Roman" pitchFamily="18" charset="0"/>
              </a:endParaRPr>
            </a:p>
          </p:txBody>
        </p:sp>
      </p:grpSp>
      <p:sp>
        <p:nvSpPr>
          <p:cNvPr id="11" name="13">
            <a:extLst>
              <a:ext uri="{FF2B5EF4-FFF2-40B4-BE49-F238E27FC236}">
                <a16:creationId xmlns:a16="http://schemas.microsoft.com/office/drawing/2014/main" id="{D39E6093-B899-4083-A330-C8894EDCFD78}"/>
              </a:ext>
            </a:extLst>
          </p:cNvPr>
          <p:cNvSpPr txBox="1">
            <a:spLocks noChangeArrowheads="1"/>
          </p:cNvSpPr>
          <p:nvPr/>
        </p:nvSpPr>
        <p:spPr bwMode="auto">
          <a:xfrm>
            <a:off x="4648200" y="26206"/>
            <a:ext cx="32848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ulim" pitchFamily="34" charset="-127"/>
                <a:ea typeface="Gulim" pitchFamily="34" charset="-127"/>
              </a:defRPr>
            </a:lvl1pPr>
            <a:lvl2pPr marL="742950" indent="-285750">
              <a:defRPr>
                <a:solidFill>
                  <a:schemeClr val="tx1"/>
                </a:solidFill>
                <a:latin typeface="Gulim" pitchFamily="34" charset="-127"/>
                <a:ea typeface="Gulim" pitchFamily="34" charset="-127"/>
              </a:defRPr>
            </a:lvl2pPr>
            <a:lvl3pPr marL="1143000" indent="-228600">
              <a:defRPr>
                <a:solidFill>
                  <a:schemeClr val="tx1"/>
                </a:solidFill>
                <a:latin typeface="Gulim" pitchFamily="34" charset="-127"/>
                <a:ea typeface="Gulim" pitchFamily="34" charset="-127"/>
              </a:defRPr>
            </a:lvl3pPr>
            <a:lvl4pPr marL="1600200" indent="-228600">
              <a:defRPr>
                <a:solidFill>
                  <a:schemeClr val="tx1"/>
                </a:solidFill>
                <a:latin typeface="Gulim" pitchFamily="34" charset="-127"/>
                <a:ea typeface="Gulim" pitchFamily="34" charset="-127"/>
              </a:defRPr>
            </a:lvl4pPr>
            <a:lvl5pPr marL="2057400" indent="-228600">
              <a:defRPr>
                <a:solidFill>
                  <a:schemeClr val="tx1"/>
                </a:solidFill>
                <a:latin typeface="Gulim" pitchFamily="34" charset="-127"/>
                <a:ea typeface="Gulim" pitchFamily="34" charset="-127"/>
              </a:defRPr>
            </a:lvl5pPr>
            <a:lvl6pPr marL="2514600" indent="-228600" eaLnBrk="0" fontAlgn="base"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hangingPunct="0">
              <a:spcBef>
                <a:spcPct val="0"/>
              </a:spcBef>
              <a:spcAft>
                <a:spcPct val="0"/>
              </a:spcAft>
              <a:defRPr>
                <a:solidFill>
                  <a:schemeClr val="tx1"/>
                </a:solidFill>
                <a:latin typeface="Gulim" pitchFamily="34" charset="-127"/>
                <a:ea typeface="Gulim" pitchFamily="34" charset="-127"/>
              </a:defRPr>
            </a:lvl9pPr>
          </a:lstStyle>
          <a:p>
            <a:pPr>
              <a:defRPr/>
            </a:pPr>
            <a:r>
              <a:rPr lang="en-US" altLang="zh-CN" sz="4800" b="1" dirty="0" err="1">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rPr>
              <a:t> long</a:t>
            </a:r>
            <a:endParaRPr lang="zh-CN" altLang="en-US" sz="4800" b="1" dirty="0">
              <a:solidFill>
                <a:srgbClr val="E89B02"/>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AutoShape 2" descr="Tranh vẽ chim đậu trên cành cây 13246 - 123Design.org"/>
          <p:cNvSpPr>
            <a:spLocks noChangeAspect="1" noChangeArrowheads="1"/>
          </p:cNvSpPr>
          <p:nvPr/>
        </p:nvSpPr>
        <p:spPr bwMode="auto">
          <a:xfrm>
            <a:off x="1640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8" name="AutoShape 4" descr="Tranh vẽ chim đậu trên cành cây 13246 - 123Design.org"/>
          <p:cNvSpPr>
            <a:spLocks noChangeAspect="1" noChangeArrowheads="1"/>
          </p:cNvSpPr>
          <p:nvPr/>
        </p:nvSpPr>
        <p:spPr bwMode="auto">
          <a:xfrm>
            <a:off x="1754981" y="7939"/>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9" name="TextBox 8">
            <a:extLst>
              <a:ext uri="{FF2B5EF4-FFF2-40B4-BE49-F238E27FC236}">
                <a16:creationId xmlns:a16="http://schemas.microsoft.com/office/drawing/2014/main" id="{A178D2C2-C006-4902-A372-9BA5AE4E8932}"/>
              </a:ext>
            </a:extLst>
          </p:cNvPr>
          <p:cNvSpPr txBox="1"/>
          <p:nvPr/>
        </p:nvSpPr>
        <p:spPr>
          <a:xfrm>
            <a:off x="1462777" y="857202"/>
            <a:ext cx="9027319" cy="1077218"/>
          </a:xfrm>
          <a:prstGeom prst="rect">
            <a:avLst/>
          </a:prstGeom>
          <a:noFill/>
        </p:spPr>
        <p:txBody>
          <a:bodyPr wrap="square">
            <a:spAutoFit/>
          </a:bodyPr>
          <a:lstStyle/>
          <a:p>
            <a:pPr>
              <a:defRPr/>
            </a:pPr>
            <a:r>
              <a:rPr lang="en-US" sz="3200" dirty="0">
                <a:solidFill>
                  <a:srgbClr val="00264D"/>
                </a:solidFill>
                <a:latin typeface="Times New Roman" pitchFamily="18" charset="0"/>
                <a:ea typeface="Arial-Rounded" panose="020B0500000000000000" pitchFamily="34" charset="0"/>
                <a:cs typeface="Times New Roman" pitchFamily="18" charset="0"/>
              </a:rPr>
              <a:t> </a:t>
            </a:r>
          </a:p>
          <a:p>
            <a:pPr>
              <a:defRPr/>
            </a:pPr>
            <a:endParaRPr lang="en-US" sz="3200" dirty="0">
              <a:solidFill>
                <a:srgbClr val="00264D"/>
              </a:solidFill>
              <a:latin typeface="Times New Roman" pitchFamily="18" charset="0"/>
              <a:ea typeface="Arial-Rounded" panose="020B0500000000000000" pitchFamily="34" charset="0"/>
              <a:cs typeface="Times New Roman" pitchFamily="18" charset="0"/>
            </a:endParaRPr>
          </a:p>
        </p:txBody>
      </p:sp>
      <p:sp>
        <p:nvSpPr>
          <p:cNvPr id="5" name="TextBox 4"/>
          <p:cNvSpPr txBox="1"/>
          <p:nvPr/>
        </p:nvSpPr>
        <p:spPr>
          <a:xfrm>
            <a:off x="1676402" y="857202"/>
            <a:ext cx="9067799" cy="5693866"/>
          </a:xfrm>
          <a:prstGeom prst="rect">
            <a:avLst/>
          </a:prstGeom>
          <a:noFill/>
        </p:spPr>
        <p:txBody>
          <a:bodyPr wrap="square" rtlCol="0">
            <a:spAutoFit/>
          </a:bodyPr>
          <a:lstStyle/>
          <a:p>
            <a:pPr>
              <a:defRPr/>
            </a:pPr>
            <a:r>
              <a:rPr lang="en-US" sz="2600" dirty="0">
                <a:solidFill>
                  <a:prstClr val="black"/>
                </a:solidFill>
                <a:latin typeface="Times New Roman" pitchFamily="18" charset="0"/>
                <a:cs typeface="Times New Roman" pitchFamily="18" charset="0"/>
              </a:rPr>
              <a:t>     Khủng long là loài vật thường sống thành bầy đàn ở các vùng </a:t>
            </a:r>
          </a:p>
          <a:p>
            <a:pPr>
              <a:defRPr/>
            </a:pPr>
            <a:r>
              <a:rPr lang="en-US" sz="2600" dirty="0" err="1">
                <a:solidFill>
                  <a:prstClr val="black"/>
                </a:solidFill>
                <a:latin typeface="Times New Roman" pitchFamily="18" charset="0"/>
                <a:cs typeface="Times New Roman" pitchFamily="18" charset="0"/>
              </a:rPr>
              <a:t>đ</a:t>
            </a:r>
            <a:r>
              <a:rPr lang="en-US" sz="2600" dirty="0" err="1">
                <a:solidFill>
                  <a:prstClr val="black"/>
                </a:solidFill>
                <a:latin typeface="Times New Roman" pitchFamily="18" charset="0"/>
                <a:cs typeface="Times New Roman" pitchFamily="18" charset="0"/>
              </a:rPr>
              <a:t>ất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khô</a:t>
            </a:r>
            <a:r>
              <a:rPr lang="en-US" sz="2600" dirty="0">
                <a:solidFill>
                  <a:prstClr val="black"/>
                </a:solidFill>
                <a:latin typeface="Times New Roman" pitchFamily="18" charset="0"/>
                <a:cs typeface="Times New Roman" pitchFamily="18" charset="0"/>
              </a:rPr>
              <a:t>.</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Trong suy nghĩ của nhiều người, khủng long là loài vật khổng</a:t>
            </a:r>
            <a:endParaRPr lang="en-US" sz="2600" dirty="0">
              <a:solidFill>
                <a:prstClr val="black"/>
              </a:solidFill>
              <a:latin typeface="Times New Roman" pitchFamily="18" charset="0"/>
              <a:cs typeface="Times New Roman" pitchFamily="18" charset="0"/>
            </a:endParaRPr>
          </a:p>
          <a:p>
            <a:pPr>
              <a:defRPr/>
            </a:pPr>
            <a:r>
              <a:rPr lang="en-US" sz="2600" dirty="0" err="1">
                <a:solidFill>
                  <a:prstClr val="black"/>
                </a:solidFill>
                <a:latin typeface="Times New Roman" pitchFamily="18" charset="0"/>
                <a:cs typeface="Times New Roman" pitchFamily="18" charset="0"/>
              </a:rPr>
              <a:t>lồ</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Nhưng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trên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thực</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tế</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loài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khủng</a:t>
            </a:r>
            <a:r>
              <a:rPr lang="en-US" sz="2600" dirty="0">
                <a:solidFill>
                  <a:prstClr val="black"/>
                </a:solidFill>
                <a:latin typeface="Times New Roman" pitchFamily="18" charset="0"/>
                <a:cs typeface="Times New Roman" pitchFamily="18" charset="0"/>
              </a:rPr>
              <a:t> long </a:t>
            </a:r>
            <a:r>
              <a:rPr lang="en-US" sz="2600" dirty="0" err="1">
                <a:solidFill>
                  <a:prstClr val="black"/>
                </a:solidFill>
                <a:latin typeface="Times New Roman" pitchFamily="18" charset="0"/>
                <a:cs typeface="Times New Roman" pitchFamily="18" charset="0"/>
              </a:rPr>
              <a:t>chỉ</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bằng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chú</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chó</a:t>
            </a:r>
            <a:r>
              <a:rPr lang="en-US" sz="2600" dirty="0">
                <a:solidFill>
                  <a:prstClr val="black"/>
                </a:solidFill>
                <a:latin typeface="Times New Roman" pitchFamily="18" charset="0"/>
                <a:cs typeface="Times New Roman" pitchFamily="18" charset="0"/>
              </a:rPr>
              <a:t> </a:t>
            </a:r>
          </a:p>
          <a:p>
            <a:pPr>
              <a:defRPr/>
            </a:pPr>
            <a:r>
              <a:rPr lang="en-US" sz="2600" dirty="0" err="1">
                <a:solidFill>
                  <a:prstClr val="black"/>
                </a:solidFill>
                <a:latin typeface="Times New Roman" pitchFamily="18" charset="0"/>
                <a:cs typeface="Times New Roman" pitchFamily="18" charset="0"/>
              </a:rPr>
              <a:t>nhỏ</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Khủng</a:t>
            </a:r>
            <a:r>
              <a:rPr lang="en-US" sz="2600" dirty="0">
                <a:solidFill>
                  <a:prstClr val="black"/>
                </a:solidFill>
                <a:latin typeface="Times New Roman" pitchFamily="18" charset="0"/>
                <a:cs typeface="Times New Roman" pitchFamily="18" charset="0"/>
              </a:rPr>
              <a:t> long </a:t>
            </a:r>
            <a:r>
              <a:rPr lang="en-US" sz="2600" dirty="0" err="1">
                <a:solidFill>
                  <a:prstClr val="black"/>
                </a:solidFill>
                <a:latin typeface="Times New Roman" pitchFamily="18" charset="0"/>
                <a:cs typeface="Times New Roman" pitchFamily="18" charset="0"/>
              </a:rPr>
              <a:t>thường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thịt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cũng</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có</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một</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số</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loài</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ăn</a:t>
            </a:r>
            <a:r>
              <a:rPr lang="en-US" sz="2600" dirty="0">
                <a:solidFill>
                  <a:prstClr val="black"/>
                </a:solidFill>
                <a:latin typeface="Times New Roman" pitchFamily="18" charset="0"/>
                <a:cs typeface="Times New Roman" pitchFamily="18" charset="0"/>
              </a:rPr>
              <a:t> </a:t>
            </a:r>
            <a:r>
              <a:rPr lang="en-US" sz="2600" dirty="0" err="1">
                <a:solidFill>
                  <a:prstClr val="black"/>
                </a:solidFill>
                <a:latin typeface="Times New Roman" pitchFamily="18" charset="0"/>
                <a:cs typeface="Times New Roman" pitchFamily="18" charset="0"/>
              </a:rPr>
              <a:t>cỏ</a:t>
            </a:r>
            <a:r>
              <a:rPr lang="en-US" sz="2600" dirty="0">
                <a:solidFill>
                  <a:prstClr val="black"/>
                </a:solidFill>
                <a:latin typeface="Times New Roman" pitchFamily="18" charset="0"/>
                <a:cs typeface="Times New Roman" pitchFamily="18" charset="0"/>
              </a:rPr>
              <a:t>.</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Chân khủng long thẳng và rất khỏe. Vì thế chúng có thể đi</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khắp</a:t>
            </a:r>
          </a:p>
          <a:p>
            <a:pPr>
              <a:defRPr/>
            </a:pPr>
            <a:r>
              <a:rPr lang="en-US" sz="2600" dirty="0">
                <a:solidFill>
                  <a:prstClr val="black"/>
                </a:solidFill>
                <a:latin typeface="Times New Roman" pitchFamily="18" charset="0"/>
                <a:cs typeface="Times New Roman" pitchFamily="18" charset="0"/>
              </a:rPr>
              <a:t>một vùng rộng lớn để kiếm ăn. Khủng long có khả năng</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săn mồi tốt nhờ có đôi mắt tinh tường cùng cái mũi và đôi tai thính. Khủng long cũng có khả năng tự vệ tốt nhờ vào cái đầu cứng và cái quất đuôi dũng mãnh.</a:t>
            </a:r>
          </a:p>
          <a:p>
            <a:pPr>
              <a:defRPr/>
            </a:pP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Trước khi con người xuất hiện, khủng long đã bị</a:t>
            </a:r>
            <a:r>
              <a:rPr lang="en-US"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tuyệt chủng. Vì thế, chúng ta sẽ không thể nhìn thấy khủng long thật. </a:t>
            </a:r>
          </a:p>
          <a:p>
            <a:pPr algn="r">
              <a:defRPr/>
            </a:pPr>
            <a:r>
              <a:rPr lang="en-US" sz="2600" i="1" dirty="0">
                <a:solidFill>
                  <a:prstClr val="black"/>
                </a:solidFill>
                <a:latin typeface="Times New Roman" pitchFamily="18" charset="0"/>
                <a:cs typeface="Times New Roman" pitchFamily="18" charset="0"/>
              </a:rPr>
              <a:t> </a:t>
            </a:r>
            <a:r>
              <a:rPr lang="en-US" sz="2600" i="1" dirty="0">
                <a:solidFill>
                  <a:prstClr val="black"/>
                </a:solidFill>
                <a:latin typeface="Times New Roman" pitchFamily="18" charset="0"/>
                <a:cs typeface="Times New Roman" pitchFamily="18" charset="0"/>
              </a:rPr>
              <a:t>                              (Theo Bách khoa tri thức về khám phá </a:t>
            </a:r>
          </a:p>
          <a:p>
            <a:pPr algn="r">
              <a:defRPr/>
            </a:pPr>
            <a:r>
              <a:rPr lang="en-US" sz="2600" i="1" dirty="0">
                <a:solidFill>
                  <a:prstClr val="black"/>
                </a:solidFill>
                <a:latin typeface="Times New Roman" pitchFamily="18" charset="0"/>
                <a:cs typeface="Times New Roman" pitchFamily="18" charset="0"/>
              </a:rPr>
              <a:t>                                         thế giới cho trẻ em – khủng long)</a:t>
            </a:r>
          </a:p>
        </p:txBody>
      </p:sp>
      <p:sp>
        <p:nvSpPr>
          <p:cNvPr id="10" name="Cloud 9">
            <a:extLst>
              <a:ext uri="{FF2B5EF4-FFF2-40B4-BE49-F238E27FC236}">
                <a16:creationId xmlns:a16="http://schemas.microsoft.com/office/drawing/2014/main" id="{82EE266C-03E9-4315-A85B-3446053A75A8}"/>
              </a:ext>
            </a:extLst>
          </p:cNvPr>
          <p:cNvSpPr/>
          <p:nvPr/>
        </p:nvSpPr>
        <p:spPr>
          <a:xfrm>
            <a:off x="8529127" y="136390"/>
            <a:ext cx="1987094" cy="7263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defRPr/>
            </a:pP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nối</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tiếp</a:t>
            </a:r>
            <a:r>
              <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2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2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1717366" y="1752600"/>
            <a:ext cx="416234" cy="352846"/>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en-US" sz="2800" dirty="0">
                <a:solidFill>
                  <a:prstClr val="black"/>
                </a:solidFill>
                <a:latin typeface="Times New Roman" pitchFamily="18" charset="0"/>
                <a:cs typeface="Times New Roman" pitchFamily="18" charset="0"/>
              </a:rPr>
              <a:t>2</a:t>
            </a:r>
            <a:endParaRPr lang="en-US" sz="2800" dirty="0">
              <a:solidFill>
                <a:prstClr val="black"/>
              </a:solidFill>
              <a:latin typeface="Times New Roman" pitchFamily="18" charset="0"/>
              <a:cs typeface="Times New Roman" pitchFamily="18" charset="0"/>
            </a:endParaRPr>
          </a:p>
        </p:txBody>
      </p:sp>
      <p:sp>
        <p:nvSpPr>
          <p:cNvPr id="13" name="Oval 12"/>
          <p:cNvSpPr/>
          <p:nvPr/>
        </p:nvSpPr>
        <p:spPr>
          <a:xfrm>
            <a:off x="1676400" y="881151"/>
            <a:ext cx="457201" cy="41113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en-US" sz="2800" dirty="0">
                <a:solidFill>
                  <a:prstClr val="black"/>
                </a:solidFill>
                <a:latin typeface="Times New Roman" pitchFamily="18" charset="0"/>
                <a:cs typeface="Times New Roman" pitchFamily="18" charset="0"/>
              </a:rPr>
              <a:t>1</a:t>
            </a:r>
            <a:endParaRPr lang="en-US" sz="2800" dirty="0">
              <a:solidFill>
                <a:prstClr val="black"/>
              </a:solidFill>
              <a:latin typeface="Times New Roman" pitchFamily="18" charset="0"/>
              <a:cs typeface="Times New Roman" pitchFamily="18" charset="0"/>
            </a:endParaRPr>
          </a:p>
        </p:txBody>
      </p:sp>
      <p:sp>
        <p:nvSpPr>
          <p:cNvPr id="14" name="Oval 13"/>
          <p:cNvSpPr/>
          <p:nvPr/>
        </p:nvSpPr>
        <p:spPr>
          <a:xfrm>
            <a:off x="1752601" y="2936444"/>
            <a:ext cx="403258" cy="340157"/>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en-US" sz="2800" dirty="0">
                <a:solidFill>
                  <a:prstClr val="black"/>
                </a:solidFill>
                <a:latin typeface="Times New Roman" pitchFamily="18" charset="0"/>
                <a:cs typeface="Times New Roman" pitchFamily="18" charset="0"/>
              </a:rPr>
              <a:t>3</a:t>
            </a:r>
            <a:endParaRPr lang="en-US" sz="2800" dirty="0">
              <a:solidFill>
                <a:prstClr val="black"/>
              </a:solidFill>
              <a:latin typeface="Times New Roman" pitchFamily="18" charset="0"/>
              <a:cs typeface="Times New Roman" pitchFamily="18" charset="0"/>
            </a:endParaRPr>
          </a:p>
        </p:txBody>
      </p:sp>
      <p:sp>
        <p:nvSpPr>
          <p:cNvPr id="15" name="Oval 14"/>
          <p:cNvSpPr/>
          <p:nvPr/>
        </p:nvSpPr>
        <p:spPr>
          <a:xfrm>
            <a:off x="1739537" y="4926874"/>
            <a:ext cx="381000" cy="304800"/>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defRPr/>
            </a:pPr>
            <a:r>
              <a:rPr lang="en-US" sz="2800" dirty="0">
                <a:solidFill>
                  <a:prstClr val="black"/>
                </a:solidFill>
                <a:latin typeface="Times New Roman" pitchFamily="18" charset="0"/>
                <a:cs typeface="Times New Roman" pitchFamily="18" charset="0"/>
              </a:rPr>
              <a:t>4</a:t>
            </a:r>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279644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Widescreen</PresentationFormat>
  <Paragraphs>126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Microsoft YaHei</vt:lpstr>
      <vt:lpstr>Arial</vt:lpstr>
      <vt:lpstr>Arial-Rounded</vt:lpstr>
      <vt:lpstr>Calibri</vt:lpstr>
      <vt:lpstr>Calibri Light</vt:lpstr>
      <vt:lpstr>等线</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2022-02-22T08:29:55Z</dcterms:created>
  <dcterms:modified xsi:type="dcterms:W3CDTF">2022-02-22T08:30:33Z</dcterms:modified>
</cp:coreProperties>
</file>