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0" r:id="rId2"/>
    <p:sldMasterId id="2147483734" r:id="rId3"/>
    <p:sldMasterId id="2147483736" r:id="rId4"/>
    <p:sldMasterId id="2147483748" r:id="rId5"/>
  </p:sldMasterIdLst>
  <p:notesMasterIdLst>
    <p:notesMasterId r:id="rId18"/>
  </p:notesMasterIdLst>
  <p:sldIdLst>
    <p:sldId id="279" r:id="rId6"/>
    <p:sldId id="278" r:id="rId7"/>
    <p:sldId id="296" r:id="rId8"/>
    <p:sldId id="265" r:id="rId9"/>
    <p:sldId id="286" r:id="rId10"/>
    <p:sldId id="301" r:id="rId11"/>
    <p:sldId id="297" r:id="rId12"/>
    <p:sldId id="298" r:id="rId13"/>
    <p:sldId id="299" r:id="rId14"/>
    <p:sldId id="300" r:id="rId15"/>
    <p:sldId id="287"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8" autoAdjust="0"/>
    <p:restoredTop sz="94660"/>
  </p:normalViewPr>
  <p:slideViewPr>
    <p:cSldViewPr snapToGrid="0">
      <p:cViewPr varScale="1">
        <p:scale>
          <a:sx n="68" d="100"/>
          <a:sy n="68" d="100"/>
        </p:scale>
        <p:origin x="90"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678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992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34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610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200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917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657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549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61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583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420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069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11/6/2021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F06B03-135E-4169-9B02-3E1AF83E1D7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EE2C24-48EB-4E4A-A359-A84F0B1390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795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7.xml"/><Relationship Id="rId7" Type="http://schemas.openxmlformats.org/officeDocument/2006/relationships/image" Target="../media/image14.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11.wmf"/><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p:cNvSpPr txBox="1"/>
          <p:nvPr/>
        </p:nvSpPr>
        <p:spPr>
          <a:xfrm>
            <a:off x="1152173" y="457990"/>
            <a:ext cx="9076734" cy="2490425"/>
          </a:xfrm>
          <a:prstGeom prst="rect">
            <a:avLst/>
          </a:prstGeom>
          <a:noFill/>
        </p:spPr>
        <p:txBody>
          <a:bodyPr wrap="square" rtlCol="0">
            <a:spAutoFit/>
          </a:bodyPr>
          <a:lstStyle/>
          <a:p>
            <a:pPr algn="ctr">
              <a:lnSpc>
                <a:spcPct val="125000"/>
              </a:lnSpc>
              <a:spcBef>
                <a:spcPts val="667"/>
              </a:spcBef>
            </a:pPr>
            <a:r>
              <a:rPr lang="en-US" sz="6000" b="1" dirty="0" smtClean="0">
                <a:solidFill>
                  <a:srgbClr val="0070C0"/>
                </a:solidFill>
                <a:ea typeface="Cambria" panose="02040503050406030204" pitchFamily="18" charset="0"/>
                <a:cs typeface="Arial" panose="020B0604020202020204" pitchFamily="34" charset="0"/>
              </a:rPr>
              <a:t>Chào mừng các con</a:t>
            </a:r>
          </a:p>
          <a:p>
            <a:pPr algn="ctr">
              <a:lnSpc>
                <a:spcPct val="125000"/>
              </a:lnSpc>
              <a:spcBef>
                <a:spcPts val="667"/>
              </a:spcBef>
            </a:pPr>
            <a:r>
              <a:rPr lang="en-US" sz="6000" b="1" dirty="0" smtClean="0">
                <a:solidFill>
                  <a:srgbClr val="0070C0"/>
                </a:solidFill>
                <a:ea typeface="Cambria" panose="02040503050406030204" pitchFamily="18" charset="0"/>
                <a:cs typeface="Arial" panose="020B0604020202020204" pitchFamily="34" charset="0"/>
              </a:rPr>
              <a:t> đến với tiết học Tiếng Việt</a:t>
            </a:r>
            <a:endParaRPr lang="vi-VN" sz="6000" b="1" dirty="0">
              <a:solidFill>
                <a:srgbClr val="0070C0"/>
              </a:solidFill>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5" name="Text Box 4"/>
          <p:cNvSpPr txBox="1"/>
          <p:nvPr/>
        </p:nvSpPr>
        <p:spPr>
          <a:xfrm>
            <a:off x="1863638" y="657734"/>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3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Chọn từ trong ngoặc đơn thay cho ô vuông.</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F32326D2-D7EA-4252-99F9-D5BE9B8E194C}"/>
              </a:ext>
            </a:extLst>
          </p:cNvPr>
          <p:cNvCxnSpPr/>
          <p:nvPr/>
        </p:nvCxnSpPr>
        <p:spPr>
          <a:xfrm>
            <a:off x="2463193" y="1261861"/>
            <a:ext cx="4598789" cy="114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 Box 4"/>
          <p:cNvSpPr txBox="1"/>
          <p:nvPr/>
        </p:nvSpPr>
        <p:spPr>
          <a:xfrm>
            <a:off x="3326680" y="1285767"/>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(nhớ, tươi vui, thân thiết, vui đùa)</a:t>
            </a:r>
            <a:endParaRPr kumimoji="0" lang="en-US" sz="3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 Box 4"/>
          <p:cNvSpPr txBox="1"/>
          <p:nvPr/>
        </p:nvSpPr>
        <p:spPr>
          <a:xfrm>
            <a:off x="1509603" y="2419451"/>
            <a:ext cx="905523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Cá nhỏ và nòng nọc là đôi bạn </a:t>
            </a:r>
            <a:r>
              <a:rPr kumimoji="0" lang="en-US" sz="3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thân thiết</a:t>
            </a: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Hằng ngày, chúng cùng nhau bơi lội. Thế rồi nòng nọc trở thành ếch. Nó phải lên bờ để sinh sống. Nhưng nó vẫn </a:t>
            </a:r>
            <a:r>
              <a:rPr kumimoji="0" lang="en-US" sz="3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nhớ</a:t>
            </a: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cá nhỏ. Thỉnh thoảng, nó nhảy xuống ao</a:t>
            </a:r>
            <a:r>
              <a:rPr kumimoji="0" lang="en-US" sz="3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vui đùa</a:t>
            </a:r>
            <a:r>
              <a:rPr lang="en-US" sz="3000" dirty="0">
                <a:solidFill>
                  <a:srgbClr val="FF0000"/>
                </a:solidFill>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cùng cá nhỏ. </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54325431"/>
      </p:ext>
    </p:extLst>
  </p:cSld>
  <p:clrMapOvr>
    <a:masterClrMapping/>
  </p:clrMapOvr>
  <p:timing>
    <p:tnLst>
      <p:par>
        <p:cTn id="1" dur="indefinite" restart="never" nodeType="tmRoot"/>
      </p:par>
    </p:tnLst>
    <p:bldLst>
      <p:bldP spid="5"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2278966" y="585959"/>
            <a:ext cx="8778241" cy="1348061"/>
          </a:xfrm>
          <a:prstGeom prst="rect">
            <a:avLst/>
          </a:prstGeom>
          <a:noFill/>
        </p:spPr>
        <p:txBody>
          <a:bodyPr wrap="square" rtlCol="0">
            <a:spAutoFit/>
          </a:bodyPr>
          <a:lstStyle/>
          <a:p>
            <a:pPr>
              <a:lnSpc>
                <a:spcPct val="120000"/>
              </a:lnSpc>
            </a:pPr>
            <a:r>
              <a:rPr lang="en-US" sz="3400" b="1" dirty="0">
                <a:latin typeface="Times New Roman" panose="02020603050405020304" pitchFamily="18" charset="0"/>
                <a:cs typeface="Times New Roman" panose="02020603050405020304" pitchFamily="18" charset="0"/>
              </a:rPr>
              <a:t>3. Chọn câu ở cột A phù hợp với ý ở cột B. </a:t>
            </a:r>
            <a:r>
              <a:rPr lang="en-US" sz="3400" b="1" dirty="0" smtClean="0">
                <a:latin typeface="Times New Roman" panose="02020603050405020304" pitchFamily="18" charset="0"/>
                <a:cs typeface="Times New Roman" panose="02020603050405020304" pitchFamily="18" charset="0"/>
              </a:rPr>
              <a:t>              Nói </a:t>
            </a:r>
            <a:r>
              <a:rPr lang="en-US" sz="3400" b="1" dirty="0">
                <a:latin typeface="Times New Roman" panose="02020603050405020304" pitchFamily="18" charset="0"/>
                <a:cs typeface="Times New Roman" panose="02020603050405020304" pitchFamily="18" charset="0"/>
              </a:rPr>
              <a:t>tên dấu câu đặt cuối mỗi câu.</a:t>
            </a:r>
          </a:p>
        </p:txBody>
      </p:sp>
      <p:cxnSp>
        <p:nvCxnSpPr>
          <p:cNvPr id="15" name="Straight Connector 14">
            <a:extLst>
              <a:ext uri="{FF2B5EF4-FFF2-40B4-BE49-F238E27FC236}">
                <a16:creationId xmlns:a16="http://schemas.microsoft.com/office/drawing/2014/main" id="{F32326D2-D7EA-4252-99F9-D5BE9B8E194C}"/>
              </a:ext>
            </a:extLst>
          </p:cNvPr>
          <p:cNvCxnSpPr/>
          <p:nvPr/>
        </p:nvCxnSpPr>
        <p:spPr>
          <a:xfrm>
            <a:off x="3924886" y="1203717"/>
            <a:ext cx="2110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2326D2-D7EA-4252-99F9-D5BE9B8E194C}"/>
              </a:ext>
            </a:extLst>
          </p:cNvPr>
          <p:cNvCxnSpPr/>
          <p:nvPr/>
        </p:nvCxnSpPr>
        <p:spPr>
          <a:xfrm>
            <a:off x="8284873" y="1217785"/>
            <a:ext cx="1787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2326D2-D7EA-4252-99F9-D5BE9B8E194C}"/>
              </a:ext>
            </a:extLst>
          </p:cNvPr>
          <p:cNvCxnSpPr/>
          <p:nvPr/>
        </p:nvCxnSpPr>
        <p:spPr>
          <a:xfrm flipV="1">
            <a:off x="2335910" y="1842869"/>
            <a:ext cx="6076570" cy="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Bạn Hà"/>
          <p:cNvSpPr/>
          <p:nvPr/>
        </p:nvSpPr>
        <p:spPr>
          <a:xfrm>
            <a:off x="1447799" y="2561991"/>
            <a:ext cx="4432496" cy="1071041"/>
          </a:xfrm>
          <a:prstGeom prst="roundRect">
            <a:avLst/>
          </a:prstGeom>
          <a:solidFill>
            <a:srgbClr val="92D050"/>
          </a:solidFill>
          <a:ln>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Hằng ngày, hai bạn thường rủ nhau đi học.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ounded Rectangle 21"/>
          <p:cNvSpPr/>
          <p:nvPr/>
        </p:nvSpPr>
        <p:spPr>
          <a:xfrm>
            <a:off x="7242019" y="2773008"/>
            <a:ext cx="3584731" cy="772051"/>
          </a:xfrm>
          <a:prstGeom prst="roundRect">
            <a:avLst/>
          </a:prstGeom>
          <a:solidFill>
            <a:schemeClr val="accent2">
              <a:lumMod val="40000"/>
              <a:lumOff val="60000"/>
            </a:schemeClr>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Hỏi điều chưa biết</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extBox 26"/>
          <p:cNvSpPr txBox="1"/>
          <p:nvPr/>
        </p:nvSpPr>
        <p:spPr>
          <a:xfrm>
            <a:off x="3461908" y="1980607"/>
            <a:ext cx="449162" cy="584775"/>
          </a:xfrm>
          <a:prstGeom prst="rect">
            <a:avLst/>
          </a:prstGeom>
          <a:noFill/>
        </p:spPr>
        <p:txBody>
          <a:bodyPr wrap="non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8" name="TextBox 27"/>
          <p:cNvSpPr txBox="1"/>
          <p:nvPr/>
        </p:nvSpPr>
        <p:spPr>
          <a:xfrm>
            <a:off x="8845871" y="2017987"/>
            <a:ext cx="420308" cy="584775"/>
          </a:xfrm>
          <a:prstGeom prst="rect">
            <a:avLst/>
          </a:prstGeom>
          <a:noFill/>
        </p:spPr>
        <p:txBody>
          <a:bodyPr wrap="non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a:t>
            </a:r>
          </a:p>
        </p:txBody>
      </p:sp>
      <p:sp>
        <p:nvSpPr>
          <p:cNvPr id="32" name="Bạn Hà"/>
          <p:cNvSpPr/>
          <p:nvPr/>
        </p:nvSpPr>
        <p:spPr>
          <a:xfrm>
            <a:off x="1447799" y="3941229"/>
            <a:ext cx="4432496" cy="1071041"/>
          </a:xfrm>
          <a:prstGeom prst="roundRect">
            <a:avLst/>
          </a:prstGeom>
          <a:solidFill>
            <a:srgbClr val="92D050"/>
          </a:solidFill>
          <a:ln>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Vì sao lúc chia tay sóc, kiến rất buồn?</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3" name="Bạn Hà"/>
          <p:cNvSpPr/>
          <p:nvPr/>
        </p:nvSpPr>
        <p:spPr>
          <a:xfrm>
            <a:off x="1500367" y="5320467"/>
            <a:ext cx="4432496" cy="1071041"/>
          </a:xfrm>
          <a:prstGeom prst="roundRect">
            <a:avLst/>
          </a:prstGeom>
          <a:solidFill>
            <a:srgbClr val="92D050"/>
          </a:solidFill>
          <a:ln>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Sóc ơi, tớ cũng nhớ cậu!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Rounded Rectangle 34"/>
          <p:cNvSpPr/>
          <p:nvPr/>
        </p:nvSpPr>
        <p:spPr>
          <a:xfrm>
            <a:off x="7242019" y="4090723"/>
            <a:ext cx="3584731" cy="772051"/>
          </a:xfrm>
          <a:prstGeom prst="roundRect">
            <a:avLst/>
          </a:prstGeom>
          <a:solidFill>
            <a:schemeClr val="accent2">
              <a:lumMod val="40000"/>
              <a:lumOff val="60000"/>
            </a:schemeClr>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Kể lại sự việc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ounded Rectangle 35"/>
          <p:cNvSpPr/>
          <p:nvPr/>
        </p:nvSpPr>
        <p:spPr>
          <a:xfrm>
            <a:off x="7242019" y="5469961"/>
            <a:ext cx="3584731" cy="772051"/>
          </a:xfrm>
          <a:prstGeom prst="roundRect">
            <a:avLst/>
          </a:prstGeom>
          <a:solidFill>
            <a:schemeClr val="accent2">
              <a:lumMod val="40000"/>
              <a:lumOff val="60000"/>
            </a:schemeClr>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Times New Roman" panose="02020603050405020304" pitchFamily="18" charset="0"/>
                <a:ea typeface="Arial-Rounded" panose="020B0500000000000000" pitchFamily="34" charset="0"/>
                <a:cs typeface="Times New Roman" panose="02020603050405020304" pitchFamily="18" charset="0"/>
              </a:rPr>
              <a:t>Bộc lộ cảm xúc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D8B240B8-1CB6-4E82-B4EF-52210AD334C0}"/>
              </a:ext>
            </a:extLst>
          </p:cNvPr>
          <p:cNvCxnSpPr>
            <a:cxnSpLocks/>
            <a:endCxn id="35" idx="1"/>
          </p:cNvCxnSpPr>
          <p:nvPr/>
        </p:nvCxnSpPr>
        <p:spPr>
          <a:xfrm>
            <a:off x="5880295" y="3165082"/>
            <a:ext cx="1361724" cy="131166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8B240B8-1CB6-4E82-B4EF-52210AD334C0}"/>
              </a:ext>
            </a:extLst>
          </p:cNvPr>
          <p:cNvCxnSpPr>
            <a:cxnSpLocks/>
            <a:endCxn id="22" idx="1"/>
          </p:cNvCxnSpPr>
          <p:nvPr/>
        </p:nvCxnSpPr>
        <p:spPr>
          <a:xfrm flipV="1">
            <a:off x="5880295" y="3159034"/>
            <a:ext cx="1361724" cy="131771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B240B8-1CB6-4E82-B4EF-52210AD334C0}"/>
              </a:ext>
            </a:extLst>
          </p:cNvPr>
          <p:cNvCxnSpPr>
            <a:cxnSpLocks/>
            <a:endCxn id="36" idx="1"/>
          </p:cNvCxnSpPr>
          <p:nvPr/>
        </p:nvCxnSpPr>
        <p:spPr>
          <a:xfrm>
            <a:off x="5932863" y="5844193"/>
            <a:ext cx="1309156" cy="1179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id="{3C722568-5BEC-4CC9-9200-292359A25631}"/>
              </a:ext>
            </a:extLst>
          </p:cNvPr>
          <p:cNvSpPr txBox="1"/>
          <p:nvPr/>
        </p:nvSpPr>
        <p:spPr>
          <a:xfrm>
            <a:off x="1451293" y="1029008"/>
            <a:ext cx="8602679" cy="2123658"/>
          </a:xfrm>
          <a:prstGeom prst="rect">
            <a:avLst/>
          </a:prstGeom>
          <a:noFill/>
        </p:spPr>
        <p:txBody>
          <a:bodyPr wrap="square" rtlCol="0">
            <a:spAutoFit/>
          </a:bodyPr>
          <a:lstStyle/>
          <a:p>
            <a:pPr algn="ctr">
              <a:lnSpc>
                <a:spcPct val="150000"/>
              </a:lnSpc>
            </a:pPr>
            <a:r>
              <a:rPr lang="en-US" sz="4400" b="1" dirty="0" err="1">
                <a:solidFill>
                  <a:srgbClr val="FF0000"/>
                </a:solidFill>
                <a:latin typeface="iCiel Crocante" panose="02000000000000000000" pitchFamily="2" charset="0"/>
              </a:rPr>
              <a:t>Tạm</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biệt</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và</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hẹn</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gặp</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lại</a:t>
            </a:r>
            <a:r>
              <a:rPr lang="en-US" sz="4400" b="1" dirty="0">
                <a:solidFill>
                  <a:srgbClr val="FF0000"/>
                </a:solidFill>
                <a:latin typeface="iCiel Crocante" panose="02000000000000000000" pitchFamily="2" charset="0"/>
              </a:rPr>
              <a:t> </a:t>
            </a:r>
          </a:p>
          <a:p>
            <a:pPr algn="ctr">
              <a:lnSpc>
                <a:spcPct val="150000"/>
              </a:lnSpc>
            </a:pPr>
            <a:r>
              <a:rPr lang="en-US" sz="4400" b="1" dirty="0" err="1">
                <a:solidFill>
                  <a:srgbClr val="FF0000"/>
                </a:solidFill>
                <a:latin typeface="iCiel Crocante" panose="02000000000000000000" pitchFamily="2" charset="0"/>
              </a:rPr>
              <a:t>các</a:t>
            </a:r>
            <a:r>
              <a:rPr lang="en-US" sz="4400" b="1" dirty="0">
                <a:solidFill>
                  <a:srgbClr val="FF0000"/>
                </a:solidFill>
                <a:latin typeface="iCiel Crocante" panose="02000000000000000000" pitchFamily="2" charset="0"/>
              </a:rPr>
              <a:t> con </a:t>
            </a:r>
            <a:r>
              <a:rPr lang="en-US" sz="4400" b="1" dirty="0" err="1">
                <a:solidFill>
                  <a:srgbClr val="FF0000"/>
                </a:solidFill>
                <a:latin typeface="iCiel Crocante" panose="02000000000000000000" pitchFamily="2" charset="0"/>
              </a:rPr>
              <a:t>vào</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những</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tiết</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học</a:t>
            </a:r>
            <a:r>
              <a:rPr lang="en-US" sz="4400" b="1" dirty="0">
                <a:solidFill>
                  <a:srgbClr val="FF0000"/>
                </a:solidFill>
                <a:latin typeface="iCiel Crocante" panose="02000000000000000000" pitchFamily="2" charset="0"/>
              </a:rPr>
              <a:t> </a:t>
            </a:r>
            <a:r>
              <a:rPr lang="en-US" sz="4400" b="1" dirty="0" err="1">
                <a:solidFill>
                  <a:srgbClr val="FF0000"/>
                </a:solidFill>
                <a:latin typeface="iCiel Crocante" panose="02000000000000000000" pitchFamily="2" charset="0"/>
              </a:rPr>
              <a:t>sau</a:t>
            </a:r>
            <a:r>
              <a:rPr lang="en-US" sz="4400" b="1" dirty="0">
                <a:solidFill>
                  <a:srgbClr val="FF0000"/>
                </a:solidFill>
                <a:latin typeface="iCiel Crocante" panose="02000000000000000000" pitchFamily="2" charset="0"/>
              </a:rPr>
              <a:t>!</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58" y="-303695"/>
            <a:ext cx="10554534" cy="6882764"/>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37526" y="3243283"/>
            <a:ext cx="2983258" cy="2470902"/>
          </a:xfrm>
          <a:prstGeom prst="rect">
            <a:avLst/>
          </a:prstGeom>
        </p:spPr>
      </p:pic>
      <p:sp>
        <p:nvSpPr>
          <p:cNvPr id="5" name="Rectangle 4"/>
          <p:cNvSpPr/>
          <p:nvPr/>
        </p:nvSpPr>
        <p:spPr>
          <a:xfrm>
            <a:off x="4493424" y="2589047"/>
            <a:ext cx="4284816" cy="1747822"/>
          </a:xfrm>
          <a:prstGeom prst="rect">
            <a:avLst/>
          </a:prstGeom>
          <a:noFill/>
        </p:spPr>
        <p:txBody>
          <a:bodyPr wrap="none" lIns="68580" tIns="34290" rIns="68580" bIns="34290">
            <a:prstTxWarp prst="textArchDown">
              <a:avLst/>
            </a:prstTxWarp>
            <a:spAutoFit/>
          </a:bodyPr>
          <a:lstStyle/>
          <a:p>
            <a:pPr algn="ctr"/>
            <a:r>
              <a:rPr lang="en-US" sz="138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Khởi động</a:t>
            </a:r>
            <a:endParaRPr lang="en-US" sz="138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p:cNvPr>
          <p:cNvPicPr>
            <a:picLocks noChangeAspect="1"/>
          </p:cNvPicPr>
          <p:nvPr>
            <a:videoFile r:link="rId1"/>
            <p:extLst>
              <p:ext uri="{DAA4B4D4-6D71-4841-9C94-3DE7FCFB9230}">
                <p14:media xmlns:p14="http://schemas.microsoft.com/office/powerpoint/2010/main" r:embed="rId2">
                  <p14:trim st="18381"/>
                </p14:media>
              </p:ext>
            </p:extLst>
          </p:nvPr>
        </p:nvPicPr>
        <p:blipFill>
          <a:blip r:embed="rId4"/>
          <a:stretch>
            <a:fillRect/>
          </a:stretch>
        </p:blipFill>
        <p:spPr>
          <a:xfrm>
            <a:off x="0" y="0"/>
            <a:ext cx="12192000" cy="6858000"/>
          </a:xfrm>
          <a:prstGeom prst="rect">
            <a:avLst/>
          </a:prstGeom>
        </p:spPr>
      </p:pic>
      <p:sp>
        <p:nvSpPr>
          <p:cNvPr id="3" name="Cloud Callout 2"/>
          <p:cNvSpPr/>
          <p:nvPr/>
        </p:nvSpPr>
        <p:spPr>
          <a:xfrm>
            <a:off x="6096000" y="117566"/>
            <a:ext cx="5904411" cy="24427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49142" y="708892"/>
            <a:ext cx="5085805" cy="1077218"/>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Các bạn trong bài hát đã dành tình cảm gì với nhau?</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66943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048000" y="215428"/>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626356"/>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771855"/>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194028"/>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194123"/>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85212"/>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sp>
        <p:nvSpPr>
          <p:cNvPr id="23" name="TextBox 22"/>
          <p:cNvSpPr txBox="1"/>
          <p:nvPr/>
        </p:nvSpPr>
        <p:spPr>
          <a:xfrm>
            <a:off x="3159571" y="2704456"/>
            <a:ext cx="6605191" cy="1013460"/>
          </a:xfrm>
          <a:prstGeom prst="rect">
            <a:avLst/>
          </a:prstGeom>
          <a:noFill/>
        </p:spPr>
        <p:txBody>
          <a:bodyPr wrap="square" lIns="91391" tIns="45696" rIns="91391" bIns="45696" rtlCol="0">
            <a:spAutoFit/>
          </a:bodyPr>
          <a:lstStyle/>
          <a:p>
            <a:pPr algn="ctr"/>
            <a:r>
              <a:rPr lang="en-US" sz="6000" b="1" dirty="0" smtClean="0">
                <a:solidFill>
                  <a:schemeClr val="tx2"/>
                </a:solidFill>
                <a:latin typeface="Times New Roman" panose="02020603050405020304" pitchFamily="18" charset="0"/>
                <a:ea typeface="Arial-Rounded" panose="020B0500000000000000" pitchFamily="34" charset="0"/>
                <a:cs typeface="Times New Roman" panose="02020603050405020304" pitchFamily="18" charset="0"/>
              </a:rPr>
              <a:t>Luyện tập</a:t>
            </a:r>
            <a:endParaRPr lang="en-US" sz="6000" b="1" dirty="0">
              <a:solidFill>
                <a:schemeClr val="tx2"/>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744583" y="3717916"/>
            <a:ext cx="11447417" cy="1446501"/>
          </a:xfrm>
          <a:prstGeom prst="rect">
            <a:avLst/>
          </a:prstGeom>
          <a:noFill/>
        </p:spPr>
        <p:txBody>
          <a:bodyPr wrap="square" lIns="91391" tIns="45696" rIns="91391" bIns="45696" rtlCol="0">
            <a:spAutoFit/>
          </a:bodyPr>
          <a:lstStyle/>
          <a:p>
            <a:pPr algn="ctr"/>
            <a:r>
              <a:rPr lang="en-US" sz="4400" b="1" dirty="0" smtClean="0">
                <a:latin typeface="Times New Roman" panose="02020603050405020304" pitchFamily="18" charset="0"/>
                <a:ea typeface="Arial-Rounded" panose="020B0500000000000000" pitchFamily="34" charset="0"/>
                <a:cs typeface="Times New Roman" panose="02020603050405020304" pitchFamily="18" charset="0"/>
              </a:rPr>
              <a:t>Mở rộng vốn từ về tình cảm bạn bè;</a:t>
            </a:r>
          </a:p>
          <a:p>
            <a:pPr algn="ctr"/>
            <a:r>
              <a:rPr lang="en-US" sz="4400" b="1" dirty="0" smtClean="0">
                <a:latin typeface="Times New Roman" panose="02020603050405020304" pitchFamily="18" charset="0"/>
                <a:ea typeface="Arial-Rounded" panose="020B0500000000000000" pitchFamily="34" charset="0"/>
                <a:cs typeface="Times New Roman" panose="02020603050405020304" pitchFamily="18" charset="0"/>
              </a:rPr>
              <a:t> Dấu chấm, dấu chấm hỏi, dấu chấm than</a:t>
            </a:r>
            <a:endParaRPr lang="en-US" sz="4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5" name="Text Box 4"/>
          <p:cNvSpPr txBox="1"/>
          <p:nvPr/>
        </p:nvSpPr>
        <p:spPr>
          <a:xfrm>
            <a:off x="2270035" y="737689"/>
            <a:ext cx="8793480" cy="645160"/>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1. Tìm từ ngữ chỉ tình cảm bạn </a:t>
            </a:r>
            <a:r>
              <a:rPr lang="en-US" sz="3600" b="1" dirty="0" smtClean="0">
                <a:latin typeface="Times New Roman" panose="02020603050405020304" pitchFamily="18" charset="0"/>
                <a:cs typeface="Times New Roman" panose="02020603050405020304" pitchFamily="18" charset="0"/>
              </a:rPr>
              <a:t>bè.</a:t>
            </a:r>
            <a:endParaRPr lang="en-US" sz="3600" b="1" dirty="0">
              <a:latin typeface="Times New Roman" panose="02020603050405020304" pitchFamily="18" charset="0"/>
              <a:cs typeface="Times New Roman" panose="02020603050405020304" pitchFamily="18" charset="0"/>
            </a:endParaRPr>
          </a:p>
        </p:txBody>
      </p:sp>
      <p:sp>
        <p:nvSpPr>
          <p:cNvPr id="15" name="Text Box 4"/>
          <p:cNvSpPr txBox="1"/>
          <p:nvPr/>
        </p:nvSpPr>
        <p:spPr>
          <a:xfrm>
            <a:off x="2518228" y="1382849"/>
            <a:ext cx="8793480"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M: </a:t>
            </a:r>
            <a:r>
              <a:rPr lang="en-US" sz="3200" dirty="0" smtClean="0">
                <a:latin typeface="Times New Roman" panose="02020603050405020304" pitchFamily="18" charset="0"/>
                <a:cs typeface="Times New Roman" panose="02020603050405020304" pitchFamily="18" charset="0"/>
              </a:rPr>
              <a:t>quý mến</a:t>
            </a:r>
            <a:endParaRPr lang="en-US" sz="32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F32326D2-D7EA-4252-99F9-D5BE9B8E194C}"/>
              </a:ext>
            </a:extLst>
          </p:cNvPr>
          <p:cNvCxnSpPr/>
          <p:nvPr/>
        </p:nvCxnSpPr>
        <p:spPr>
          <a:xfrm>
            <a:off x="3743353" y="1364449"/>
            <a:ext cx="5296144" cy="53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9" name="TextBox1" r:id="rId2" imgW="8467560" imgH="3552840"/>
        </mc:Choice>
        <mc:Fallback>
          <p:control name="TextBox1" r:id="rId2" imgW="8467560" imgH="3552840">
            <p:pic>
              <p:nvPicPr>
                <p:cNvPr id="11" name="TextBox1">
                  <a:extLst>
                    <a:ext uri="{FF2B5EF4-FFF2-40B4-BE49-F238E27FC236}">
                      <a16:creationId xmlns:a16="http://schemas.microsoft.com/office/drawing/2014/main" id="{927A0774-25A1-4181-9CBA-9F9E1717925F}"/>
                    </a:ext>
                  </a:extLst>
                </p:cNvPr>
                <p:cNvPicPr>
                  <a:picLocks/>
                </p:cNvPicPr>
                <p:nvPr/>
              </p:nvPicPr>
              <p:blipFill>
                <a:blip r:embed="rId5"/>
                <a:stretch>
                  <a:fillRect/>
                </a:stretch>
              </p:blipFill>
              <p:spPr>
                <a:xfrm>
                  <a:off x="2142309" y="2028008"/>
                  <a:ext cx="8464731" cy="354983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D72DA03E-49DD-41F8-B79F-FB60F57AF135}"/>
              </a:ext>
            </a:extLst>
          </p:cNvPr>
          <p:cNvSpPr txBox="1"/>
          <p:nvPr/>
        </p:nvSpPr>
        <p:spPr>
          <a:xfrm>
            <a:off x="1299238" y="916663"/>
            <a:ext cx="10084415" cy="8309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 một </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với từ ngữ em vừa tìm được ở bài tập 1.</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742" y="404198"/>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pic>
        <p:nvPicPr>
          <p:cNvPr id="13" name="Picture 12">
            <a:extLst>
              <a:ext uri="{FF2B5EF4-FFF2-40B4-BE49-F238E27FC236}">
                <a16:creationId xmlns:a16="http://schemas.microsoft.com/office/drawing/2014/main" id="{47F7FCC9-1039-46C8-BD0B-1FC7198DA8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7285" y="5033357"/>
            <a:ext cx="1112737" cy="1646593"/>
          </a:xfrm>
          <a:prstGeom prst="rect">
            <a:avLst/>
          </a:prstGeom>
        </p:spPr>
      </p:pic>
    </p:spTree>
    <p:controls>
      <mc:AlternateContent xmlns:mc="http://schemas.openxmlformats.org/markup-compatibility/2006">
        <mc:Choice xmlns:v="urn:schemas-microsoft-com:vml" Requires="v">
          <p:control spid="2053" name="TextBox1" r:id="rId2" imgW="8315280" imgH="3467160"/>
        </mc:Choice>
        <mc:Fallback>
          <p:control name="TextBox1" r:id="rId2" imgW="8315280" imgH="3467160">
            <p:pic>
              <p:nvPicPr>
                <p:cNvPr id="14" name="TextBox1">
                  <a:extLst>
                    <a:ext uri="{FF2B5EF4-FFF2-40B4-BE49-F238E27FC236}">
                      <a16:creationId xmlns:a16="http://schemas.microsoft.com/office/drawing/2014/main" id="{37148F38-E408-442D-BC1E-944D46AB90A3}"/>
                    </a:ext>
                  </a:extLst>
                </p:cNvPr>
                <p:cNvPicPr>
                  <a:picLocks/>
                </p:cNvPicPr>
                <p:nvPr/>
              </p:nvPicPr>
              <p:blipFill>
                <a:blip r:embed="rId11"/>
                <a:stretch>
                  <a:fillRect/>
                </a:stretch>
              </p:blipFill>
              <p:spPr>
                <a:xfrm>
                  <a:off x="1709918" y="2072498"/>
                  <a:ext cx="8318985" cy="3463005"/>
                </a:xfrm>
                <a:prstGeom prst="rect">
                  <a:avLst/>
                </a:prstGeom>
              </p:spPr>
            </p:pic>
          </p:control>
        </mc:Fallback>
      </mc:AlternateContent>
    </p:controls>
    <p:extLst>
      <p:ext uri="{BB962C8B-B14F-4D97-AF65-F5344CB8AC3E}">
        <p14:creationId xmlns:p14="http://schemas.microsoft.com/office/powerpoint/2010/main" val="209162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childTnLst>
                          </p:cTn>
                        </p:par>
                        <p:par>
                          <p:cTn id="25" fill="hold">
                            <p:stCondLst>
                              <p:cond delay="75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47"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5" name="Text Box 4"/>
          <p:cNvSpPr txBox="1"/>
          <p:nvPr/>
        </p:nvSpPr>
        <p:spPr>
          <a:xfrm>
            <a:off x="1863638" y="657734"/>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dirty="0">
                <a:solidFill>
                  <a:prstClr val="black"/>
                </a:solidFill>
                <a:latin typeface="Times New Roman" panose="02020603050405020304" pitchFamily="18" charset="0"/>
                <a:cs typeface="Times New Roman" panose="02020603050405020304" pitchFamily="18" charset="0"/>
              </a:rPr>
              <a:t>2</a:t>
            </a:r>
            <a:r>
              <a:rPr kumimoji="0" lang="en-US" sz="3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Chọn</a:t>
            </a:r>
            <a:r>
              <a:rPr kumimoji="0" lang="en-US" sz="3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3400" b="1" dirty="0" smtClean="0">
                <a:solidFill>
                  <a:prstClr val="black"/>
                </a:solidFill>
                <a:latin typeface="Times New Roman" panose="02020603050405020304" pitchFamily="18" charset="0"/>
                <a:cs typeface="Times New Roman" panose="02020603050405020304" pitchFamily="18" charset="0"/>
              </a:rPr>
              <a:t>từ trong ngoặc đơn thay cho ô vuông.</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F32326D2-D7EA-4252-99F9-D5BE9B8E194C}"/>
              </a:ext>
            </a:extLst>
          </p:cNvPr>
          <p:cNvCxnSpPr/>
          <p:nvPr/>
        </p:nvCxnSpPr>
        <p:spPr>
          <a:xfrm>
            <a:off x="2463193" y="1261861"/>
            <a:ext cx="4598789" cy="114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 Box 4"/>
          <p:cNvSpPr txBox="1"/>
          <p:nvPr/>
        </p:nvSpPr>
        <p:spPr>
          <a:xfrm>
            <a:off x="3326680" y="1285767"/>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i="1" dirty="0" smtClean="0">
                <a:solidFill>
                  <a:prstClr val="black"/>
                </a:solidFill>
                <a:latin typeface="Times New Roman" panose="02020603050405020304" pitchFamily="18" charset="0"/>
                <a:cs typeface="Times New Roman" panose="02020603050405020304" pitchFamily="18" charset="0"/>
              </a:rPr>
              <a:t>(nhớ, tươi vui, thân thiết, vui đùa)</a:t>
            </a:r>
            <a:endParaRPr kumimoji="0" lang="en-US" sz="3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 Box 4"/>
          <p:cNvSpPr txBox="1"/>
          <p:nvPr/>
        </p:nvSpPr>
        <p:spPr>
          <a:xfrm>
            <a:off x="1509603" y="2419451"/>
            <a:ext cx="905523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Cá nhỏ và nòng nọc là đôi bạn      . Hằng ngày, chúng cùng nhau bơi lội. Thế rồi nòng nọc trở thành ếch. Nó phải lên bờ để sinh sống. Nhưng nó vẫn     cá nhỏ. Thỉnh thoảng, nó nhảy xuống ao      cùng cá nhỏ. </a:t>
            </a:r>
            <a:endParaRPr kumimoji="0" lang="en-US" sz="300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6935372" y="2479953"/>
            <a:ext cx="464236" cy="43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49775" y="3388947"/>
            <a:ext cx="436099" cy="43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3" name="Rectangle 12"/>
          <p:cNvSpPr/>
          <p:nvPr/>
        </p:nvSpPr>
        <p:spPr>
          <a:xfrm>
            <a:off x="5615190" y="3871872"/>
            <a:ext cx="436099" cy="43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61829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8" grpId="1"/>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5" name="Text Box 4"/>
          <p:cNvSpPr txBox="1"/>
          <p:nvPr/>
        </p:nvSpPr>
        <p:spPr>
          <a:xfrm>
            <a:off x="1863638" y="657734"/>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3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Chọn từ trong ngoặc đơn thay cho ô vuông.</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F32326D2-D7EA-4252-99F9-D5BE9B8E194C}"/>
              </a:ext>
            </a:extLst>
          </p:cNvPr>
          <p:cNvCxnSpPr/>
          <p:nvPr/>
        </p:nvCxnSpPr>
        <p:spPr>
          <a:xfrm>
            <a:off x="2463193" y="1261861"/>
            <a:ext cx="4598789" cy="114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 Box 4"/>
          <p:cNvSpPr txBox="1"/>
          <p:nvPr/>
        </p:nvSpPr>
        <p:spPr>
          <a:xfrm>
            <a:off x="3326680" y="1285767"/>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(nhớ, tươi vui, thân thiết, vui đùa)</a:t>
            </a:r>
            <a:endParaRPr kumimoji="0" lang="en-US" sz="3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 Box 4"/>
          <p:cNvSpPr txBox="1"/>
          <p:nvPr/>
        </p:nvSpPr>
        <p:spPr>
          <a:xfrm>
            <a:off x="1509603" y="2419451"/>
            <a:ext cx="905523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Cá nhỏ và nòng nọc là đôi bạn</a:t>
            </a:r>
            <a:r>
              <a:rPr kumimoji="0" lang="en-US" sz="3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thân thiết</a:t>
            </a: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Hằng ngày, chúng cùng nhau bơi lội. Thế rồi nòng nọc trở thành ếch. Nó phải lên bờ để sinh sống. Nhưng nó vẫn     cá nhỏ. Thỉnh thoảng, nó nhảy xuống ao      cùng cá nhỏ. </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8764175" y="3388947"/>
            <a:ext cx="436099" cy="43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6625883" y="3871483"/>
            <a:ext cx="436099" cy="43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02150974"/>
      </p:ext>
    </p:extLst>
  </p:cSld>
  <p:clrMapOvr>
    <a:masterClrMapping/>
  </p:clrMapOvr>
  <p:timing>
    <p:tnLst>
      <p:par>
        <p:cTn id="1" dur="indefinite" restart="never" nodeType="tmRoot"/>
      </p:par>
    </p:tnLst>
    <p:bldLst>
      <p:bldP spid="5"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5" name="Text Box 4"/>
          <p:cNvSpPr txBox="1"/>
          <p:nvPr/>
        </p:nvSpPr>
        <p:spPr>
          <a:xfrm>
            <a:off x="1863638" y="657734"/>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3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Chọn từ trong ngoặc đơn thay cho ô vuông.</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F32326D2-D7EA-4252-99F9-D5BE9B8E194C}"/>
              </a:ext>
            </a:extLst>
          </p:cNvPr>
          <p:cNvCxnSpPr/>
          <p:nvPr/>
        </p:nvCxnSpPr>
        <p:spPr>
          <a:xfrm>
            <a:off x="2463193" y="1261861"/>
            <a:ext cx="4598789" cy="114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 Box 4"/>
          <p:cNvSpPr txBox="1"/>
          <p:nvPr/>
        </p:nvSpPr>
        <p:spPr>
          <a:xfrm>
            <a:off x="3326680" y="1285767"/>
            <a:ext cx="961828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(nhớ, tươi vui, thân thiết, vui đùa)</a:t>
            </a:r>
            <a:endParaRPr kumimoji="0" lang="en-US" sz="3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 Box 4"/>
          <p:cNvSpPr txBox="1"/>
          <p:nvPr/>
        </p:nvSpPr>
        <p:spPr>
          <a:xfrm>
            <a:off x="1509603" y="2419451"/>
            <a:ext cx="905523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Cá nhỏ và nòng nọc là đôi bạn </a:t>
            </a:r>
            <a:r>
              <a:rPr kumimoji="0" lang="en-US" sz="3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thân thiết</a:t>
            </a: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Hằng ngày, chúng cùng nhau bơi lội. Thế rồi nòng nọc trở thành ếch. Nó phải lên bờ để sinh sống. Nhưng nó vẫn </a:t>
            </a:r>
            <a:r>
              <a:rPr kumimoji="0" lang="en-US" sz="3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nhớ</a:t>
            </a:r>
            <a:r>
              <a:rPr kumimoji="0" lang="en-US" sz="3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 nhỏ. Thỉnh thoảng, nó nhảy xuống ao      cùng cá nhỏ. </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6625883" y="3871483"/>
            <a:ext cx="436099" cy="432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095976"/>
      </p:ext>
    </p:extLst>
  </p:cSld>
  <p:clrMapOvr>
    <a:masterClrMapping/>
  </p:clrMapOvr>
  <p:timing>
    <p:tnLst>
      <p:par>
        <p:cTn id="1" dur="indefinite" restart="never" nodeType="tmRoot"/>
      </p:par>
    </p:tnLst>
    <p:bldLst>
      <p:bldP spid="5" grpId="0"/>
      <p:bldP spid="8" grpId="0"/>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487</Words>
  <Application>Microsoft Office PowerPoint</Application>
  <PresentationFormat>Widescreen</PresentationFormat>
  <Paragraphs>43</Paragraphs>
  <Slides>12</Slides>
  <Notes>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12</vt:i4>
      </vt:variant>
    </vt:vector>
  </HeadingPairs>
  <TitlesOfParts>
    <vt:vector size="28" baseType="lpstr">
      <vt:lpstr>Microsoft YaHei</vt:lpstr>
      <vt:lpstr>宋体</vt:lpstr>
      <vt:lpstr>宋体</vt:lpstr>
      <vt:lpstr>Arial</vt:lpstr>
      <vt:lpstr>Arial Rounded MT Bold</vt:lpstr>
      <vt:lpstr>Arial-Rounded</vt:lpstr>
      <vt:lpstr>Calibri</vt:lpstr>
      <vt:lpstr>Calibri Light</vt:lpstr>
      <vt:lpstr>Cambria</vt:lpstr>
      <vt:lpstr>iCiel Crocante</vt:lpstr>
      <vt:lpstr>Times New Roman</vt:lpstr>
      <vt:lpstr>1_Office Theme</vt:lpstr>
      <vt:lpstr>7_Office Theme</vt:lpstr>
      <vt:lpstr>6_Office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HP</dc:creator>
  <cp:lastModifiedBy>HP</cp:lastModifiedBy>
  <cp:revision>13</cp:revision>
  <dcterms:created xsi:type="dcterms:W3CDTF">2021-05-26T07:40:58Z</dcterms:created>
  <dcterms:modified xsi:type="dcterms:W3CDTF">2021-11-06T16:15:53Z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