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3"/>
  </p:notesMasterIdLst>
  <p:sldIdLst>
    <p:sldId id="292" r:id="rId3"/>
    <p:sldId id="293" r:id="rId4"/>
    <p:sldId id="285" r:id="rId5"/>
    <p:sldId id="289" r:id="rId6"/>
    <p:sldId id="290" r:id="rId7"/>
    <p:sldId id="291" r:id="rId8"/>
    <p:sldId id="294" r:id="rId9"/>
    <p:sldId id="287" r:id="rId10"/>
    <p:sldId id="288"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69" d="100"/>
          <a:sy n="69" d="100"/>
        </p:scale>
        <p:origin x="97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2/22/2022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2/22/2022</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2439997" y="2697182"/>
            <a:ext cx="7562614" cy="3921421"/>
          </a:xfrm>
          <a:prstGeom prst="rect">
            <a:avLst/>
          </a:prstGeom>
        </p:spPr>
      </p:pic>
      <p:sp>
        <p:nvSpPr>
          <p:cNvPr id="9" name="TextBox 8">
            <a:extLst>
              <a:ext uri="{FF2B5EF4-FFF2-40B4-BE49-F238E27FC236}">
                <a16:creationId xmlns:a16="http://schemas.microsoft.com/office/drawing/2014/main" id="{71BA69CD-87B6-434A-BBC6-4B07AB72125E}"/>
              </a:ext>
            </a:extLst>
          </p:cNvPr>
          <p:cNvSpPr txBox="1"/>
          <p:nvPr/>
        </p:nvSpPr>
        <p:spPr>
          <a:xfrm>
            <a:off x="1701555" y="388858"/>
            <a:ext cx="9039497" cy="230832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a:t>
            </a:r>
            <a:r>
              <a:rPr kumimoji="0" lang="en-US" sz="4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Chào mừng các em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đến với tiết học Tiếng Việt.</a:t>
            </a:r>
            <a:endParaRPr kumimoji="0" lang="vi-VN" sz="4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85902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2665805" cy="267822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7" name="文本框 22">
            <a:extLst>
              <a:ext uri="{FF2B5EF4-FFF2-40B4-BE49-F238E27FC236}">
                <a16:creationId xmlns:a16="http://schemas.microsoft.com/office/drawing/2014/main" id="{8E852256-A333-49D6-ADCD-2215C66790B1}"/>
              </a:ext>
            </a:extLst>
          </p:cNvPr>
          <p:cNvSpPr txBox="1"/>
          <p:nvPr/>
        </p:nvSpPr>
        <p:spPr>
          <a:xfrm>
            <a:off x="4056497" y="237855"/>
            <a:ext cx="469301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smtClean="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Luyện tập</a:t>
            </a:r>
          </a:p>
        </p:txBody>
      </p:sp>
      <p:sp>
        <p:nvSpPr>
          <p:cNvPr id="24" name="TextBox 23">
            <a:extLst>
              <a:ext uri="{FF2B5EF4-FFF2-40B4-BE49-F238E27FC236}">
                <a16:creationId xmlns:a16="http://schemas.microsoft.com/office/drawing/2014/main" id="{14B26D2C-1BC9-4238-BC4C-795267AEDD6F}"/>
              </a:ext>
            </a:extLst>
          </p:cNvPr>
          <p:cNvSpPr txBox="1"/>
          <p:nvPr/>
        </p:nvSpPr>
        <p:spPr>
          <a:xfrm>
            <a:off x="1731923" y="2022616"/>
            <a:ext cx="8682735" cy="217142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2060"/>
                </a:solidFill>
                <a:effectLst/>
                <a:uLnTx/>
                <a:uFillTx/>
                <a:latin typeface="Arial-Rounded" pitchFamily="34" charset="0"/>
                <a:ea typeface="Arial-Rounded" pitchFamily="34" charset="0"/>
                <a:cs typeface="Arial-Rounded" pitchFamily="34" charset="0"/>
              </a:rPr>
              <a:t>Viết đoạn văn thể</a:t>
            </a:r>
            <a:r>
              <a:rPr kumimoji="0" lang="en-US" sz="4800" b="1" i="0" u="none" strike="noStrike" kern="1200" cap="none" spc="0" normalizeH="0" noProof="0" dirty="0" smtClean="0">
                <a:ln>
                  <a:noFill/>
                </a:ln>
                <a:solidFill>
                  <a:srgbClr val="002060"/>
                </a:solidFill>
                <a:effectLst/>
                <a:uLnTx/>
                <a:uFillTx/>
                <a:latin typeface="Arial-Rounded" pitchFamily="34" charset="0"/>
                <a:ea typeface="Arial-Rounded" pitchFamily="34" charset="0"/>
                <a:cs typeface="Arial-Rounded" pitchFamily="34" charset="0"/>
              </a:rPr>
              <a:t> hiện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noProof="0" dirty="0" smtClean="0">
                <a:ln>
                  <a:noFill/>
                </a:ln>
                <a:solidFill>
                  <a:srgbClr val="002060"/>
                </a:solidFill>
                <a:effectLst/>
                <a:uLnTx/>
                <a:uFillTx/>
                <a:latin typeface="Arial-Rounded" pitchFamily="34" charset="0"/>
                <a:ea typeface="Arial-Rounded" pitchFamily="34" charset="0"/>
                <a:cs typeface="Arial-Rounded" pitchFamily="34" charset="0"/>
              </a:rPr>
              <a:t>tình cảm với người thân</a:t>
            </a:r>
            <a:endParaRPr kumimoji="0" lang="en-US" sz="4800" b="1" i="0" u="none" strike="noStrike" kern="1200" cap="none" spc="0" normalizeH="0" baseline="0" noProof="0" dirty="0" smtClean="0">
              <a:ln>
                <a:noFill/>
              </a:ln>
              <a:solidFill>
                <a:srgbClr val="002060"/>
              </a:solidFill>
              <a:effectLst/>
              <a:uLnTx/>
              <a:uFillTx/>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5495696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3074" y="192466"/>
            <a:ext cx="10777433" cy="584775"/>
            <a:chOff x="238537" y="232458"/>
            <a:chExt cx="10777433" cy="584775"/>
          </a:xfrm>
        </p:grpSpPr>
        <p:sp>
          <p:nvSpPr>
            <p:cNvPr id="5" name="TextBox 4"/>
            <p:cNvSpPr txBox="1"/>
            <p:nvPr/>
          </p:nvSpPr>
          <p:spPr>
            <a:xfrm>
              <a:off x="722280" y="232458"/>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smtClean="0">
                  <a:solidFill>
                    <a:srgbClr val="008200"/>
                  </a:solidFill>
                  <a:latin typeface="Times New Roman" panose="02020603050405020304" pitchFamily="18" charset="0"/>
                  <a:cs typeface="Times New Roman" panose="02020603050405020304" pitchFamily="18" charset="0"/>
                </a:rPr>
                <a:t>Đọc đoạn văn và trả lời câu hỏi.</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1</a:t>
              </a:r>
              <a:endParaRPr lang="en-US" sz="3600" b="1" dirty="0">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a16="http://schemas.microsoft.com/office/drawing/2014/main" id="{14B26D2C-1BC9-4238-BC4C-795267AEDD6F}"/>
              </a:ext>
            </a:extLst>
          </p:cNvPr>
          <p:cNvSpPr txBox="1"/>
          <p:nvPr/>
        </p:nvSpPr>
        <p:spPr>
          <a:xfrm>
            <a:off x="9139" y="4214874"/>
            <a:ext cx="7444370" cy="584775"/>
          </a:xfrm>
          <a:prstGeom prst="rect">
            <a:avLst/>
          </a:prstGeom>
          <a:noFill/>
        </p:spPr>
        <p:txBody>
          <a:bodyPr wrap="square" rtlCol="0">
            <a:spAutoFit/>
          </a:bodyPr>
          <a:lstStyle/>
          <a:p>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a. Trong đoạn văn trên, bạn nhỏ kể về ai?</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4B26D2C-1BC9-4238-BC4C-795267AEDD6F}"/>
              </a:ext>
            </a:extLst>
          </p:cNvPr>
          <p:cNvSpPr txBox="1"/>
          <p:nvPr/>
        </p:nvSpPr>
        <p:spPr>
          <a:xfrm>
            <a:off x="9139" y="4834792"/>
            <a:ext cx="12401379" cy="584775"/>
          </a:xfrm>
          <a:prstGeom prst="rect">
            <a:avLst/>
          </a:prstGeom>
          <a:noFill/>
        </p:spPr>
        <p:txBody>
          <a:bodyPr wrap="square" rtlCol="0">
            <a:spAutoFit/>
          </a:bodyPr>
          <a:lstStyle/>
          <a:p>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b. Những câu nào thể hiện rõ tình cảm của bạn nhỏ đối với người đó? </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4B26D2C-1BC9-4238-BC4C-795267AEDD6F}"/>
              </a:ext>
            </a:extLst>
          </p:cNvPr>
          <p:cNvSpPr txBox="1"/>
          <p:nvPr/>
        </p:nvSpPr>
        <p:spPr>
          <a:xfrm>
            <a:off x="9139" y="5419567"/>
            <a:ext cx="7444370" cy="584775"/>
          </a:xfrm>
          <a:prstGeom prst="rect">
            <a:avLst/>
          </a:prstGeom>
          <a:noFill/>
        </p:spPr>
        <p:txBody>
          <a:bodyPr wrap="square" rtlCol="0">
            <a:spAutoFit/>
          </a:bodyPr>
          <a:lstStyle/>
          <a:p>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c. Vì sao người đó được bạn nhỏ yêu quý?</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28" y="975185"/>
            <a:ext cx="11229475" cy="3142512"/>
          </a:xfrm>
          <a:prstGeom prst="rect">
            <a:avLst/>
          </a:prstGeom>
        </p:spPr>
      </p:pic>
      <p:sp>
        <p:nvSpPr>
          <p:cNvPr id="12" name="TextBox 11">
            <a:extLst>
              <a:ext uri="{FF2B5EF4-FFF2-40B4-BE49-F238E27FC236}">
                <a16:creationId xmlns:a16="http://schemas.microsoft.com/office/drawing/2014/main" id="{14B26D2C-1BC9-4238-BC4C-795267AEDD6F}"/>
              </a:ext>
            </a:extLst>
          </p:cNvPr>
          <p:cNvSpPr txBox="1"/>
          <p:nvPr/>
        </p:nvSpPr>
        <p:spPr>
          <a:xfrm>
            <a:off x="755512" y="1112760"/>
            <a:ext cx="10908631" cy="2862322"/>
          </a:xfrm>
          <a:prstGeom prst="rect">
            <a:avLst/>
          </a:prstGeom>
          <a:noFill/>
        </p:spPr>
        <p:txBody>
          <a:bodyPr wrap="square" rtlCol="0">
            <a:spAutoFit/>
          </a:bodyPr>
          <a:lstStyle/>
          <a:p>
            <a:r>
              <a:rPr lang="en-US" sz="3600" b="1" dirty="0" smtClean="0">
                <a:solidFill>
                  <a:srgbClr val="CC6600"/>
                </a:solidFill>
                <a:latin typeface="Times New Roman" panose="02020603050405020304" pitchFamily="18" charset="0"/>
                <a:ea typeface="Arial-Rounded" pitchFamily="34" charset="0"/>
                <a:cs typeface="Times New Roman" panose="02020603050405020304" pitchFamily="18" charset="0"/>
              </a:rPr>
              <a:t>      Trong nhà, mẹ là người luôn ở bên tôi. Mỗi khi tôi ốm hay mệt, mẹ thức thâu đêm chăm sóc tôi. Mỗi khi gặp bài học khó, mẹ là người động viên, giúp đỡ tôi. Được ai khen, tôi nghĩ ngay đến mẹ. Tôi biết mẹ sẽ rất vui khi tôi làm được  việc tốt. Tôi rất yêu mẹ tôi. </a:t>
            </a:r>
            <a:endParaRPr lang="en-US" sz="3600" b="1" dirty="0">
              <a:solidFill>
                <a:srgbClr val="CC66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214993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5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10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600"/>
                                        <p:tgtEl>
                                          <p:spTgt spid="10"/>
                                        </p:tgtEl>
                                      </p:cBhvr>
                                    </p:animEffect>
                                    <p:anim calcmode="lin" valueType="num">
                                      <p:cBhvr>
                                        <p:cTn id="36" dur="600" fill="hold"/>
                                        <p:tgtEl>
                                          <p:spTgt spid="10"/>
                                        </p:tgtEl>
                                        <p:attrNameLst>
                                          <p:attrName>ppt_x</p:attrName>
                                        </p:attrNameLst>
                                      </p:cBhvr>
                                      <p:tavLst>
                                        <p:tav tm="0">
                                          <p:val>
                                            <p:strVal val="#ppt_x"/>
                                          </p:val>
                                        </p:tav>
                                        <p:tav tm="100000">
                                          <p:val>
                                            <p:strVal val="#ppt_x"/>
                                          </p:val>
                                        </p:tav>
                                      </p:tavLst>
                                    </p:anim>
                                    <p:anim calcmode="lin" valueType="num">
                                      <p:cBhvr>
                                        <p:cTn id="37" dur="6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4B26D2C-1BC9-4238-BC4C-795267AEDD6F}"/>
              </a:ext>
            </a:extLst>
          </p:cNvPr>
          <p:cNvSpPr txBox="1"/>
          <p:nvPr/>
        </p:nvSpPr>
        <p:spPr>
          <a:xfrm>
            <a:off x="9139" y="4214874"/>
            <a:ext cx="7444370" cy="584775"/>
          </a:xfrm>
          <a:prstGeom prst="rect">
            <a:avLst/>
          </a:prstGeom>
          <a:noFill/>
        </p:spPr>
        <p:txBody>
          <a:bodyPr wrap="square" rtlCol="0">
            <a:spAutoFit/>
          </a:bodyPr>
          <a:lstStyle/>
          <a:p>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a. Trong đoạn văn trên, bạn nhỏ kể về ai?</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28" y="975185"/>
            <a:ext cx="11229475" cy="3142512"/>
          </a:xfrm>
          <a:prstGeom prst="rect">
            <a:avLst/>
          </a:prstGeom>
        </p:spPr>
      </p:pic>
      <p:sp>
        <p:nvSpPr>
          <p:cNvPr id="13" name="TextBox 12">
            <a:extLst>
              <a:ext uri="{FF2B5EF4-FFF2-40B4-BE49-F238E27FC236}">
                <a16:creationId xmlns:a16="http://schemas.microsoft.com/office/drawing/2014/main" id="{14B26D2C-1BC9-4238-BC4C-795267AEDD6F}"/>
              </a:ext>
            </a:extLst>
          </p:cNvPr>
          <p:cNvSpPr txBox="1"/>
          <p:nvPr/>
        </p:nvSpPr>
        <p:spPr>
          <a:xfrm>
            <a:off x="1019792" y="5016979"/>
            <a:ext cx="7444370" cy="584775"/>
          </a:xfrm>
          <a:prstGeom prst="rect">
            <a:avLst/>
          </a:prstGeom>
          <a:noFill/>
        </p:spPr>
        <p:txBody>
          <a:bodyPr wrap="square" rtlCol="0">
            <a:spAutoFit/>
          </a:bodyPr>
          <a:lstStyle/>
          <a:p>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Trong đoạn văn trên, bạn nhỏ kể về </a:t>
            </a:r>
            <a:r>
              <a:rPr lang="en-US" sz="3200" b="1" dirty="0" smtClean="0">
                <a:solidFill>
                  <a:srgbClr val="FF0000"/>
                </a:solidFill>
                <a:latin typeface="Times New Roman" panose="02020603050405020304" pitchFamily="18" charset="0"/>
                <a:ea typeface="Arial-Rounded" pitchFamily="34" charset="0"/>
                <a:cs typeface="Times New Roman" panose="02020603050405020304" pitchFamily="18" charset="0"/>
              </a:rPr>
              <a:t>mẹ.</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4B26D2C-1BC9-4238-BC4C-795267AEDD6F}"/>
              </a:ext>
            </a:extLst>
          </p:cNvPr>
          <p:cNvSpPr txBox="1"/>
          <p:nvPr/>
        </p:nvSpPr>
        <p:spPr>
          <a:xfrm>
            <a:off x="755512" y="1112760"/>
            <a:ext cx="10908631" cy="2862322"/>
          </a:xfrm>
          <a:prstGeom prst="rect">
            <a:avLst/>
          </a:prstGeom>
          <a:noFill/>
        </p:spPr>
        <p:txBody>
          <a:bodyPr wrap="square" rtlCol="0">
            <a:spAutoFit/>
          </a:bodyPr>
          <a:lstStyle/>
          <a:p>
            <a:r>
              <a:rPr lang="en-US" sz="3600" b="1" dirty="0" smtClean="0">
                <a:solidFill>
                  <a:srgbClr val="CC6600"/>
                </a:solidFill>
                <a:latin typeface="Times New Roman" panose="02020603050405020304" pitchFamily="18" charset="0"/>
                <a:ea typeface="Arial-Rounded" pitchFamily="34" charset="0"/>
                <a:cs typeface="Times New Roman" panose="02020603050405020304" pitchFamily="18" charset="0"/>
              </a:rPr>
              <a:t>      Trong nhà, mẹ là người luôn ở bên tôi. Mỗi khi tôi ốm hay mệt, mẹ thức thâu đêm chăm sóc tôi. Mỗi khi gặp bài học khó, mẹ là người động viên, giúp đỡ tôi. Được ai khen, tôi nghĩ ngay đến mẹ. Tôi biết mẹ sẽ rất vui khi tôi làm được  việc tốt. Tôi rất yêu mẹ tôi. </a:t>
            </a:r>
            <a:endParaRPr lang="en-US" sz="3600" b="1" dirty="0">
              <a:solidFill>
                <a:srgbClr val="CC6600"/>
              </a:solidFill>
              <a:latin typeface="Times New Roman" panose="02020603050405020304" pitchFamily="18" charset="0"/>
              <a:ea typeface="Arial-Rounded" pitchFamily="34" charset="0"/>
              <a:cs typeface="Times New Roman" panose="02020603050405020304" pitchFamily="18" charset="0"/>
            </a:endParaRPr>
          </a:p>
        </p:txBody>
      </p:sp>
      <p:grpSp>
        <p:nvGrpSpPr>
          <p:cNvPr id="7" name="Group 6"/>
          <p:cNvGrpSpPr/>
          <p:nvPr/>
        </p:nvGrpSpPr>
        <p:grpSpPr>
          <a:xfrm>
            <a:off x="1183074" y="192466"/>
            <a:ext cx="10777433" cy="584775"/>
            <a:chOff x="238537" y="232458"/>
            <a:chExt cx="10777433" cy="584775"/>
          </a:xfrm>
        </p:grpSpPr>
        <p:sp>
          <p:nvSpPr>
            <p:cNvPr id="9" name="TextBox 8"/>
            <p:cNvSpPr txBox="1"/>
            <p:nvPr/>
          </p:nvSpPr>
          <p:spPr>
            <a:xfrm>
              <a:off x="722280" y="232458"/>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smtClean="0">
                  <a:solidFill>
                    <a:srgbClr val="008200"/>
                  </a:solidFill>
                  <a:latin typeface="Times New Roman" panose="02020603050405020304" pitchFamily="18" charset="0"/>
                  <a:cs typeface="Times New Roman" panose="02020603050405020304" pitchFamily="18" charset="0"/>
                </a:rPr>
                <a:t>Đọc đoạn văn và trả lời câu hỏi.</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0" name="Oval 9"/>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1</a:t>
              </a:r>
              <a:endParaRPr lang="en-US" sz="36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045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B26D2C-1BC9-4238-BC4C-795267AEDD6F}"/>
              </a:ext>
            </a:extLst>
          </p:cNvPr>
          <p:cNvSpPr txBox="1"/>
          <p:nvPr/>
        </p:nvSpPr>
        <p:spPr>
          <a:xfrm>
            <a:off x="9139" y="4571824"/>
            <a:ext cx="12401379" cy="584775"/>
          </a:xfrm>
          <a:prstGeom prst="rect">
            <a:avLst/>
          </a:prstGeom>
          <a:noFill/>
        </p:spPr>
        <p:txBody>
          <a:bodyPr wrap="square" rtlCol="0">
            <a:spAutoFit/>
          </a:bodyPr>
          <a:lstStyle/>
          <a:p>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b. Những câu nào thể hiện rõ tình cảm của bạn nhỏ đối với người đó? </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28" y="975185"/>
            <a:ext cx="11229475" cy="3142512"/>
          </a:xfrm>
          <a:prstGeom prst="rect">
            <a:avLst/>
          </a:prstGeom>
        </p:spPr>
      </p:pic>
      <p:sp>
        <p:nvSpPr>
          <p:cNvPr id="10" name="TextBox 9">
            <a:extLst>
              <a:ext uri="{FF2B5EF4-FFF2-40B4-BE49-F238E27FC236}">
                <a16:creationId xmlns:a16="http://schemas.microsoft.com/office/drawing/2014/main" id="{14B26D2C-1BC9-4238-BC4C-795267AEDD6F}"/>
              </a:ext>
            </a:extLst>
          </p:cNvPr>
          <p:cNvSpPr txBox="1"/>
          <p:nvPr/>
        </p:nvSpPr>
        <p:spPr>
          <a:xfrm>
            <a:off x="705849" y="1016750"/>
            <a:ext cx="10908631" cy="2862322"/>
          </a:xfrm>
          <a:prstGeom prst="rect">
            <a:avLst/>
          </a:prstGeom>
          <a:noFill/>
        </p:spPr>
        <p:txBody>
          <a:bodyPr wrap="square" rtlCol="0">
            <a:spAutoFit/>
          </a:bodyPr>
          <a:lstStyle/>
          <a:p>
            <a:r>
              <a:rPr lang="en-US" sz="3600" b="1" dirty="0" smtClean="0">
                <a:solidFill>
                  <a:srgbClr val="CC6600"/>
                </a:solidFill>
                <a:latin typeface="Times New Roman" panose="02020603050405020304" pitchFamily="18" charset="0"/>
                <a:ea typeface="Arial-Rounded" pitchFamily="34" charset="0"/>
                <a:cs typeface="Times New Roman" panose="02020603050405020304" pitchFamily="18" charset="0"/>
              </a:rPr>
              <a:t>      Trong nhà, mẹ là người luôn ở bên tôi. Mỗi khi tôi ốm hay mệt, mẹ thức thâu đêm chăm sóc tôi. Mỗi khi gặp bài học khó, mẹ là người động viên, giúp đỡ tôi. Được ai khen, tôi nghĩ ngay đến mẹ. Tôi biết mẹ sẽ rất vui khi tôi làm được  việc tốt. Tôi rất yêu mẹ tôi. </a:t>
            </a:r>
            <a:endParaRPr lang="en-US" sz="3600" b="1" dirty="0">
              <a:solidFill>
                <a:srgbClr val="CC6600"/>
              </a:solidFill>
              <a:latin typeface="Times New Roman" panose="02020603050405020304" pitchFamily="18" charset="0"/>
              <a:ea typeface="Arial-Rounded" pitchFamily="34" charset="0"/>
              <a:cs typeface="Times New Roman" panose="02020603050405020304" pitchFamily="18" charset="0"/>
            </a:endParaRPr>
          </a:p>
        </p:txBody>
      </p:sp>
      <p:cxnSp>
        <p:nvCxnSpPr>
          <p:cNvPr id="4" name="Straight Connector 3"/>
          <p:cNvCxnSpPr/>
          <p:nvPr/>
        </p:nvCxnSpPr>
        <p:spPr>
          <a:xfrm flipV="1">
            <a:off x="755511" y="3255818"/>
            <a:ext cx="6906053" cy="1385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15126" y="3797296"/>
            <a:ext cx="340256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183074" y="192466"/>
            <a:ext cx="10777433" cy="584775"/>
            <a:chOff x="238537" y="232458"/>
            <a:chExt cx="10777433" cy="584775"/>
          </a:xfrm>
        </p:grpSpPr>
        <p:sp>
          <p:nvSpPr>
            <p:cNvPr id="19" name="TextBox 18"/>
            <p:cNvSpPr txBox="1"/>
            <p:nvPr/>
          </p:nvSpPr>
          <p:spPr>
            <a:xfrm>
              <a:off x="722280" y="232458"/>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smtClean="0">
                  <a:solidFill>
                    <a:srgbClr val="008200"/>
                  </a:solidFill>
                  <a:latin typeface="Times New Roman" panose="02020603050405020304" pitchFamily="18" charset="0"/>
                  <a:cs typeface="Times New Roman" panose="02020603050405020304" pitchFamily="18" charset="0"/>
                </a:rPr>
                <a:t>Đọc đoạn văn và trả lời câu hỏi.</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20" name="Oval 19"/>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1</a:t>
              </a:r>
              <a:endParaRPr lang="en-US" sz="36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9152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47"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3074" y="192466"/>
            <a:ext cx="10777433" cy="584775"/>
            <a:chOff x="238537" y="232458"/>
            <a:chExt cx="10777433" cy="584775"/>
          </a:xfrm>
        </p:grpSpPr>
        <p:sp>
          <p:nvSpPr>
            <p:cNvPr id="5" name="TextBox 4"/>
            <p:cNvSpPr txBox="1"/>
            <p:nvPr/>
          </p:nvSpPr>
          <p:spPr>
            <a:xfrm>
              <a:off x="722280" y="232458"/>
              <a:ext cx="10293690" cy="584775"/>
            </a:xfrm>
            <a:prstGeom prst="rect">
              <a:avLst/>
            </a:prstGeom>
            <a:noFill/>
          </p:spPr>
          <p:txBody>
            <a:bodyPr wrap="square" rtlCol="0">
              <a:spAutoFit/>
            </a:bodyPr>
            <a:lstStyle/>
            <a:p>
              <a:r>
                <a:rPr lang="en-US" sz="3200" b="1" dirty="0">
                  <a:solidFill>
                    <a:srgbClr val="008200"/>
                  </a:solidFill>
                  <a:latin typeface="Arial" pitchFamily="34" charset="0"/>
                  <a:cs typeface="Arial" pitchFamily="34" charset="0"/>
                </a:rPr>
                <a:t> </a:t>
              </a:r>
              <a:r>
                <a:rPr lang="en-US" sz="3200" b="1" dirty="0" smtClean="0">
                  <a:solidFill>
                    <a:srgbClr val="008200"/>
                  </a:solidFill>
                  <a:latin typeface="Arial" pitchFamily="34" charset="0"/>
                  <a:cs typeface="Arial" pitchFamily="34" charset="0"/>
                </a:rPr>
                <a:t>Đọc đoạn văn và trả lời câu hỏi.</a:t>
              </a:r>
              <a:endParaRPr lang="vi-VN" sz="3200" b="1" dirty="0">
                <a:solidFill>
                  <a:srgbClr val="008200"/>
                </a:solidFill>
                <a:latin typeface="Arial" pitchFamily="34" charset="0"/>
                <a:cs typeface="Arial" pitchFamily="34"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sp>
        <p:nvSpPr>
          <p:cNvPr id="10" name="TextBox 9">
            <a:extLst>
              <a:ext uri="{FF2B5EF4-FFF2-40B4-BE49-F238E27FC236}">
                <a16:creationId xmlns:a16="http://schemas.microsoft.com/office/drawing/2014/main" id="{14B26D2C-1BC9-4238-BC4C-795267AEDD6F}"/>
              </a:ext>
            </a:extLst>
          </p:cNvPr>
          <p:cNvSpPr txBox="1"/>
          <p:nvPr/>
        </p:nvSpPr>
        <p:spPr>
          <a:xfrm>
            <a:off x="545428" y="4316673"/>
            <a:ext cx="7444370" cy="584775"/>
          </a:xfrm>
          <a:prstGeom prst="rect">
            <a:avLst/>
          </a:prstGeom>
          <a:noFill/>
        </p:spPr>
        <p:txBody>
          <a:bodyPr wrap="square" rtlCol="0">
            <a:spAutoFit/>
          </a:bodyPr>
          <a:lstStyle/>
          <a:p>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c. Vì sao người đó được bạn nhỏ yêu quý?</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28" y="975185"/>
            <a:ext cx="11229475" cy="3142512"/>
          </a:xfrm>
          <a:prstGeom prst="rect">
            <a:avLst/>
          </a:prstGeom>
        </p:spPr>
      </p:pic>
      <p:sp>
        <p:nvSpPr>
          <p:cNvPr id="13" name="TextBox 12">
            <a:extLst>
              <a:ext uri="{FF2B5EF4-FFF2-40B4-BE49-F238E27FC236}">
                <a16:creationId xmlns:a16="http://schemas.microsoft.com/office/drawing/2014/main" id="{14B26D2C-1BC9-4238-BC4C-795267AEDD6F}"/>
              </a:ext>
            </a:extLst>
          </p:cNvPr>
          <p:cNvSpPr txBox="1"/>
          <p:nvPr/>
        </p:nvSpPr>
        <p:spPr>
          <a:xfrm>
            <a:off x="905058" y="4930981"/>
            <a:ext cx="11167744" cy="1077218"/>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ea typeface="Arial-Rounded" pitchFamily="34" charset="0"/>
                <a:cs typeface="Times New Roman" panose="02020603050405020304" pitchFamily="18" charset="0"/>
              </a:rPr>
              <a:t>Mẹ được bạn nhỏ yêu quý vì bạn nhỏ nhận ra tình cảm của mẹ dành cho mình.</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4B26D2C-1BC9-4238-BC4C-795267AEDD6F}"/>
              </a:ext>
            </a:extLst>
          </p:cNvPr>
          <p:cNvSpPr txBox="1"/>
          <p:nvPr/>
        </p:nvSpPr>
        <p:spPr>
          <a:xfrm>
            <a:off x="791577" y="1016750"/>
            <a:ext cx="10908631" cy="2862322"/>
          </a:xfrm>
          <a:prstGeom prst="rect">
            <a:avLst/>
          </a:prstGeom>
          <a:noFill/>
        </p:spPr>
        <p:txBody>
          <a:bodyPr wrap="square" rtlCol="0">
            <a:spAutoFit/>
          </a:bodyPr>
          <a:lstStyle/>
          <a:p>
            <a:r>
              <a:rPr lang="en-US" sz="3600" b="1" dirty="0" smtClean="0">
                <a:solidFill>
                  <a:srgbClr val="CC6600"/>
                </a:solidFill>
                <a:latin typeface="Times New Roman" panose="02020603050405020304" pitchFamily="18" charset="0"/>
                <a:ea typeface="Arial-Rounded" pitchFamily="34" charset="0"/>
                <a:cs typeface="Times New Roman" panose="02020603050405020304" pitchFamily="18" charset="0"/>
              </a:rPr>
              <a:t>      Trong nhà, mẹ là người luôn ở bên tôi. Mỗi khi tôi ốm hay mệt, mẹ thức thâu đêm chăm sóc tôi. Mỗi khi gặp bài học khó, mẹ là người động viên, giúp đỡ tôi. Được ai khen, tôi nghĩ ngay đến mẹ. Tôi biết mẹ sẽ rất vui khi tôi làm được việc tốt. Tôi rất yêu mẹ tôi. </a:t>
            </a:r>
            <a:endParaRPr lang="en-US" sz="3600" b="1" dirty="0">
              <a:solidFill>
                <a:srgbClr val="CC66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335793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C8D5BC4-4F62-4D76-8C89-C93B3C45E9BC}"/>
              </a:ext>
            </a:extLst>
          </p:cNvPr>
          <p:cNvSpPr/>
          <p:nvPr/>
        </p:nvSpPr>
        <p:spPr>
          <a:xfrm rot="10800000">
            <a:off x="-57925" y="1000124"/>
            <a:ext cx="3134500" cy="4864235"/>
          </a:xfrm>
          <a:custGeom>
            <a:avLst/>
            <a:gdLst>
              <a:gd name="connsiteX0" fmla="*/ 1752600 w 1752600"/>
              <a:gd name="connsiteY0" fmla="*/ 3565494 h 3565494"/>
              <a:gd name="connsiteX1" fmla="*/ 1601911 w 1752600"/>
              <a:gd name="connsiteY1" fmla="*/ 3557885 h 3565494"/>
              <a:gd name="connsiteX2" fmla="*/ 0 w 1752600"/>
              <a:gd name="connsiteY2" fmla="*/ 1782747 h 3565494"/>
              <a:gd name="connsiteX3" fmla="*/ 1601911 w 1752600"/>
              <a:gd name="connsiteY3" fmla="*/ 7610 h 3565494"/>
              <a:gd name="connsiteX4" fmla="*/ 1752600 w 1752600"/>
              <a:gd name="connsiteY4" fmla="*/ 0 h 3565494"/>
              <a:gd name="connsiteX5" fmla="*/ 1752600 w 1752600"/>
              <a:gd name="connsiteY5" fmla="*/ 170650 h 3565494"/>
              <a:gd name="connsiteX6" fmla="*/ 1620476 w 1752600"/>
              <a:gd name="connsiteY6" fmla="*/ 177532 h 3565494"/>
              <a:gd name="connsiteX7" fmla="*/ 215901 w 1752600"/>
              <a:gd name="connsiteY7" fmla="*/ 1782749 h 3565494"/>
              <a:gd name="connsiteX8" fmla="*/ 1620476 w 1752600"/>
              <a:gd name="connsiteY8" fmla="*/ 3387966 h 3565494"/>
              <a:gd name="connsiteX9" fmla="*/ 1752600 w 1752600"/>
              <a:gd name="connsiteY9" fmla="*/ 3394847 h 356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600" h="3565494">
                <a:moveTo>
                  <a:pt x="1752600" y="3565494"/>
                </a:moveTo>
                <a:lnTo>
                  <a:pt x="1601911" y="3557885"/>
                </a:lnTo>
                <a:cubicBezTo>
                  <a:pt x="702142" y="3466508"/>
                  <a:pt x="0" y="2706624"/>
                  <a:pt x="0" y="1782747"/>
                </a:cubicBezTo>
                <a:cubicBezTo>
                  <a:pt x="0" y="858870"/>
                  <a:pt x="702142" y="98986"/>
                  <a:pt x="1601911" y="7610"/>
                </a:cubicBezTo>
                <a:lnTo>
                  <a:pt x="1752600" y="0"/>
                </a:lnTo>
                <a:lnTo>
                  <a:pt x="1752600" y="170650"/>
                </a:lnTo>
                <a:lnTo>
                  <a:pt x="1620476" y="177532"/>
                </a:lnTo>
                <a:cubicBezTo>
                  <a:pt x="831548" y="260161"/>
                  <a:pt x="215901" y="947307"/>
                  <a:pt x="215901" y="1782749"/>
                </a:cubicBezTo>
                <a:cubicBezTo>
                  <a:pt x="215901" y="2618190"/>
                  <a:pt x="831547" y="3305336"/>
                  <a:pt x="1620476" y="3387966"/>
                </a:cubicBezTo>
                <a:lnTo>
                  <a:pt x="1752600" y="339484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4A75406F-AEA1-4414-B6E0-8600B9868EAE}"/>
              </a:ext>
            </a:extLst>
          </p:cNvPr>
          <p:cNvSpPr/>
          <p:nvPr/>
        </p:nvSpPr>
        <p:spPr>
          <a:xfrm>
            <a:off x="3688673" y="1855445"/>
            <a:ext cx="7181604" cy="744500"/>
          </a:xfrm>
          <a:prstGeom prst="roundRect">
            <a:avLst>
              <a:gd name="adj" fmla="val 50000"/>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(1</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Em</a:t>
            </a:r>
            <a:r>
              <a:rPr kumimoji="0" lang="en-US" sz="2400" b="0" i="0" u="none" strike="noStrike" kern="1200" cap="none" spc="0" normalizeH="0" noProof="0" dirty="0" smtClean="0">
                <a:ln>
                  <a:noFill/>
                </a:ln>
                <a:solidFill>
                  <a:prstClr val="white"/>
                </a:solidFill>
                <a:effectLst/>
                <a:uLnTx/>
                <a:uFillTx/>
                <a:latin typeface="Calibri"/>
                <a:ea typeface="+mn-ea"/>
                <a:cs typeface="+mn-cs"/>
              </a:rPr>
              <a:t> muốn kể về ai trong gia đình</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F8EA4A77-EFC3-4B56-85B5-04134773F803}"/>
              </a:ext>
            </a:extLst>
          </p:cNvPr>
          <p:cNvSpPr/>
          <p:nvPr/>
        </p:nvSpPr>
        <p:spPr>
          <a:xfrm rot="10800000">
            <a:off x="9099" y="1572796"/>
            <a:ext cx="2571750" cy="3814012"/>
          </a:xfrm>
          <a:custGeom>
            <a:avLst/>
            <a:gdLst>
              <a:gd name="connsiteX0" fmla="*/ 1752600 w 1752600"/>
              <a:gd name="connsiteY0" fmla="*/ 0 h 3565494"/>
              <a:gd name="connsiteX1" fmla="*/ 1752600 w 1752600"/>
              <a:gd name="connsiteY1" fmla="*/ 3565494 h 3565494"/>
              <a:gd name="connsiteX2" fmla="*/ 1601911 w 1752600"/>
              <a:gd name="connsiteY2" fmla="*/ 3557885 h 3565494"/>
              <a:gd name="connsiteX3" fmla="*/ 0 w 1752600"/>
              <a:gd name="connsiteY3" fmla="*/ 1782747 h 3565494"/>
              <a:gd name="connsiteX4" fmla="*/ 1601911 w 1752600"/>
              <a:gd name="connsiteY4" fmla="*/ 7610 h 356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565494">
                <a:moveTo>
                  <a:pt x="1752600" y="0"/>
                </a:moveTo>
                <a:lnTo>
                  <a:pt x="1752600" y="3565494"/>
                </a:lnTo>
                <a:lnTo>
                  <a:pt x="1601911" y="3557885"/>
                </a:lnTo>
                <a:cubicBezTo>
                  <a:pt x="702142" y="3466508"/>
                  <a:pt x="0" y="2706624"/>
                  <a:pt x="0" y="1782747"/>
                </a:cubicBezTo>
                <a:cubicBezTo>
                  <a:pt x="0" y="858870"/>
                  <a:pt x="702142" y="98986"/>
                  <a:pt x="1601911" y="7610"/>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CBAF9EA7-A66E-4F8D-8BF9-805E77C596E5}"/>
              </a:ext>
            </a:extLst>
          </p:cNvPr>
          <p:cNvSpPr txBox="1"/>
          <p:nvPr/>
        </p:nvSpPr>
        <p:spPr>
          <a:xfrm>
            <a:off x="122104" y="2146397"/>
            <a:ext cx="198924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noProof="0" dirty="0" smtClean="0">
                <a:solidFill>
                  <a:prstClr val="white"/>
                </a:solidFill>
                <a:latin typeface="Times New Roman" panose="02020603050405020304" pitchFamily="18" charset="0"/>
                <a:cs typeface="Times New Roman" panose="02020603050405020304" pitchFamily="18" charset="0"/>
              </a:rPr>
              <a:t>Đoạn văn thể hiện tình cảm của em với người thân</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4CAF0233-DAE6-482C-AF95-E54EFEECA052}"/>
              </a:ext>
            </a:extLst>
          </p:cNvPr>
          <p:cNvSpPr/>
          <p:nvPr/>
        </p:nvSpPr>
        <p:spPr>
          <a:xfrm>
            <a:off x="3822023" y="4661156"/>
            <a:ext cx="7048254" cy="685876"/>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(3) Vì</a:t>
            </a:r>
            <a:r>
              <a:rPr kumimoji="0" lang="en-US" sz="2400" b="0" i="0" u="none" strike="noStrike" kern="1200" cap="none" spc="0" normalizeH="0" noProof="0" dirty="0" smtClean="0">
                <a:ln>
                  <a:noFill/>
                </a:ln>
                <a:solidFill>
                  <a:prstClr val="white"/>
                </a:solidFill>
                <a:effectLst/>
                <a:uLnTx/>
                <a:uFillTx/>
                <a:latin typeface="Calibri"/>
                <a:ea typeface="+mn-ea"/>
                <a:cs typeface="+mn-cs"/>
              </a:rPr>
              <a:t> sao em có tình cảm như vậy với người đó</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DED6415E-E7C0-498D-9980-87E49E2E3548}"/>
              </a:ext>
            </a:extLst>
          </p:cNvPr>
          <p:cNvGrpSpPr/>
          <p:nvPr/>
        </p:nvGrpSpPr>
        <p:grpSpPr>
          <a:xfrm>
            <a:off x="2580850" y="147687"/>
            <a:ext cx="7613507" cy="1138773"/>
            <a:chOff x="238537" y="232458"/>
            <a:chExt cx="7944050" cy="1138773"/>
          </a:xfrm>
        </p:grpSpPr>
        <p:sp>
          <p:nvSpPr>
            <p:cNvPr id="11" name="TextBox 10">
              <a:extLst>
                <a:ext uri="{FF2B5EF4-FFF2-40B4-BE49-F238E27FC236}">
                  <a16:creationId xmlns:a16="http://schemas.microsoft.com/office/drawing/2014/main" id="{2B5880CF-0648-424A-B80E-187FFC92B586}"/>
                </a:ext>
              </a:extLst>
            </p:cNvPr>
            <p:cNvSpPr txBox="1"/>
            <p:nvPr/>
          </p:nvSpPr>
          <p:spPr>
            <a:xfrm>
              <a:off x="722280" y="232458"/>
              <a:ext cx="7460307"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Viết 3 – </a:t>
              </a:r>
              <a:r>
                <a:rPr kumimoji="0" lang="en-US" sz="3200" b="1" i="0" u="none" strike="noStrike" kern="1200" cap="none" spc="0" normalizeH="0" baseline="0" noProof="0" dirty="0" smtClean="0">
                  <a:ln>
                    <a:noFill/>
                  </a:ln>
                  <a:solidFill>
                    <a:srgbClr val="008200"/>
                  </a:solidFill>
                  <a:effectLst/>
                  <a:uLnTx/>
                  <a:uFillTx/>
                  <a:latin typeface="Times New Roman" panose="02020603050405020304" pitchFamily="18" charset="0"/>
                  <a:ea typeface="+mn-ea"/>
                  <a:cs typeface="Times New Roman" panose="02020603050405020304" pitchFamily="18" charset="0"/>
                </a:rPr>
                <a:t>4 câu thể</a:t>
              </a:r>
              <a:r>
                <a:rPr kumimoji="0" lang="en-US" sz="3200" b="1" i="0" u="none" strike="noStrike" kern="1200" cap="none" spc="0" normalizeH="0" noProof="0" dirty="0" smtClean="0">
                  <a:ln>
                    <a:noFill/>
                  </a:ln>
                  <a:solidFill>
                    <a:srgbClr val="008200"/>
                  </a:solidFill>
                  <a:effectLst/>
                  <a:uLnTx/>
                  <a:uFillTx/>
                  <a:latin typeface="Times New Roman" panose="02020603050405020304" pitchFamily="18" charset="0"/>
                  <a:ea typeface="+mn-ea"/>
                  <a:cs typeface="Times New Roman" panose="02020603050405020304" pitchFamily="18" charset="0"/>
                </a:rPr>
                <a:t> hiện tình cảm của em đối với người thân</a:t>
              </a:r>
              <a:r>
                <a:rPr kumimoji="0" lang="en-US" sz="3200" b="1" i="0" u="none" strike="noStrike" kern="1200" cap="none" spc="0" normalizeH="0" baseline="0" noProof="0" dirty="0" smtClean="0">
                  <a:ln>
                    <a:noFill/>
                  </a:ln>
                  <a:solidFill>
                    <a:srgbClr val="008200"/>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endParaRPr>
            </a:p>
          </p:txBody>
        </p:sp>
        <p:sp>
          <p:nvSpPr>
            <p:cNvPr id="13" name="Oval 12">
              <a:extLst>
                <a:ext uri="{FF2B5EF4-FFF2-40B4-BE49-F238E27FC236}">
                  <a16:creationId xmlns:a16="http://schemas.microsoft.com/office/drawing/2014/main" id="{28E31CBD-00D6-4833-BEB0-5A559E6EB549}"/>
                </a:ext>
              </a:extLst>
            </p:cNvPr>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grpSp>
      <p:sp>
        <p:nvSpPr>
          <p:cNvPr id="15" name="Rectangle: Rounded Corners 15">
            <a:extLst>
              <a:ext uri="{FF2B5EF4-FFF2-40B4-BE49-F238E27FC236}">
                <a16:creationId xmlns:a16="http://schemas.microsoft.com/office/drawing/2014/main" id="{4A75406F-AEA1-4414-B6E0-8600B9868EAE}"/>
              </a:ext>
            </a:extLst>
          </p:cNvPr>
          <p:cNvSpPr/>
          <p:nvPr/>
        </p:nvSpPr>
        <p:spPr>
          <a:xfrm>
            <a:off x="3688673" y="3288339"/>
            <a:ext cx="7181604" cy="744500"/>
          </a:xfrm>
          <a:prstGeom prst="roundRect">
            <a:avLst>
              <a:gd name="adj" fmla="val 50000"/>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(2)</a:t>
            </a:r>
            <a:r>
              <a:rPr kumimoji="0" lang="en-US" sz="2400" b="0" i="0" u="none" strike="noStrike" kern="1200" cap="none" spc="0" normalizeH="0" noProof="0" dirty="0" smtClean="0">
                <a:ln>
                  <a:noFill/>
                </a:ln>
                <a:solidFill>
                  <a:prstClr val="white"/>
                </a:solidFill>
                <a:effectLst/>
                <a:uLnTx/>
                <a:uFillTx/>
                <a:latin typeface="Calibri"/>
                <a:ea typeface="+mn-ea"/>
                <a:cs typeface="+mn-cs"/>
              </a:rPr>
              <a:t> Em có tình cảm thế nào với người đó?</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6971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9" grpId="0" animBg="1"/>
      <p:bldP spid="14" grpId="0"/>
      <p:bldP spid="30"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367" y="675849"/>
            <a:ext cx="11471409" cy="5262979"/>
          </a:xfrm>
          <a:prstGeom prst="rect">
            <a:avLst/>
          </a:prstGeom>
        </p:spPr>
        <p:txBody>
          <a:bodyPr wrap="square">
            <a:spAutoFit/>
          </a:bodyPr>
          <a:lstStyle/>
          <a:p>
            <a:pPr algn="ctr">
              <a:lnSpc>
                <a:spcPct val="150000"/>
              </a:lnSpc>
            </a:pP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Bài làm </a:t>
            </a:r>
          </a:p>
          <a:p>
            <a:pPr algn="just">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Trong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gia đình, người em yêu quý nhất là bố. Bố em năm nay bốn mươi tuổi. </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Công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việc hàng ngày của bố rất bận </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rộn</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 n</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hưng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bố vẫn dành thời </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gian</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dạy</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em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học </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bài.</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 Cuối tuần, bố thường đưa em đi chơi, đi siêu thị. </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Với em, bố là người bố tuyệt </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vời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nhất trên thế giới</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 Em rất yêu quý bố và mong rằng bố có thật nhiều sức khỏe để có thể đưa em đi chơi nhiều hơn.</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77982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055" y="544160"/>
            <a:ext cx="11069053" cy="5262979"/>
          </a:xfrm>
          <a:prstGeom prst="rect">
            <a:avLst/>
          </a:prstGeom>
        </p:spPr>
        <p:txBody>
          <a:bodyPr wrap="square">
            <a:spAutoFit/>
          </a:bodyPr>
          <a:lstStyle/>
          <a:p>
            <a:pPr algn="ctr">
              <a:lnSpc>
                <a:spcPct val="150000"/>
              </a:lnSpc>
            </a:pPr>
            <a:r>
              <a:rPr lang="en-US" sz="3200" dirty="0" smtClean="0">
                <a:latin typeface="Times New Roman" panose="02020603050405020304" pitchFamily="18" charset="0"/>
                <a:cs typeface="Times New Roman" panose="02020603050405020304" pitchFamily="18" charset="0"/>
              </a:rPr>
              <a:t>      Bài làm </a:t>
            </a:r>
          </a:p>
          <a:p>
            <a:pPr algn="just">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          Trong gia đình, người em yêu quý nhất là mẹ</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Mẹ thường </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đưa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em </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đi</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 công viên</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đi chơi, mua quần áo, đi tập xe và đi xem phim. Em còn nhớ những lúc em bị ốm, mẹ luôn chăm sóc </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rất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dịu dàng</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Với em, </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mẹ là một người vô cùng tuyệt vời mà em luôn kính trọng. </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Em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rất biết ơn những gì mẹ đã dành cho em</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16467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740</Words>
  <Application>Microsoft Office PowerPoint</Application>
  <PresentationFormat>Widescreen</PresentationFormat>
  <Paragraphs>37</Paragraphs>
  <Slides>10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Arial-Rounded</vt:lpstr>
      <vt:lpstr>Calibri</vt:lpstr>
      <vt:lpstr>Calibri Light</vt:lpstr>
      <vt:lpstr>iCiel Crocante</vt:lpstr>
      <vt:lpstr>Times New Roman</vt:lpstr>
      <vt:lpstr>思源黑体 CN Bold</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217</cp:revision>
  <dcterms:created xsi:type="dcterms:W3CDTF">2021-05-29T04:05:18Z</dcterms:created>
  <dcterms:modified xsi:type="dcterms:W3CDTF">2022-02-22T10:13:39Z</dcterms:modified>
</cp:coreProperties>
</file>