
<file path=[Content_Types].xml><?xml version="1.0" encoding="utf-8"?>
<Types xmlns="http://schemas.openxmlformats.org/package/2006/content-types">
  <Default Extension="png" ContentType="image/png"/>
  <Default Extension="bin" ContentType="application/vnd.ms-office.activeX"/>
  <Default Extension="mp3" ContentType="audio/mpe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ctiveX/activeX1.xml" ContentType="application/vnd.ms-office.activeX+xml"/>
  <Override PartName="/ppt/activeX/activeX2.xml" ContentType="application/vnd.ms-office.activeX+xml"/>
  <Override PartName="/ppt/activeX/activeX3.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18"/>
  </p:notesMasterIdLst>
  <p:sldIdLst>
    <p:sldId id="280" r:id="rId3"/>
    <p:sldId id="281" r:id="rId4"/>
    <p:sldId id="271" r:id="rId5"/>
    <p:sldId id="272" r:id="rId6"/>
    <p:sldId id="273" r:id="rId7"/>
    <p:sldId id="274" r:id="rId8"/>
    <p:sldId id="275" r:id="rId9"/>
    <p:sldId id="286" r:id="rId10"/>
    <p:sldId id="282" r:id="rId11"/>
    <p:sldId id="283" r:id="rId12"/>
    <p:sldId id="279" r:id="rId13"/>
    <p:sldId id="276" r:id="rId14"/>
    <p:sldId id="284" r:id="rId15"/>
    <p:sldId id="285"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CC3300"/>
    <a:srgbClr val="0082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4364" autoAdjust="0"/>
  </p:normalViewPr>
  <p:slideViewPr>
    <p:cSldViewPr snapToGrid="0">
      <p:cViewPr varScale="1">
        <p:scale>
          <a:sx n="69" d="100"/>
          <a:sy n="69" d="100"/>
        </p:scale>
        <p:origin x="97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2/22/2022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31577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6179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89113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004159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631113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66693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497045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67728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2627984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944746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t>2/22/2022</a:t>
            </a:fld>
            <a:endParaRPr lang="en-US"/>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730848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2/22/2022</a:t>
            </a:fld>
            <a:endParaRPr lang="en-US"/>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3307680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2/22/2022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control" Target="../activeX/activeX2.xml"/><Relationship Id="rId7" Type="http://schemas.openxmlformats.org/officeDocument/2006/relationships/image" Target="../media/image14.wmf"/><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slideLayout" Target="../slideLayouts/slideLayout2.xml"/><Relationship Id="rId4" Type="http://schemas.openxmlformats.org/officeDocument/2006/relationships/control" Target="../activeX/activeX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12.xml"/><Relationship Id="rId7" Type="http://schemas.openxmlformats.org/officeDocument/2006/relationships/image" Target="../media/image6.png"/><Relationship Id="rId12"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0243"/>
          <a:stretch/>
        </p:blipFill>
        <p:spPr>
          <a:xfrm>
            <a:off x="2439997" y="2697182"/>
            <a:ext cx="7562614" cy="3921421"/>
          </a:xfrm>
          <a:prstGeom prst="rect">
            <a:avLst/>
          </a:prstGeom>
        </p:spPr>
      </p:pic>
      <p:sp>
        <p:nvSpPr>
          <p:cNvPr id="9" name="TextBox 8">
            <a:extLst>
              <a:ext uri="{FF2B5EF4-FFF2-40B4-BE49-F238E27FC236}">
                <a16:creationId xmlns:a16="http://schemas.microsoft.com/office/drawing/2014/main" id="{71BA69CD-87B6-434A-BBC6-4B07AB72125E}"/>
              </a:ext>
            </a:extLst>
          </p:cNvPr>
          <p:cNvSpPr txBox="1"/>
          <p:nvPr/>
        </p:nvSpPr>
        <p:spPr>
          <a:xfrm>
            <a:off x="1701555" y="388858"/>
            <a:ext cx="9039497" cy="23083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FF0000"/>
                </a:solidFill>
                <a:effectLst/>
                <a:uLnTx/>
                <a:uFillTx/>
                <a:latin typeface="Arial" pitchFamily="34" charset="0"/>
                <a:ea typeface="+mn-ea"/>
                <a:cs typeface="Arial" pitchFamily="34" charset="0"/>
              </a:rPr>
              <a:t> </a:t>
            </a:r>
            <a:r>
              <a:rPr kumimoji="0" lang="en-US" sz="4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Chào mừng các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đến với tiết học Tiếng Việt.</a:t>
            </a:r>
            <a:endParaRPr kumimoji="0" lang="vi-VN" sz="4400" b="1" i="0" u="none" strike="noStrike" kern="1200" cap="none" spc="0" normalizeH="0" baseline="0" noProof="0" dirty="0">
              <a:ln>
                <a:noFill/>
              </a:ln>
              <a:solidFill>
                <a:srgbClr val="FF0000"/>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24828976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57925" y="1000124"/>
            <a:ext cx="3134500" cy="4864235"/>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3273490" y="1776597"/>
            <a:ext cx="3931327" cy="1109428"/>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Em đã cùng người thân làm việc gì? Khi nào?</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9099" y="1572796"/>
            <a:ext cx="2571750" cy="3814012"/>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22103" y="2146397"/>
            <a:ext cx="228858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Kể về một công việc em đã làm cùng người thân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3143601" y="4785206"/>
            <a:ext cx="4061216" cy="1203203"/>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(3) Em cảm thấy thế nào khi làm việc cùng người thân?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3214255" y="230814"/>
            <a:ext cx="6774872" cy="1138773"/>
            <a:chOff x="238537" y="232458"/>
            <a:chExt cx="7944050" cy="1138773"/>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7460307"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Viết 3 – 5</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 câu kể về một công việc em đã làm cùng người thân.</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3243182" y="3205371"/>
            <a:ext cx="3862054" cy="1172825"/>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(2) Em đã cùng người thân làm việc đó như thế nào?</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controls>
      <mc:AlternateContent xmlns:mc="http://schemas.openxmlformats.org/markup-compatibility/2006">
        <mc:Choice xmlns:v="urn:schemas-microsoft-com:vml" Requires="v">
          <p:control spid="1047" name="TextBox3" r:id="rId2" imgW="4486320" imgH="1181160"/>
        </mc:Choice>
        <mc:Fallback>
          <p:control name="TextBox3" r:id="rId2" imgW="4486320" imgH="1181160">
            <p:pic>
              <p:nvPicPr>
                <p:cNvPr id="17" name="TextBox3">
                  <a:extLst>
                    <a:ext uri="{FF2B5EF4-FFF2-40B4-BE49-F238E27FC236}">
                      <a16:creationId xmlns:a16="http://schemas.microsoft.com/office/drawing/2014/main" id="{64689E19-0BDB-4A7B-BBB9-7DE2E47BBFCF}"/>
                    </a:ext>
                  </a:extLst>
                </p:cNvPr>
                <p:cNvPicPr>
                  <a:picLocks/>
                </p:cNvPicPr>
                <p:nvPr/>
              </p:nvPicPr>
              <p:blipFill>
                <a:blip r:embed="rId6"/>
                <a:stretch>
                  <a:fillRect/>
                </a:stretch>
              </p:blipFill>
              <p:spPr>
                <a:xfrm>
                  <a:off x="7564581" y="1776597"/>
                  <a:ext cx="4488873" cy="1177301"/>
                </a:xfrm>
                <a:prstGeom prst="rect">
                  <a:avLst/>
                </a:prstGeom>
              </p:spPr>
            </p:pic>
          </p:control>
        </mc:Fallback>
      </mc:AlternateContent>
      <mc:AlternateContent xmlns:mc="http://schemas.openxmlformats.org/markup-compatibility/2006">
        <mc:Choice xmlns:v="urn:schemas-microsoft-com:vml" Requires="v">
          <p:control spid="1048" name="TextBox1" r:id="rId3" imgW="4486320" imgH="1181160"/>
        </mc:Choice>
        <mc:Fallback>
          <p:control name="TextBox1" r:id="rId3" imgW="4486320" imgH="1181160">
            <p:pic>
              <p:nvPicPr>
                <p:cNvPr id="18" name="TextBox1">
                  <a:extLst>
                    <a:ext uri="{FF2B5EF4-FFF2-40B4-BE49-F238E27FC236}">
                      <a16:creationId xmlns:a16="http://schemas.microsoft.com/office/drawing/2014/main" id="{64689E19-0BDB-4A7B-BBB9-7DE2E47BBFCF}"/>
                    </a:ext>
                  </a:extLst>
                </p:cNvPr>
                <p:cNvPicPr>
                  <a:picLocks/>
                </p:cNvPicPr>
                <p:nvPr/>
              </p:nvPicPr>
              <p:blipFill>
                <a:blip r:embed="rId7"/>
                <a:stretch>
                  <a:fillRect/>
                </a:stretch>
              </p:blipFill>
              <p:spPr>
                <a:xfrm>
                  <a:off x="7564580" y="3315464"/>
                  <a:ext cx="4488873" cy="1177301"/>
                </a:xfrm>
                <a:prstGeom prst="rect">
                  <a:avLst/>
                </a:prstGeom>
              </p:spPr>
            </p:pic>
          </p:control>
        </mc:Fallback>
      </mc:AlternateContent>
      <mc:AlternateContent xmlns:mc="http://schemas.openxmlformats.org/markup-compatibility/2006">
        <mc:Choice xmlns:v="urn:schemas-microsoft-com:vml" Requires="v">
          <p:control spid="1049" name="TextBox2" r:id="rId4" imgW="4486320" imgH="1181160"/>
        </mc:Choice>
        <mc:Fallback>
          <p:control name="TextBox2" r:id="rId4" imgW="4486320" imgH="1181160">
            <p:pic>
              <p:nvPicPr>
                <p:cNvPr id="19" name="TextBox2">
                  <a:extLst>
                    <a:ext uri="{FF2B5EF4-FFF2-40B4-BE49-F238E27FC236}">
                      <a16:creationId xmlns:a16="http://schemas.microsoft.com/office/drawing/2014/main" id="{64689E19-0BDB-4A7B-BBB9-7DE2E47BBFCF}"/>
                    </a:ext>
                  </a:extLst>
                </p:cNvPr>
                <p:cNvPicPr>
                  <a:picLocks/>
                </p:cNvPicPr>
                <p:nvPr/>
              </p:nvPicPr>
              <p:blipFill>
                <a:blip r:embed="rId8"/>
                <a:stretch>
                  <a:fillRect/>
                </a:stretch>
              </p:blipFill>
              <p:spPr>
                <a:xfrm>
                  <a:off x="7564580" y="4909267"/>
                  <a:ext cx="4488873" cy="1177301"/>
                </a:xfrm>
                <a:prstGeom prst="rect">
                  <a:avLst/>
                </a:prstGeom>
              </p:spPr>
            </p:pic>
          </p:control>
        </mc:Fallback>
      </mc:AlternateContent>
    </p:controls>
    <p:extLst>
      <p:ext uri="{BB962C8B-B14F-4D97-AF65-F5344CB8AC3E}">
        <p14:creationId xmlns:p14="http://schemas.microsoft.com/office/powerpoint/2010/main" val="138884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9" grpId="0" animBg="1"/>
      <p:bldP spid="14" grpId="0"/>
      <p:bldP spid="30" grpId="0" animBg="1"/>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4806" y="578796"/>
            <a:ext cx="11197390" cy="5184048"/>
          </a:xfrm>
          <a:prstGeom prst="rect">
            <a:avLst/>
          </a:prstGeom>
        </p:spPr>
        <p:txBody>
          <a:bodyPr wrap="square">
            <a:spAutoFit/>
          </a:bodyPr>
          <a:lstStyle/>
          <a:p>
            <a:pPr algn="ctr">
              <a:lnSpc>
                <a:spcPct val="150000"/>
              </a:lnSpc>
            </a:pPr>
            <a:r>
              <a:rPr lang="en-US" sz="3200" b="1" dirty="0" smtClean="0">
                <a:latin typeface="Times New Roman" panose="02020603050405020304" pitchFamily="18" charset="0"/>
                <a:cs typeface="Times New Roman" panose="02020603050405020304" pitchFamily="18" charset="0"/>
              </a:rPr>
              <a:t>Bài làm </a:t>
            </a:r>
          </a:p>
          <a:p>
            <a:pPr algn="just">
              <a:lnSpc>
                <a:spcPct val="150000"/>
              </a:lnSpc>
            </a:pPr>
            <a:r>
              <a:rPr lang="en-US" sz="3200" b="1" dirty="0" smtClean="0">
                <a:solidFill>
                  <a:srgbClr val="002060"/>
                </a:solidFill>
                <a:latin typeface="+mj-lt"/>
              </a:rPr>
              <a:t>      </a:t>
            </a:r>
            <a:r>
              <a:rPr lang="vi-VN" sz="3200" b="1" dirty="0" smtClean="0">
                <a:solidFill>
                  <a:srgbClr val="002060"/>
                </a:solidFill>
                <a:latin typeface="+mj-lt"/>
              </a:rPr>
              <a:t>Chiều </a:t>
            </a:r>
            <a:r>
              <a:rPr lang="vi-VN" sz="3200" b="1" dirty="0">
                <a:solidFill>
                  <a:srgbClr val="002060"/>
                </a:solidFill>
                <a:latin typeface="+mj-lt"/>
              </a:rPr>
              <a:t>thứ bảy tuần trước, em đã cùng bà nội chăm sóc vườn rau nhỏ sau nhà. Bà trồng rất nhiều loại rau. Đầu tiên, em theo bà nhổ cỏ để cây có thể phát triển tốt hơn. Tiếp đến em cùng bà tưới nước cho các luống rau. Nhìn vườn rau xanh tươi trước mắt, em cảm thất rất vui khi được cùng bà chăm sóc chúng.</a:t>
            </a:r>
            <a:endParaRPr lang="en-US" sz="4400" b="1" dirty="0">
              <a:solidFill>
                <a:srgbClr val="002060"/>
              </a:solidFill>
              <a:latin typeface="+mj-lt"/>
              <a:ea typeface="Arial-Rounded" pitchFamily="34" charset="0"/>
              <a:cs typeface="Arial-Rounded" pitchFamily="34" charset="0"/>
            </a:endParaRPr>
          </a:p>
        </p:txBody>
      </p:sp>
    </p:spTree>
    <p:extLst>
      <p:ext uri="{BB962C8B-B14F-4D97-AF65-F5344CB8AC3E}">
        <p14:creationId xmlns:p14="http://schemas.microsoft.com/office/powerpoint/2010/main" val="18442103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4745" y="110108"/>
            <a:ext cx="11738811" cy="5913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lnSpc>
                <a:spcPct val="150000"/>
              </a:lnSpc>
            </a:pP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Bài làm </a:t>
            </a:r>
          </a:p>
          <a:p>
            <a:pPr algn="just">
              <a:lnSpc>
                <a:spcPct val="150000"/>
              </a:lnSpc>
            </a:pPr>
            <a:r>
              <a:rPr lang="en-US" sz="3200" b="1" dirty="0">
                <a:solidFill>
                  <a:srgbClr val="002060"/>
                </a:solidFill>
                <a:latin typeface="Times New Roman" panose="02020603050405020304" pitchFamily="18" charset="0"/>
                <a:cs typeface="Times New Roman" panose="02020603050405020304" pitchFamily="18" charset="0"/>
              </a:rPr>
              <a:t> </a:t>
            </a:r>
            <a:r>
              <a:rPr lang="en-US" sz="3200" b="1" dirty="0" smtClean="0">
                <a:solidFill>
                  <a:srgbClr val="002060"/>
                </a:solidFill>
                <a:latin typeface="Times New Roman" panose="02020603050405020304" pitchFamily="18" charset="0"/>
                <a:cs typeface="Times New Roman" panose="02020603050405020304" pitchFamily="18" charset="0"/>
              </a:rPr>
              <a:t>    Sáng </a:t>
            </a:r>
            <a:r>
              <a:rPr lang="en-US" sz="3200" b="1" dirty="0">
                <a:solidFill>
                  <a:srgbClr val="002060"/>
                </a:solidFill>
                <a:latin typeface="Times New Roman" panose="02020603050405020304" pitchFamily="18" charset="0"/>
                <a:cs typeface="Times New Roman" panose="02020603050405020304" pitchFamily="18" charset="0"/>
              </a:rPr>
              <a:t>thứ bảy hàng tuần, em cùng mẹ và mọi người trong </a:t>
            </a:r>
            <a:r>
              <a:rPr lang="en-US" sz="3200" b="1" dirty="0" smtClean="0">
                <a:solidFill>
                  <a:srgbClr val="002060"/>
                </a:solidFill>
                <a:latin typeface="Times New Roman" panose="02020603050405020304" pitchFamily="18" charset="0"/>
                <a:cs typeface="Times New Roman" panose="02020603050405020304" pitchFamily="18" charset="0"/>
              </a:rPr>
              <a:t>xóm </a:t>
            </a:r>
            <a:r>
              <a:rPr lang="en-US" sz="3200" b="1" dirty="0">
                <a:solidFill>
                  <a:srgbClr val="002060"/>
                </a:solidFill>
                <a:latin typeface="Times New Roman" panose="02020603050405020304" pitchFamily="18" charset="0"/>
                <a:cs typeface="Times New Roman" panose="02020603050405020304" pitchFamily="18" charset="0"/>
              </a:rPr>
              <a:t>dọn dẹp vệ sinh khu </a:t>
            </a:r>
            <a:r>
              <a:rPr lang="en-US" sz="3200" b="1" dirty="0" smtClean="0">
                <a:solidFill>
                  <a:srgbClr val="002060"/>
                </a:solidFill>
                <a:latin typeface="Times New Roman" panose="02020603050405020304" pitchFamily="18" charset="0"/>
                <a:cs typeface="Times New Roman" panose="02020603050405020304" pitchFamily="18" charset="0"/>
              </a:rPr>
              <a:t>phố. </a:t>
            </a:r>
            <a:r>
              <a:rPr lang="en-US" sz="3200" b="1" dirty="0">
                <a:solidFill>
                  <a:srgbClr val="002060"/>
                </a:solidFill>
                <a:latin typeface="Times New Roman" panose="02020603050405020304" pitchFamily="18" charset="0"/>
                <a:cs typeface="Times New Roman" panose="02020603050405020304" pitchFamily="18" charset="0"/>
              </a:rPr>
              <a:t>E</a:t>
            </a:r>
            <a:r>
              <a:rPr lang="vi-VN" sz="3200" b="1" dirty="0">
                <a:solidFill>
                  <a:srgbClr val="002060"/>
                </a:solidFill>
                <a:latin typeface="Times New Roman" panose="02020603050405020304" pitchFamily="18" charset="0"/>
                <a:cs typeface="Times New Roman" panose="02020603050405020304" pitchFamily="18" charset="0"/>
              </a:rPr>
              <a:t>m </a:t>
            </a:r>
            <a:r>
              <a:rPr lang="en-US" sz="3200" b="1" dirty="0">
                <a:solidFill>
                  <a:srgbClr val="002060"/>
                </a:solidFill>
                <a:latin typeface="Times New Roman" panose="02020603050405020304" pitchFamily="18" charset="0"/>
                <a:cs typeface="Times New Roman" panose="02020603050405020304" pitchFamily="18" charset="0"/>
              </a:rPr>
              <a:t>làm</a:t>
            </a:r>
            <a:r>
              <a:rPr lang="vi-VN" sz="3200" b="1" dirty="0">
                <a:solidFill>
                  <a:srgbClr val="002060"/>
                </a:solidFill>
                <a:latin typeface="Times New Roman" panose="02020603050405020304" pitchFamily="18" charset="0"/>
                <a:cs typeface="Times New Roman" panose="02020603050405020304" pitchFamily="18" charset="0"/>
              </a:rPr>
              <a:t> rất cẩn thận, </a:t>
            </a:r>
            <a:r>
              <a:rPr lang="en-US" sz="3200" b="1" dirty="0">
                <a:solidFill>
                  <a:srgbClr val="002060"/>
                </a:solidFill>
                <a:latin typeface="Times New Roman" panose="02020603050405020304" pitchFamily="18" charset="0"/>
                <a:cs typeface="Times New Roman" panose="02020603050405020304" pitchFamily="18" charset="0"/>
              </a:rPr>
              <a:t>nhặt </a:t>
            </a:r>
            <a:r>
              <a:rPr lang="vi-VN" sz="3200" b="1" dirty="0">
                <a:solidFill>
                  <a:srgbClr val="002060"/>
                </a:solidFill>
                <a:latin typeface="Times New Roman" panose="02020603050405020304" pitchFamily="18" charset="0"/>
                <a:cs typeface="Times New Roman" panose="02020603050405020304" pitchFamily="18" charset="0"/>
              </a:rPr>
              <a:t>từng cọng rác ở hai bên đường. </a:t>
            </a:r>
            <a:r>
              <a:rPr lang="en-US" sz="3200" b="1" dirty="0">
                <a:solidFill>
                  <a:srgbClr val="002060"/>
                </a:solidFill>
                <a:latin typeface="Times New Roman" panose="02020603050405020304" pitchFamily="18" charset="0"/>
                <a:cs typeface="Times New Roman" panose="02020603050405020304" pitchFamily="18" charset="0"/>
              </a:rPr>
              <a:t>Mẹ q</a:t>
            </a:r>
            <a:r>
              <a:rPr lang="vi-VN" sz="3200" b="1" dirty="0">
                <a:solidFill>
                  <a:srgbClr val="002060"/>
                </a:solidFill>
                <a:latin typeface="Times New Roman" panose="02020603050405020304" pitchFamily="18" charset="0"/>
                <a:cs typeface="Times New Roman" panose="02020603050405020304" pitchFamily="18" charset="0"/>
              </a:rPr>
              <a:t>uét đến đâu</a:t>
            </a:r>
            <a:r>
              <a:rPr lang="en-US" sz="3200" b="1" dirty="0">
                <a:solidFill>
                  <a:srgbClr val="002060"/>
                </a:solidFill>
                <a:latin typeface="Times New Roman" panose="02020603050405020304" pitchFamily="18" charset="0"/>
                <a:cs typeface="Times New Roman" panose="02020603050405020304" pitchFamily="18" charset="0"/>
              </a:rPr>
              <a:t>,</a:t>
            </a:r>
            <a:r>
              <a:rPr lang="vi-VN" sz="3200" b="1" dirty="0">
                <a:solidFill>
                  <a:srgbClr val="002060"/>
                </a:solidFill>
                <a:latin typeface="Times New Roman" panose="02020603050405020304" pitchFamily="18" charset="0"/>
                <a:cs typeface="Times New Roman" panose="02020603050405020304" pitchFamily="18" charset="0"/>
              </a:rPr>
              <a:t> em thu gom rác lại rồi lấy mo hót rác đổ vào sọt. Chả mấy chốc con đường đã trở nên sạch sẽ. Ông tổ trưởng đi kiểm tra lại một lần</a:t>
            </a:r>
            <a:r>
              <a:rPr lang="en-US" sz="3200" b="1" dirty="0">
                <a:solidFill>
                  <a:srgbClr val="002060"/>
                </a:solidFill>
                <a:latin typeface="Times New Roman" panose="02020603050405020304" pitchFamily="18" charset="0"/>
                <a:cs typeface="Times New Roman" panose="02020603050405020304" pitchFamily="18" charset="0"/>
              </a:rPr>
              <a:t> và khen mọi người dọn dẹp rất cẩn thận và sạch sẽ</a:t>
            </a:r>
            <a:r>
              <a:rPr lang="vi-VN" sz="3200" b="1" dirty="0">
                <a:solidFill>
                  <a:srgbClr val="002060"/>
                </a:solidFill>
                <a:latin typeface="Times New Roman" panose="02020603050405020304" pitchFamily="18" charset="0"/>
                <a:cs typeface="Times New Roman" panose="02020603050405020304" pitchFamily="18" charset="0"/>
              </a:rPr>
              <a:t>.</a:t>
            </a:r>
            <a:r>
              <a:rPr lang="en-US" sz="3200" b="1" dirty="0">
                <a:solidFill>
                  <a:srgbClr val="002060"/>
                </a:solidFill>
                <a:latin typeface="Times New Roman" panose="02020603050405020304" pitchFamily="18" charset="0"/>
                <a:cs typeface="Times New Roman" panose="02020603050405020304" pitchFamily="18" charset="0"/>
              </a:rPr>
              <a:t> Em</a:t>
            </a:r>
            <a:r>
              <a:rPr lang="vi-VN" sz="3200" b="1" dirty="0">
                <a:solidFill>
                  <a:srgbClr val="002060"/>
                </a:solidFill>
                <a:latin typeface="Times New Roman" panose="02020603050405020304" pitchFamily="18" charset="0"/>
                <a:cs typeface="Times New Roman" panose="02020603050405020304" pitchFamily="18" charset="0"/>
              </a:rPr>
              <a:t> rất vui vì </a:t>
            </a:r>
            <a:r>
              <a:rPr lang="en-US" sz="3200" b="1" dirty="0">
                <a:solidFill>
                  <a:srgbClr val="002060"/>
                </a:solidFill>
                <a:latin typeface="Times New Roman" panose="02020603050405020304" pitchFamily="18" charset="0"/>
                <a:cs typeface="Times New Roman" panose="02020603050405020304" pitchFamily="18" charset="0"/>
              </a:rPr>
              <a:t>được cùng mẹ làm việc </a:t>
            </a:r>
            <a:r>
              <a:rPr lang="en-US" sz="3200" b="1" dirty="0" smtClean="0">
                <a:solidFill>
                  <a:srgbClr val="002060"/>
                </a:solidFill>
                <a:latin typeface="Times New Roman" panose="02020603050405020304" pitchFamily="18" charset="0"/>
                <a:cs typeface="Times New Roman" panose="02020603050405020304" pitchFamily="18" charset="0"/>
              </a:rPr>
              <a:t>như  vậy.</a:t>
            </a:r>
            <a:endParaRPr lang="en-US" sz="3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423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1DD058A-C6FD-4EEF-A968-EC30BCC4B6E3}"/>
              </a:ext>
            </a:extLst>
          </p:cNvPr>
          <p:cNvSpPr txBox="1"/>
          <p:nvPr/>
        </p:nvSpPr>
        <p:spPr>
          <a:xfrm>
            <a:off x="2684226" y="87198"/>
            <a:ext cx="682354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sng" strike="noStrike" kern="1200" cap="none" spc="0" normalizeH="0" baseline="0" noProof="0">
                <a:ln>
                  <a:noFill/>
                </a:ln>
                <a:solidFill>
                  <a:srgbClr val="008200"/>
                </a:solidFill>
                <a:effectLst/>
                <a:uLnTx/>
                <a:uFillTx/>
                <a:latin typeface="Century Schoolbook" panose="02040604050505020304" pitchFamily="18" charset="0"/>
                <a:ea typeface="+mn-ea"/>
                <a:cs typeface="Arial" pitchFamily="34" charset="0"/>
              </a:rPr>
              <a:t>Viết bài: </a:t>
            </a:r>
            <a:endParaRPr kumimoji="0" lang="vi-VN" sz="5400" b="1" i="0" u="sng" strike="noStrike" kern="1200" cap="none" spc="0" normalizeH="0" baseline="0" noProof="0" dirty="0">
              <a:ln>
                <a:noFill/>
              </a:ln>
              <a:solidFill>
                <a:srgbClr val="008200"/>
              </a:solidFill>
              <a:effectLst/>
              <a:uLnTx/>
              <a:uFillTx/>
              <a:latin typeface="Arial" pitchFamily="34" charset="0"/>
              <a:ea typeface="+mn-ea"/>
              <a:cs typeface="Arial" pitchFamily="34" charset="0"/>
            </a:endParaRPr>
          </a:p>
        </p:txBody>
      </p:sp>
      <p:pic>
        <p:nvPicPr>
          <p:cNvPr id="6" name="Picture 5">
            <a:extLst>
              <a:ext uri="{FF2B5EF4-FFF2-40B4-BE49-F238E27FC236}">
                <a16:creationId xmlns:a16="http://schemas.microsoft.com/office/drawing/2014/main" id="{7727A89A-D85D-49D9-9FC8-5925D0DB0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010528"/>
            <a:ext cx="9601200" cy="5033772"/>
          </a:xfrm>
          <a:prstGeom prst="rect">
            <a:avLst/>
          </a:prstGeom>
        </p:spPr>
      </p:pic>
    </p:spTree>
    <p:extLst>
      <p:ext uri="{BB962C8B-B14F-4D97-AF65-F5344CB8AC3E}">
        <p14:creationId xmlns:p14="http://schemas.microsoft.com/office/powerpoint/2010/main" val="35586255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22">
            <a:extLst>
              <a:ext uri="{FF2B5EF4-FFF2-40B4-BE49-F238E27FC236}">
                <a16:creationId xmlns:a16="http://schemas.microsoft.com/office/drawing/2014/main" id="{5F4B945E-7E3A-4D72-B2F8-9E0F1B60449D}"/>
              </a:ext>
            </a:extLst>
          </p:cNvPr>
          <p:cNvSpPr txBox="1"/>
          <p:nvPr/>
        </p:nvSpPr>
        <p:spPr>
          <a:xfrm>
            <a:off x="3136787" y="387976"/>
            <a:ext cx="615961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Tiêu chí nhận xét</a:t>
            </a:r>
            <a:endParaRPr kumimoji="0" lang="zh-CN" altLang="en-US" sz="60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endParaRPr>
          </a:p>
        </p:txBody>
      </p:sp>
      <p:sp>
        <p:nvSpPr>
          <p:cNvPr id="18" name="Oval 17">
            <a:extLst>
              <a:ext uri="{FF2B5EF4-FFF2-40B4-BE49-F238E27FC236}">
                <a16:creationId xmlns:a16="http://schemas.microsoft.com/office/drawing/2014/main" id="{353589FD-C775-4C0B-852E-3242EC3A0C55}"/>
              </a:ext>
            </a:extLst>
          </p:cNvPr>
          <p:cNvSpPr/>
          <p:nvPr/>
        </p:nvSpPr>
        <p:spPr>
          <a:xfrm>
            <a:off x="4645024" y="2149474"/>
            <a:ext cx="2901950" cy="290195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70AD47">
                    <a:lumMod val="50000"/>
                  </a:srgbClr>
                </a:solidFill>
                <a:effectLst/>
                <a:uLnTx/>
                <a:uFillTx/>
                <a:latin typeface="Century Schoolbook" panose="02040604050505020304" pitchFamily="18" charset="0"/>
                <a:ea typeface="+mn-ea"/>
                <a:cs typeface="+mn-cs"/>
              </a:rPr>
              <a:t>YÊU CẦU </a:t>
            </a:r>
          </a:p>
        </p:txBody>
      </p:sp>
      <p:sp>
        <p:nvSpPr>
          <p:cNvPr id="21" name="Freeform: Shape 20">
            <a:extLst>
              <a:ext uri="{FF2B5EF4-FFF2-40B4-BE49-F238E27FC236}">
                <a16:creationId xmlns:a16="http://schemas.microsoft.com/office/drawing/2014/main" id="{99EE3E48-F6BA-4852-9562-EF6A644DB796}"/>
              </a:ext>
            </a:extLst>
          </p:cNvPr>
          <p:cNvSpPr/>
          <p:nvPr/>
        </p:nvSpPr>
        <p:spPr>
          <a:xfrm>
            <a:off x="3970337" y="1474787"/>
            <a:ext cx="4251325" cy="4251325"/>
          </a:xfrm>
          <a:custGeom>
            <a:avLst/>
            <a:gdLst>
              <a:gd name="connsiteX0" fmla="*/ 1619250 w 3238500"/>
              <a:gd name="connsiteY0" fmla="*/ 361950 h 3238500"/>
              <a:gd name="connsiteX1" fmla="*/ 361950 w 3238500"/>
              <a:gd name="connsiteY1" fmla="*/ 1619250 h 3238500"/>
              <a:gd name="connsiteX2" fmla="*/ 1619250 w 3238500"/>
              <a:gd name="connsiteY2" fmla="*/ 2876550 h 3238500"/>
              <a:gd name="connsiteX3" fmla="*/ 2876550 w 3238500"/>
              <a:gd name="connsiteY3" fmla="*/ 1619250 h 3238500"/>
              <a:gd name="connsiteX4" fmla="*/ 1619250 w 3238500"/>
              <a:gd name="connsiteY4" fmla="*/ 361950 h 3238500"/>
              <a:gd name="connsiteX5" fmla="*/ 1619250 w 3238500"/>
              <a:gd name="connsiteY5" fmla="*/ 0 h 3238500"/>
              <a:gd name="connsiteX6" fmla="*/ 3238500 w 3238500"/>
              <a:gd name="connsiteY6" fmla="*/ 1619250 h 3238500"/>
              <a:gd name="connsiteX7" fmla="*/ 1619250 w 3238500"/>
              <a:gd name="connsiteY7" fmla="*/ 3238500 h 3238500"/>
              <a:gd name="connsiteX8" fmla="*/ 0 w 3238500"/>
              <a:gd name="connsiteY8" fmla="*/ 1619250 h 3238500"/>
              <a:gd name="connsiteX9" fmla="*/ 1619250 w 3238500"/>
              <a:gd name="connsiteY9" fmla="*/ 0 h 3238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0" h="3238500">
                <a:moveTo>
                  <a:pt x="1619250" y="361950"/>
                </a:moveTo>
                <a:cubicBezTo>
                  <a:pt x="924862" y="361950"/>
                  <a:pt x="361950" y="924862"/>
                  <a:pt x="361950" y="1619250"/>
                </a:cubicBezTo>
                <a:cubicBezTo>
                  <a:pt x="361950" y="2313638"/>
                  <a:pt x="924862" y="2876550"/>
                  <a:pt x="1619250" y="2876550"/>
                </a:cubicBezTo>
                <a:cubicBezTo>
                  <a:pt x="2313638" y="2876550"/>
                  <a:pt x="2876550" y="2313638"/>
                  <a:pt x="2876550" y="1619250"/>
                </a:cubicBezTo>
                <a:cubicBezTo>
                  <a:pt x="2876550" y="924862"/>
                  <a:pt x="2313638" y="361950"/>
                  <a:pt x="1619250" y="361950"/>
                </a:cubicBezTo>
                <a:close/>
                <a:moveTo>
                  <a:pt x="1619250" y="0"/>
                </a:moveTo>
                <a:cubicBezTo>
                  <a:pt x="2513537" y="0"/>
                  <a:pt x="3238500" y="724963"/>
                  <a:pt x="3238500" y="1619250"/>
                </a:cubicBezTo>
                <a:cubicBezTo>
                  <a:pt x="3238500" y="2513537"/>
                  <a:pt x="2513537" y="3238500"/>
                  <a:pt x="1619250" y="3238500"/>
                </a:cubicBezTo>
                <a:cubicBezTo>
                  <a:pt x="724963" y="3238500"/>
                  <a:pt x="0" y="2513537"/>
                  <a:pt x="0" y="1619250"/>
                </a:cubicBezTo>
                <a:cubicBezTo>
                  <a:pt x="0" y="724963"/>
                  <a:pt x="724963" y="0"/>
                  <a:pt x="1619250" y="0"/>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600" b="0" i="0" u="none" strike="noStrike" kern="1200" cap="none" spc="0" normalizeH="0" baseline="0" noProof="0">
              <a:ln>
                <a:noFill/>
              </a:ln>
              <a:solidFill>
                <a:srgbClr val="70AD47">
                  <a:lumMod val="50000"/>
                </a:srgbClr>
              </a:solidFill>
              <a:effectLst/>
              <a:uLnTx/>
              <a:uFillTx/>
              <a:latin typeface="Century Schoolbook" panose="02040604050505020304" pitchFamily="18" charset="0"/>
              <a:ea typeface="+mn-ea"/>
              <a:cs typeface="+mn-cs"/>
            </a:endParaRPr>
          </a:p>
        </p:txBody>
      </p:sp>
      <p:sp>
        <p:nvSpPr>
          <p:cNvPr id="25" name="Rectangle: Rounded Corners 24">
            <a:extLst>
              <a:ext uri="{FF2B5EF4-FFF2-40B4-BE49-F238E27FC236}">
                <a16:creationId xmlns:a16="http://schemas.microsoft.com/office/drawing/2014/main" id="{048B3AAF-7FEA-4632-A0CD-5F8092C5D056}"/>
              </a:ext>
            </a:extLst>
          </p:cNvPr>
          <p:cNvSpPr/>
          <p:nvPr/>
        </p:nvSpPr>
        <p:spPr>
          <a:xfrm>
            <a:off x="8896351" y="1616074"/>
            <a:ext cx="3136900" cy="1711326"/>
          </a:xfrm>
          <a:prstGeom prst="roundRect">
            <a:avLst/>
          </a:prstGeom>
          <a:solidFill>
            <a:srgbClr val="DAE3F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75000"/>
                  </a:srgbClr>
                </a:solidFill>
                <a:effectLst/>
                <a:uLnTx/>
                <a:uFillTx/>
                <a:latin typeface="Century Schoolbook" panose="02040604050505020304" pitchFamily="18" charset="0"/>
                <a:ea typeface="+mn-ea"/>
                <a:cs typeface="+mn-cs"/>
              </a:rPr>
              <a:t>Hình thức </a:t>
            </a:r>
          </a:p>
        </p:txBody>
      </p:sp>
      <p:sp>
        <p:nvSpPr>
          <p:cNvPr id="26" name="Rectangle: Rounded Corners 25">
            <a:extLst>
              <a:ext uri="{FF2B5EF4-FFF2-40B4-BE49-F238E27FC236}">
                <a16:creationId xmlns:a16="http://schemas.microsoft.com/office/drawing/2014/main" id="{75D59C22-4886-4665-82C5-78AFDB8436DA}"/>
              </a:ext>
            </a:extLst>
          </p:cNvPr>
          <p:cNvSpPr/>
          <p:nvPr/>
        </p:nvSpPr>
        <p:spPr>
          <a:xfrm>
            <a:off x="158749" y="1616074"/>
            <a:ext cx="3136900" cy="1711326"/>
          </a:xfrm>
          <a:prstGeom prst="roundRect">
            <a:avLst/>
          </a:prstGeom>
          <a:solidFill>
            <a:srgbClr val="DAE3F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70AD47">
                    <a:lumMod val="75000"/>
                  </a:srgbClr>
                </a:solidFill>
                <a:effectLst/>
                <a:uLnTx/>
                <a:uFillTx/>
                <a:latin typeface="Century Schoolbook" panose="02040604050505020304" pitchFamily="18" charset="0"/>
                <a:ea typeface="+mn-ea"/>
                <a:cs typeface="+mn-cs"/>
              </a:rPr>
              <a:t>Nội dung </a:t>
            </a:r>
          </a:p>
        </p:txBody>
      </p:sp>
      <p:sp>
        <p:nvSpPr>
          <p:cNvPr id="27" name="文本框 22">
            <a:extLst>
              <a:ext uri="{FF2B5EF4-FFF2-40B4-BE49-F238E27FC236}">
                <a16:creationId xmlns:a16="http://schemas.microsoft.com/office/drawing/2014/main" id="{358E38F9-9D07-4A06-BBCD-0A797B1795BD}"/>
              </a:ext>
            </a:extLst>
          </p:cNvPr>
          <p:cNvSpPr txBox="1"/>
          <p:nvPr/>
        </p:nvSpPr>
        <p:spPr>
          <a:xfrm>
            <a:off x="296435" y="3596067"/>
            <a:ext cx="2861527"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-Kể về</a:t>
            </a:r>
            <a:r>
              <a:rPr kumimoji="0" lang="en-US" altLang="zh-CN" sz="3200" b="1" i="0" u="none" strike="noStrike" kern="1200" cap="none" spc="0" normalizeH="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 một công việc em đã làm cùng người thân.</a:t>
            </a:r>
            <a:endParaRPr kumimoji="0" lang="zh-CN" altLang="en-US"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endParaRPr>
          </a:p>
        </p:txBody>
      </p:sp>
      <p:sp>
        <p:nvSpPr>
          <p:cNvPr id="28" name="文本框 22">
            <a:extLst>
              <a:ext uri="{FF2B5EF4-FFF2-40B4-BE49-F238E27FC236}">
                <a16:creationId xmlns:a16="http://schemas.microsoft.com/office/drawing/2014/main" id="{968C9315-1C0A-41A0-8B9E-1B88721060B8}"/>
              </a:ext>
            </a:extLst>
          </p:cNvPr>
          <p:cNvSpPr txBox="1"/>
          <p:nvPr/>
        </p:nvSpPr>
        <p:spPr>
          <a:xfrm>
            <a:off x="8205788" y="3429000"/>
            <a:ext cx="3986212" cy="2062103"/>
          </a:xfrm>
          <a:prstGeom prst="rect">
            <a:avLst/>
          </a:prstGeom>
          <a:noFill/>
        </p:spPr>
        <p:txBody>
          <a:bodyPr wrap="square" rtlCol="0">
            <a:spAutoFit/>
          </a:bodyPr>
          <a:lstStyle/>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Đầu </a:t>
            </a:r>
            <a:r>
              <a:rPr kumimoji="0" lang="en-US" altLang="zh-CN" sz="3200" b="1" i="0" u="none" strike="noStrike" kern="1200" cap="none" spc="0" normalizeH="0" baseline="0" noProof="0" dirty="0" smtClean="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đoạn </a:t>
            </a: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lùi 1 ô, viết hoa chữ cái đầu tiên</a:t>
            </a:r>
          </a:p>
          <a:p>
            <a:pPr marL="457200" marR="0" lvl="0" indent="-457200" algn="ctr" defTabSz="914400" rtl="0" eaLnBrk="1" fontAlgn="auto" latinLnBrk="0" hangingPunct="1">
              <a:lnSpc>
                <a:spcPct val="100000"/>
              </a:lnSpc>
              <a:spcBef>
                <a:spcPts val="0"/>
              </a:spcBef>
              <a:spcAft>
                <a:spcPts val="0"/>
              </a:spcAft>
              <a:buClrTx/>
              <a:buSzTx/>
              <a:buFontTx/>
              <a:buChar char="-"/>
              <a:tabLst/>
              <a:defRPr/>
            </a:pPr>
            <a:r>
              <a:rPr kumimoji="0" lang="en-US" altLang="zh-CN" sz="3200" b="1" i="0" u="none" strike="noStrike" kern="1200" cap="none" spc="0" normalizeH="0" baseline="0" noProof="0" dirty="0">
                <a:ln>
                  <a:noFill/>
                </a:ln>
                <a:solidFill>
                  <a:srgbClr val="70AD47">
                    <a:lumMod val="50000"/>
                  </a:srgbClr>
                </a:solidFill>
                <a:effectLst/>
                <a:uLnTx/>
                <a:uFillTx/>
                <a:latin typeface="Calisto MT" panose="02040603050505030304" pitchFamily="18" charset="0"/>
                <a:ea typeface="思源黑体 CN Bold" panose="020B0800000000000000" pitchFamily="34" charset="-122"/>
                <a:cs typeface="+mn-cs"/>
              </a:rPr>
              <a:t>Sắp xếp câu hợp lí </a:t>
            </a:r>
          </a:p>
        </p:txBody>
      </p:sp>
    </p:spTree>
    <p:extLst>
      <p:ext uri="{BB962C8B-B14F-4D97-AF65-F5344CB8AC3E}">
        <p14:creationId xmlns:p14="http://schemas.microsoft.com/office/powerpoint/2010/main" val="4177278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21" presetClass="entr" presetSubtype="1" fill="hold" grpId="0" nodeType="withEffect">
                                  <p:stCondLst>
                                    <p:cond delay="110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par>
                                <p:cTn id="13" presetID="21" presetClass="entr" presetSubtype="1" fill="hold" grpId="0" nodeType="withEffect">
                                  <p:stCondLst>
                                    <p:cond delay="1400"/>
                                  </p:stCondLst>
                                  <p:childTnLst>
                                    <p:set>
                                      <p:cBhvr>
                                        <p:cTn id="14" dur="1" fill="hold">
                                          <p:stCondLst>
                                            <p:cond delay="0"/>
                                          </p:stCondLst>
                                        </p:cTn>
                                        <p:tgtEl>
                                          <p:spTgt spid="21"/>
                                        </p:tgtEl>
                                        <p:attrNameLst>
                                          <p:attrName>style.visibility</p:attrName>
                                        </p:attrNameLst>
                                      </p:cBhvr>
                                      <p:to>
                                        <p:strVal val="visible"/>
                                      </p:to>
                                    </p:set>
                                    <p:animEffect transition="in" filter="wheel(1)">
                                      <p:cBhvr>
                                        <p:cTn id="15" dur="2000"/>
                                        <p:tgtEl>
                                          <p:spTgt spid="2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par>
                                <p:cTn id="28" presetID="10" presetClass="entr" presetSubtype="0" fill="hold" grpId="0" nodeType="withEffect">
                                  <p:stCondLst>
                                    <p:cond delay="140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500"/>
                                        <p:tgtEl>
                                          <p:spTgt spid="27"/>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8" grpId="0" animBg="1"/>
      <p:bldP spid="21" grpId="0" animBg="1"/>
      <p:bldP spid="25" grpId="0" animBg="1"/>
      <p:bldP spid="26" grpId="0" animBg="1"/>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2" y="0"/>
            <a:ext cx="2665805" cy="267822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17" name="文本框 22">
            <a:extLst>
              <a:ext uri="{FF2B5EF4-FFF2-40B4-BE49-F238E27FC236}">
                <a16:creationId xmlns:a16="http://schemas.microsoft.com/office/drawing/2014/main" id="{8E852256-A333-49D6-ADCD-2215C66790B1}"/>
              </a:ext>
            </a:extLst>
          </p:cNvPr>
          <p:cNvSpPr txBox="1"/>
          <p:nvPr/>
        </p:nvSpPr>
        <p:spPr>
          <a:xfrm>
            <a:off x="4056497" y="237855"/>
            <a:ext cx="4693017"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dirty="0" smtClean="0">
                <a:ln>
                  <a:noFill/>
                </a:ln>
                <a:solidFill>
                  <a:srgbClr val="FF0000"/>
                </a:solidFill>
                <a:effectLst/>
                <a:uLnTx/>
                <a:uFillTx/>
                <a:latin typeface="Times New Roman" panose="02020603050405020304" pitchFamily="18" charset="0"/>
                <a:ea typeface="思源黑体 CN Bold" panose="020B0800000000000000" pitchFamily="34" charset="-122"/>
                <a:cs typeface="Times New Roman" panose="02020603050405020304" pitchFamily="18" charset="0"/>
              </a:rPr>
              <a:t>Luyện tập</a:t>
            </a:r>
          </a:p>
        </p:txBody>
      </p:sp>
      <p:sp>
        <p:nvSpPr>
          <p:cNvPr id="24" name="TextBox 23">
            <a:extLst>
              <a:ext uri="{FF2B5EF4-FFF2-40B4-BE49-F238E27FC236}">
                <a16:creationId xmlns:a16="http://schemas.microsoft.com/office/drawing/2014/main" id="{14B26D2C-1BC9-4238-BC4C-795267AEDD6F}"/>
              </a:ext>
            </a:extLst>
          </p:cNvPr>
          <p:cNvSpPr txBox="1"/>
          <p:nvPr/>
        </p:nvSpPr>
        <p:spPr>
          <a:xfrm>
            <a:off x="1731923" y="2022616"/>
            <a:ext cx="8682735" cy="230832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800" b="1" i="0" u="none" strike="noStrike" kern="1200" cap="none" spc="0" normalizeH="0" baseline="0" noProof="0" dirty="0" smtClean="0">
                <a:ln>
                  <a:noFill/>
                </a:ln>
                <a:solidFill>
                  <a:srgbClr val="002060"/>
                </a:solidFill>
                <a:effectLst/>
                <a:uLnTx/>
                <a:uFillTx/>
                <a:latin typeface="Arial-Rounded" pitchFamily="34" charset="0"/>
                <a:ea typeface="Arial-Rounded" pitchFamily="34" charset="0"/>
                <a:cs typeface="Arial-Rounded" pitchFamily="34" charset="0"/>
              </a:rPr>
              <a:t>Viết đoạn văn</a:t>
            </a:r>
            <a:r>
              <a:rPr kumimoji="0" lang="en-US" sz="4800" b="1" i="0" u="none" strike="noStrike" kern="1200" cap="none" spc="0" normalizeH="0" noProof="0" dirty="0" smtClean="0">
                <a:ln>
                  <a:noFill/>
                </a:ln>
                <a:solidFill>
                  <a:srgbClr val="002060"/>
                </a:solidFill>
                <a:effectLst/>
                <a:uLnTx/>
                <a:uFillTx/>
                <a:latin typeface="Arial-Rounded" pitchFamily="34" charset="0"/>
                <a:ea typeface="Arial-Rounded" pitchFamily="34" charset="0"/>
                <a:cs typeface="Arial-Rounded" pitchFamily="34" charset="0"/>
              </a:rPr>
              <a:t> kể về việc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sz="4800" b="1" noProof="0" dirty="0" smtClean="0">
                <a:solidFill>
                  <a:srgbClr val="002060"/>
                </a:solidFill>
                <a:latin typeface="Arial-Rounded" pitchFamily="34" charset="0"/>
                <a:ea typeface="Arial-Rounded" pitchFamily="34" charset="0"/>
                <a:cs typeface="Arial-Rounded" pitchFamily="34" charset="0"/>
              </a:rPr>
              <a:t>đã làm cùng người thân</a:t>
            </a:r>
            <a:endParaRPr kumimoji="0" lang="en-US" sz="4800" b="1" i="0" u="none" strike="noStrike" kern="1200" cap="none" spc="0" normalizeH="0" baseline="0" noProof="0" dirty="0" smtClean="0">
              <a:ln>
                <a:noFill/>
              </a:ln>
              <a:solidFill>
                <a:srgbClr val="002060"/>
              </a:solidFill>
              <a:effectLst/>
              <a:uLnTx/>
              <a:uFillTx/>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52268022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3515061" y="1260906"/>
            <a:ext cx="2927683" cy="274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6980218" y="1269684"/>
            <a:ext cx="4332147" cy="275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64" t="36459" r="47523" b="20998"/>
          <a:stretch/>
        </p:blipFill>
        <p:spPr bwMode="auto">
          <a:xfrm>
            <a:off x="1183074" y="4022552"/>
            <a:ext cx="3461409" cy="2315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078" t="36459" r="18421" b="20998"/>
          <a:stretch/>
        </p:blipFill>
        <p:spPr bwMode="auto">
          <a:xfrm>
            <a:off x="6136903" y="3891234"/>
            <a:ext cx="2796667" cy="2535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83074" y="192466"/>
            <a:ext cx="10777433" cy="1077218"/>
            <a:chOff x="238537" y="232458"/>
            <a:chExt cx="10777433" cy="1077218"/>
          </a:xfrm>
        </p:grpSpPr>
        <p:sp>
          <p:nvSpPr>
            <p:cNvPr id="9" name="TextBox 8"/>
            <p:cNvSpPr txBox="1"/>
            <p:nvPr/>
          </p:nvSpPr>
          <p:spPr>
            <a:xfrm>
              <a:off x="722280" y="232458"/>
              <a:ext cx="10293690" cy="1077218"/>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3200" b="1" dirty="0" smtClean="0">
                  <a:solidFill>
                    <a:srgbClr val="008200"/>
                  </a:solidFill>
                  <a:latin typeface="Arial" pitchFamily="34" charset="0"/>
                  <a:cs typeface="Arial" pitchFamily="34" charset="0"/>
                </a:rPr>
                <a:t>Quan sát tranh, nêu việc các bạn nhỏ đã làm </a:t>
              </a:r>
            </a:p>
            <a:p>
              <a:r>
                <a:rPr lang="en-US" sz="3200" b="1" dirty="0" smtClean="0">
                  <a:solidFill>
                    <a:srgbClr val="008200"/>
                  </a:solidFill>
                  <a:latin typeface="Arial" pitchFamily="34" charset="0"/>
                  <a:cs typeface="Arial" pitchFamily="34" charset="0"/>
                </a:rPr>
                <a:t>cùng người thân.</a:t>
              </a:r>
              <a:endParaRPr lang="vi-VN" sz="3200" b="1" dirty="0">
                <a:solidFill>
                  <a:srgbClr val="008200"/>
                </a:solidFill>
                <a:latin typeface="Arial" pitchFamily="34" charset="0"/>
                <a:cs typeface="Arial" pitchFamily="34" charset="0"/>
              </a:endParaRPr>
            </a:p>
          </p:txBody>
        </p:sp>
        <p:sp>
          <p:nvSpPr>
            <p:cNvPr id="10" name="Oval 9"/>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Arial" pitchFamily="34" charset="0"/>
                  <a:cs typeface="Arial" pitchFamily="34" charset="0"/>
                </a:rPr>
                <a:t>1</a:t>
              </a:r>
              <a:endParaRPr lang="en-US" sz="3600" b="1" dirty="0">
                <a:latin typeface="Arial" pitchFamily="34" charset="0"/>
                <a:cs typeface="Arial" pitchFamily="34" charset="0"/>
              </a:endParaRPr>
            </a:p>
          </p:txBody>
        </p:sp>
      </p:grpSp>
    </p:spTree>
    <p:extLst>
      <p:ext uri="{BB962C8B-B14F-4D97-AF65-F5344CB8AC3E}">
        <p14:creationId xmlns:p14="http://schemas.microsoft.com/office/powerpoint/2010/main" val="3716575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591387" y="1025236"/>
            <a:ext cx="5104656" cy="452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5696043" y="2473293"/>
            <a:ext cx="6011048" cy="1569660"/>
          </a:xfrm>
          <a:prstGeom prst="rect">
            <a:avLst/>
          </a:prstGeom>
          <a:noFill/>
        </p:spPr>
        <p:txBody>
          <a:bodyPr wrap="square" rtlCol="0">
            <a:spAutoFit/>
          </a:bodyPr>
          <a:lstStyle/>
          <a:p>
            <a:pPr>
              <a:lnSpc>
                <a:spcPct val="150000"/>
              </a:lnSpc>
            </a:pPr>
            <a:r>
              <a:rPr lang="en-US" sz="3200" b="1" dirty="0" smtClean="0">
                <a:solidFill>
                  <a:srgbClr val="FF0000"/>
                </a:solidFill>
                <a:latin typeface="Arial-Rounded" pitchFamily="34" charset="0"/>
                <a:ea typeface="Arial-Rounded" pitchFamily="34" charset="0"/>
                <a:cs typeface="Arial-Rounded" pitchFamily="34" charset="0"/>
              </a:rPr>
              <a:t>1. Ông và cháu đang đi đâu?</a:t>
            </a:r>
          </a:p>
          <a:p>
            <a:pPr marL="457200" indent="-457200">
              <a:lnSpc>
                <a:spcPct val="150000"/>
              </a:lnSpc>
              <a:buFontTx/>
              <a:buChar char="-"/>
            </a:pPr>
            <a:r>
              <a:rPr lang="en-US" sz="3200" b="1" dirty="0" smtClean="0">
                <a:solidFill>
                  <a:srgbClr val="002060"/>
                </a:solidFill>
                <a:latin typeface="Arial-Rounded" pitchFamily="34" charset="0"/>
                <a:ea typeface="Arial-Rounded" pitchFamily="34" charset="0"/>
                <a:cs typeface="Arial-Rounded" pitchFamily="34" charset="0"/>
              </a:rPr>
              <a:t>Bạn nhỏ cùng ông đi dạo.</a:t>
            </a:r>
            <a:endParaRPr lang="en-US" sz="32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0976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513643" y="699540"/>
            <a:ext cx="5305266" cy="463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14B26D2C-1BC9-4238-BC4C-795267AEDD6F}"/>
              </a:ext>
            </a:extLst>
          </p:cNvPr>
          <p:cNvSpPr txBox="1"/>
          <p:nvPr/>
        </p:nvSpPr>
        <p:spPr>
          <a:xfrm>
            <a:off x="5818909" y="1724009"/>
            <a:ext cx="5957455" cy="2031325"/>
          </a:xfrm>
          <a:prstGeom prst="rect">
            <a:avLst/>
          </a:prstGeom>
          <a:noFill/>
        </p:spPr>
        <p:txBody>
          <a:bodyPr wrap="square" rtlCol="0">
            <a:spAutoFit/>
          </a:bodyPr>
          <a:lstStyle/>
          <a:p>
            <a:pPr>
              <a:lnSpc>
                <a:spcPct val="150000"/>
              </a:lnSpc>
            </a:pPr>
            <a:r>
              <a:rPr lang="en-US" sz="2800" b="1" dirty="0" smtClean="0">
                <a:solidFill>
                  <a:srgbClr val="FF0000"/>
                </a:solidFill>
                <a:latin typeface="Arial-Rounded" pitchFamily="34" charset="0"/>
                <a:ea typeface="Arial-Rounded" pitchFamily="34" charset="0"/>
                <a:cs typeface="Arial-Rounded" pitchFamily="34" charset="0"/>
              </a:rPr>
              <a:t>1. Bố và con đang làm gì? Ở đâu?</a:t>
            </a:r>
          </a:p>
          <a:p>
            <a:pPr marL="457200" indent="-457200">
              <a:lnSpc>
                <a:spcPct val="150000"/>
              </a:lnSpc>
              <a:buFontTx/>
              <a:buChar char="-"/>
            </a:pPr>
            <a:r>
              <a:rPr lang="en-US" sz="2800" b="1" dirty="0" smtClean="0">
                <a:solidFill>
                  <a:srgbClr val="002060"/>
                </a:solidFill>
                <a:latin typeface="Arial-Rounded" pitchFamily="34" charset="0"/>
                <a:ea typeface="Arial-Rounded" pitchFamily="34" charset="0"/>
                <a:cs typeface="Arial-Rounded" pitchFamily="34" charset="0"/>
              </a:rPr>
              <a:t>Bạn nhỏ cùng bố trồng cây ngoài vườn.</a:t>
            </a:r>
            <a:endParaRPr lang="en-US" sz="28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654212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5654478" y="1861239"/>
            <a:ext cx="6537522" cy="3323987"/>
          </a:xfrm>
          <a:prstGeom prst="rect">
            <a:avLst/>
          </a:prstGeom>
          <a:noFill/>
        </p:spPr>
        <p:txBody>
          <a:bodyPr wrap="square" rtlCol="0">
            <a:spAutoFit/>
          </a:bodyPr>
          <a:lstStyle/>
          <a:p>
            <a:pPr>
              <a:lnSpc>
                <a:spcPct val="150000"/>
              </a:lnSpc>
            </a:pPr>
            <a:r>
              <a:rPr lang="en-US" sz="2800" b="1" dirty="0" smtClean="0">
                <a:solidFill>
                  <a:srgbClr val="FF0000"/>
                </a:solidFill>
                <a:latin typeface="Arial-Rounded" pitchFamily="34" charset="0"/>
                <a:ea typeface="Arial-Rounded" pitchFamily="34" charset="0"/>
                <a:cs typeface="Arial-Rounded" pitchFamily="34" charset="0"/>
              </a:rPr>
              <a:t>1. Bà và cháu cùng nhau làm gì?</a:t>
            </a:r>
          </a:p>
          <a:p>
            <a:pPr marL="457200" indent="-457200">
              <a:lnSpc>
                <a:spcPct val="150000"/>
              </a:lnSpc>
              <a:buFontTx/>
              <a:buChar char="-"/>
            </a:pPr>
            <a:r>
              <a:rPr lang="en-US" sz="2800" b="1" dirty="0" smtClean="0">
                <a:solidFill>
                  <a:srgbClr val="002060"/>
                </a:solidFill>
                <a:latin typeface="Arial-Rounded" pitchFamily="34" charset="0"/>
                <a:ea typeface="Arial-Rounded" pitchFamily="34" charset="0"/>
                <a:cs typeface="Arial-Rounded" pitchFamily="34" charset="0"/>
              </a:rPr>
              <a:t>Bạn nhỏ và bà đang đọc sách.</a:t>
            </a:r>
          </a:p>
          <a:p>
            <a:pPr>
              <a:lnSpc>
                <a:spcPct val="150000"/>
              </a:lnSpc>
            </a:pPr>
            <a:r>
              <a:rPr lang="en-US" sz="2800" b="1" dirty="0" smtClean="0">
                <a:solidFill>
                  <a:srgbClr val="FF0000"/>
                </a:solidFill>
                <a:latin typeface="Arial-Rounded" pitchFamily="34" charset="0"/>
                <a:ea typeface="Arial-Rounded" pitchFamily="34" charset="0"/>
                <a:cs typeface="Arial-Rounded" pitchFamily="34" charset="0"/>
              </a:rPr>
              <a:t>2. Họ có vui không?</a:t>
            </a:r>
          </a:p>
          <a:p>
            <a:pPr marL="457200" indent="-457200">
              <a:lnSpc>
                <a:spcPct val="150000"/>
              </a:lnSpc>
              <a:buFontTx/>
              <a:buChar char="-"/>
            </a:pPr>
            <a:r>
              <a:rPr lang="en-US" sz="2800" b="1" dirty="0" smtClean="0">
                <a:solidFill>
                  <a:srgbClr val="002060"/>
                </a:solidFill>
                <a:latin typeface="Arial-Rounded" pitchFamily="34" charset="0"/>
                <a:ea typeface="Arial-Rounded" pitchFamily="34" charset="0"/>
                <a:cs typeface="Arial-Rounded" pitchFamily="34" charset="0"/>
              </a:rPr>
              <a:t>Hai bà cháu đang rất vui vẻ vì trên khuôn mặt họ hiện rõ vẻ tươi vui.</a:t>
            </a:r>
            <a:endParaRPr lang="en-US" sz="2800" b="1" dirty="0">
              <a:solidFill>
                <a:srgbClr val="002060"/>
              </a:solidFill>
              <a:latin typeface="Arial-Rounded" pitchFamily="34" charset="0"/>
              <a:ea typeface="Arial-Rounded" pitchFamily="34" charset="0"/>
              <a:cs typeface="Arial-Rounded" pitchFamily="34" charset="0"/>
            </a:endParaRP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564" t="36459" r="47523" b="20998"/>
          <a:stretch/>
        </p:blipFill>
        <p:spPr bwMode="auto">
          <a:xfrm>
            <a:off x="367547" y="1343891"/>
            <a:ext cx="5160416" cy="435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39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1000"/>
                                        <p:tgtEl>
                                          <p:spTgt spid="5">
                                            <p:txEl>
                                              <p:pRg st="3" end="3"/>
                                            </p:txEl>
                                          </p:spTgt>
                                        </p:tgtEl>
                                      </p:cBhvr>
                                    </p:animEffect>
                                    <p:anim calcmode="lin" valueType="num">
                                      <p:cBhvr>
                                        <p:cTn id="36"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4B26D2C-1BC9-4238-BC4C-795267AEDD6F}"/>
              </a:ext>
            </a:extLst>
          </p:cNvPr>
          <p:cNvSpPr txBox="1"/>
          <p:nvPr/>
        </p:nvSpPr>
        <p:spPr>
          <a:xfrm>
            <a:off x="4239491" y="1312353"/>
            <a:ext cx="7952509" cy="4616648"/>
          </a:xfrm>
          <a:prstGeom prst="rect">
            <a:avLst/>
          </a:prstGeom>
          <a:noFill/>
        </p:spPr>
        <p:txBody>
          <a:bodyPr wrap="square" rtlCol="0">
            <a:spAutoFit/>
          </a:bodyPr>
          <a:lstStyle/>
          <a:p>
            <a:pPr>
              <a:lnSpc>
                <a:spcPct val="150000"/>
              </a:lnSpc>
            </a:pPr>
            <a:r>
              <a:rPr lang="en-US" sz="2800" b="1" dirty="0" smtClean="0">
                <a:solidFill>
                  <a:srgbClr val="FF0000"/>
                </a:solidFill>
                <a:latin typeface="Arial-Rounded" pitchFamily="34" charset="0"/>
                <a:ea typeface="Arial-Rounded" pitchFamily="34" charset="0"/>
                <a:cs typeface="Arial-Rounded" pitchFamily="34" charset="0"/>
              </a:rPr>
              <a:t>1. Mẹ và con đang đứng ở đâu?</a:t>
            </a:r>
          </a:p>
          <a:p>
            <a:pPr marL="457200" indent="-457200">
              <a:lnSpc>
                <a:spcPct val="150000"/>
              </a:lnSpc>
              <a:buFontTx/>
              <a:buChar char="-"/>
            </a:pPr>
            <a:r>
              <a:rPr lang="en-US" sz="2800" b="1" dirty="0" smtClean="0">
                <a:solidFill>
                  <a:srgbClr val="002060"/>
                </a:solidFill>
                <a:latin typeface="Arial-Rounded" pitchFamily="34" charset="0"/>
                <a:ea typeface="Arial-Rounded" pitchFamily="34" charset="0"/>
                <a:cs typeface="Arial-Rounded" pitchFamily="34" charset="0"/>
              </a:rPr>
              <a:t>Hai mẹ con bạn nhỏ đang đứng trong bếp.</a:t>
            </a:r>
          </a:p>
          <a:p>
            <a:pPr>
              <a:lnSpc>
                <a:spcPct val="150000"/>
              </a:lnSpc>
            </a:pPr>
            <a:r>
              <a:rPr lang="en-US" sz="2800" b="1" dirty="0" smtClean="0">
                <a:solidFill>
                  <a:srgbClr val="FF0000"/>
                </a:solidFill>
                <a:latin typeface="Arial-Rounded" pitchFamily="34" charset="0"/>
                <a:ea typeface="Arial-Rounded" pitchFamily="34" charset="0"/>
                <a:cs typeface="Arial-Rounded" pitchFamily="34" charset="0"/>
              </a:rPr>
              <a:t>2. Trước mặt có những gì?</a:t>
            </a:r>
          </a:p>
          <a:p>
            <a:pPr marL="457200" indent="-457200">
              <a:lnSpc>
                <a:spcPct val="150000"/>
              </a:lnSpc>
              <a:buFontTx/>
              <a:buChar char="-"/>
            </a:pPr>
            <a:r>
              <a:rPr lang="en-US" sz="2800" b="1" dirty="0" smtClean="0">
                <a:solidFill>
                  <a:srgbClr val="002060"/>
                </a:solidFill>
                <a:latin typeface="Arial-Rounded" pitchFamily="34" charset="0"/>
                <a:ea typeface="Arial-Rounded" pitchFamily="34" charset="0"/>
                <a:cs typeface="Arial-Rounded" pitchFamily="34" charset="0"/>
              </a:rPr>
              <a:t>Trước mặt hai mẹ con là chậu rửa với rất nhiều bát đĩa ở bên trong.</a:t>
            </a:r>
          </a:p>
          <a:p>
            <a:pPr>
              <a:lnSpc>
                <a:spcPct val="150000"/>
              </a:lnSpc>
            </a:pPr>
            <a:r>
              <a:rPr lang="en-US" sz="2800" b="1" dirty="0" smtClean="0">
                <a:solidFill>
                  <a:srgbClr val="FF0000"/>
                </a:solidFill>
                <a:latin typeface="Arial-Rounded" pitchFamily="34" charset="0"/>
                <a:ea typeface="Arial-Rounded" pitchFamily="34" charset="0"/>
                <a:cs typeface="Arial-Rounded" pitchFamily="34" charset="0"/>
              </a:rPr>
              <a:t>3. Hai mẹ con cùng nhau làm gì?</a:t>
            </a:r>
          </a:p>
          <a:p>
            <a:pPr marL="457200" indent="-457200">
              <a:lnSpc>
                <a:spcPct val="150000"/>
              </a:lnSpc>
              <a:buFontTx/>
              <a:buChar char="-"/>
            </a:pPr>
            <a:r>
              <a:rPr lang="en-US" sz="2800" b="1" dirty="0" smtClean="0">
                <a:solidFill>
                  <a:srgbClr val="002060"/>
                </a:solidFill>
                <a:latin typeface="Arial-Rounded" pitchFamily="34" charset="0"/>
                <a:ea typeface="Arial-Rounded" pitchFamily="34" charset="0"/>
                <a:cs typeface="Arial-Rounded" pitchFamily="34" charset="0"/>
              </a:rPr>
              <a:t>Hai mẹ con cùng nhau rửa bát đĩa.</a:t>
            </a:r>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5078" t="36459" r="18421" b="20998"/>
          <a:stretch/>
        </p:blipFill>
        <p:spPr bwMode="auto">
          <a:xfrm>
            <a:off x="0" y="1030249"/>
            <a:ext cx="4020805" cy="5180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2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600"/>
                                        <p:tgtEl>
                                          <p:spTgt spid="5">
                                            <p:txEl>
                                              <p:pRg st="0" end="0"/>
                                            </p:txEl>
                                          </p:spTgt>
                                        </p:tgtEl>
                                      </p:cBhvr>
                                    </p:animEffect>
                                    <p:anim calcmode="lin" valueType="num">
                                      <p:cBhvr>
                                        <p:cTn id="15" dur="6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6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500"/>
                                        <p:tgtEl>
                                          <p:spTgt spid="5">
                                            <p:txEl>
                                              <p:pRg st="1" end="1"/>
                                            </p:txEl>
                                          </p:spTgt>
                                        </p:tgtEl>
                                      </p:cBhvr>
                                    </p:animEffect>
                                    <p:anim calcmode="lin" valueType="num">
                                      <p:cBhvr>
                                        <p:cTn id="22"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anim calcmode="lin" valueType="num">
                                      <p:cBhvr>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Effect transition="in" filter="fade">
                                      <p:cBhvr>
                                        <p:cTn id="35" dur="500"/>
                                        <p:tgtEl>
                                          <p:spTgt spid="5">
                                            <p:txEl>
                                              <p:pRg st="3" end="3"/>
                                            </p:txEl>
                                          </p:spTgt>
                                        </p:tgtEl>
                                      </p:cBhvr>
                                    </p:animEffect>
                                    <p:anim calcmode="lin" valueType="num">
                                      <p:cBhvr>
                                        <p:cTn id="36"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5">
                                            <p:txEl>
                                              <p:pRg st="4" end="4"/>
                                            </p:txEl>
                                          </p:spTgt>
                                        </p:tgtEl>
                                        <p:attrNameLst>
                                          <p:attrName>style.visibility</p:attrName>
                                        </p:attrNameLst>
                                      </p:cBhvr>
                                      <p:to>
                                        <p:strVal val="visible"/>
                                      </p:to>
                                    </p:set>
                                    <p:animEffect transition="in" filter="fade">
                                      <p:cBhvr>
                                        <p:cTn id="42" dur="500"/>
                                        <p:tgtEl>
                                          <p:spTgt spid="5">
                                            <p:txEl>
                                              <p:pRg st="4" end="4"/>
                                            </p:txEl>
                                          </p:spTgt>
                                        </p:tgtEl>
                                      </p:cBhvr>
                                    </p:animEffect>
                                    <p:anim calcmode="lin" valueType="num">
                                      <p:cBhvr>
                                        <p:cTn id="4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Effect transition="in" filter="fade">
                                      <p:cBhvr>
                                        <p:cTn id="49" dur="500"/>
                                        <p:tgtEl>
                                          <p:spTgt spid="5">
                                            <p:txEl>
                                              <p:pRg st="5" end="5"/>
                                            </p:txEl>
                                          </p:spTgt>
                                        </p:tgtEl>
                                      </p:cBhvr>
                                    </p:animEffect>
                                    <p:anim calcmode="lin" valueType="num">
                                      <p:cBhvr>
                                        <p:cTn id="50"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51" dur="5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719" t="37062" r="58142" b="21272"/>
          <a:stretch/>
        </p:blipFill>
        <p:spPr bwMode="auto">
          <a:xfrm>
            <a:off x="267873" y="1369149"/>
            <a:ext cx="2731530" cy="2740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5078" t="37062" r="17894" b="21272"/>
          <a:stretch/>
        </p:blipFill>
        <p:spPr bwMode="auto">
          <a:xfrm>
            <a:off x="3268694" y="1384301"/>
            <a:ext cx="2808599" cy="275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6564" t="36459" r="47523" b="20998"/>
          <a:stretch/>
        </p:blipFill>
        <p:spPr bwMode="auto">
          <a:xfrm>
            <a:off x="6305020" y="1384301"/>
            <a:ext cx="2845271" cy="2752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078" t="36459" r="18421" b="20998"/>
          <a:stretch/>
        </p:blipFill>
        <p:spPr bwMode="auto">
          <a:xfrm>
            <a:off x="9378018" y="1418881"/>
            <a:ext cx="2582490" cy="269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1183074" y="192466"/>
            <a:ext cx="10777433" cy="1077218"/>
            <a:chOff x="238537" y="232458"/>
            <a:chExt cx="10777433" cy="1077218"/>
          </a:xfrm>
        </p:grpSpPr>
        <p:sp>
          <p:nvSpPr>
            <p:cNvPr id="9" name="TextBox 8"/>
            <p:cNvSpPr txBox="1"/>
            <p:nvPr/>
          </p:nvSpPr>
          <p:spPr>
            <a:xfrm>
              <a:off x="722280" y="232458"/>
              <a:ext cx="1029369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8200"/>
                  </a:solidFill>
                  <a:effectLst/>
                  <a:uLnTx/>
                  <a:uFillTx/>
                  <a:latin typeface="Arial" pitchFamily="34" charset="0"/>
                  <a:ea typeface="+mn-ea"/>
                  <a:cs typeface="Arial" pitchFamily="34" charset="0"/>
                </a:rPr>
                <a:t> </a:t>
              </a:r>
              <a:r>
                <a:rPr kumimoji="0" lang="en-US" sz="3200" b="1" i="0" u="none" strike="noStrike" kern="1200" cap="none" spc="0" normalizeH="0" baseline="0" noProof="0" dirty="0" smtClean="0">
                  <a:ln>
                    <a:noFill/>
                  </a:ln>
                  <a:solidFill>
                    <a:srgbClr val="008200"/>
                  </a:solidFill>
                  <a:effectLst/>
                  <a:uLnTx/>
                  <a:uFillTx/>
                  <a:latin typeface="Arial" pitchFamily="34" charset="0"/>
                  <a:ea typeface="+mn-ea"/>
                  <a:cs typeface="Arial" pitchFamily="34" charset="0"/>
                </a:rPr>
                <a:t>Quan sát tranh, nêu việc các bạn nhỏ đã làm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srgbClr val="008200"/>
                  </a:solidFill>
                  <a:effectLst/>
                  <a:uLnTx/>
                  <a:uFillTx/>
                  <a:latin typeface="Arial" pitchFamily="34" charset="0"/>
                  <a:ea typeface="+mn-ea"/>
                  <a:cs typeface="Arial" pitchFamily="34" charset="0"/>
                </a:rPr>
                <a:t>cùng người thân.</a:t>
              </a:r>
              <a:endParaRPr kumimoji="0" lang="vi-VN" sz="3200" b="1" i="0" u="none" strike="noStrike" kern="1200" cap="none" spc="0" normalizeH="0" baseline="0" noProof="0" dirty="0">
                <a:ln>
                  <a:noFill/>
                </a:ln>
                <a:solidFill>
                  <a:srgbClr val="008200"/>
                </a:solidFill>
                <a:effectLst/>
                <a:uLnTx/>
                <a:uFillTx/>
                <a:latin typeface="Arial" pitchFamily="34" charset="0"/>
                <a:ea typeface="+mn-ea"/>
                <a:cs typeface="Arial" pitchFamily="34" charset="0"/>
              </a:endParaRPr>
            </a:p>
          </p:txBody>
        </p:sp>
        <p:sp>
          <p:nvSpPr>
            <p:cNvPr id="10" name="Oval 9"/>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1</a:t>
              </a:r>
              <a:endParaRPr kumimoji="0" lang="en-US" sz="3600" b="1" i="0" u="none" strike="noStrike" kern="1200" cap="none" spc="0" normalizeH="0" baseline="0" noProof="0" dirty="0">
                <a:ln>
                  <a:noFill/>
                </a:ln>
                <a:solidFill>
                  <a:prstClr val="white"/>
                </a:solidFill>
                <a:effectLst/>
                <a:uLnTx/>
                <a:uFillTx/>
                <a:latin typeface="Arial" pitchFamily="34" charset="0"/>
                <a:ea typeface="+mn-ea"/>
                <a:cs typeface="Arial" pitchFamily="34" charset="0"/>
              </a:endParaRPr>
            </a:p>
          </p:txBody>
        </p:sp>
      </p:grpSp>
      <p:sp>
        <p:nvSpPr>
          <p:cNvPr id="11" name="TextBox 10">
            <a:extLst>
              <a:ext uri="{FF2B5EF4-FFF2-40B4-BE49-F238E27FC236}">
                <a16:creationId xmlns:a16="http://schemas.microsoft.com/office/drawing/2014/main" id="{14B26D2C-1BC9-4238-BC4C-795267AEDD6F}"/>
              </a:ext>
            </a:extLst>
          </p:cNvPr>
          <p:cNvSpPr txBox="1"/>
          <p:nvPr/>
        </p:nvSpPr>
        <p:spPr>
          <a:xfrm>
            <a:off x="380893" y="4208809"/>
            <a:ext cx="2618509" cy="1131848"/>
          </a:xfrm>
          <a:prstGeom prst="rect">
            <a:avLst/>
          </a:prstGeom>
          <a:noFill/>
        </p:spPr>
        <p:txBody>
          <a:bodyPr wrap="square" rtlCol="0">
            <a:spAutoFit/>
          </a:bodyPr>
          <a:lstStyle/>
          <a:p>
            <a:pPr algn="ctr">
              <a:lnSpc>
                <a:spcPct val="150000"/>
              </a:lnSpc>
            </a:pPr>
            <a:r>
              <a:rPr lang="en-US" sz="2400" b="1" dirty="0" smtClean="0">
                <a:solidFill>
                  <a:srgbClr val="002060"/>
                </a:solidFill>
                <a:latin typeface="Arial-Rounded" pitchFamily="34" charset="0"/>
                <a:ea typeface="Arial-Rounded" pitchFamily="34" charset="0"/>
                <a:cs typeface="Arial-Rounded" pitchFamily="34" charset="0"/>
              </a:rPr>
              <a:t>Bạn nhỏ đi dạo cùng ông</a:t>
            </a:r>
            <a:endParaRPr lang="en-US" sz="2400" b="1" dirty="0">
              <a:solidFill>
                <a:srgbClr val="002060"/>
              </a:solidFill>
              <a:latin typeface="Arial-Rounded" pitchFamily="34" charset="0"/>
              <a:ea typeface="Arial-Rounded" pitchFamily="34" charset="0"/>
              <a:cs typeface="Arial-Rounded" pitchFamily="34" charset="0"/>
            </a:endParaRPr>
          </a:p>
        </p:txBody>
      </p:sp>
      <p:sp>
        <p:nvSpPr>
          <p:cNvPr id="12" name="TextBox 11">
            <a:extLst>
              <a:ext uri="{FF2B5EF4-FFF2-40B4-BE49-F238E27FC236}">
                <a16:creationId xmlns:a16="http://schemas.microsoft.com/office/drawing/2014/main" id="{14B26D2C-1BC9-4238-BC4C-795267AEDD6F}"/>
              </a:ext>
            </a:extLst>
          </p:cNvPr>
          <p:cNvSpPr txBox="1"/>
          <p:nvPr/>
        </p:nvSpPr>
        <p:spPr>
          <a:xfrm>
            <a:off x="3322173" y="4251786"/>
            <a:ext cx="2815389" cy="1200329"/>
          </a:xfrm>
          <a:prstGeom prst="rect">
            <a:avLst/>
          </a:prstGeom>
          <a:noFill/>
        </p:spPr>
        <p:txBody>
          <a:bodyPr wrap="square" rtlCol="0">
            <a:spAutoFit/>
          </a:bodyPr>
          <a:lstStyle/>
          <a:p>
            <a:pPr algn="ctr">
              <a:lnSpc>
                <a:spcPct val="150000"/>
              </a:lnSpc>
            </a:pPr>
            <a:r>
              <a:rPr lang="en-US" sz="2400" b="1" dirty="0" smtClean="0">
                <a:solidFill>
                  <a:srgbClr val="002060"/>
                </a:solidFill>
                <a:latin typeface="Arial-Rounded" pitchFamily="34" charset="0"/>
                <a:ea typeface="Arial-Rounded" pitchFamily="34" charset="0"/>
                <a:cs typeface="Arial-Rounded" pitchFamily="34" charset="0"/>
              </a:rPr>
              <a:t>Bạn nhỏ cùng bố trồng cây</a:t>
            </a:r>
            <a:endParaRPr lang="en-US" sz="2400" b="1" dirty="0">
              <a:solidFill>
                <a:srgbClr val="002060"/>
              </a:solidFill>
              <a:latin typeface="Arial-Rounded" pitchFamily="34" charset="0"/>
              <a:ea typeface="Arial-Rounded" pitchFamily="34" charset="0"/>
              <a:cs typeface="Arial-Rounded" pitchFamily="34" charset="0"/>
            </a:endParaRPr>
          </a:p>
        </p:txBody>
      </p:sp>
      <p:sp>
        <p:nvSpPr>
          <p:cNvPr id="13" name="TextBox 12">
            <a:extLst>
              <a:ext uri="{FF2B5EF4-FFF2-40B4-BE49-F238E27FC236}">
                <a16:creationId xmlns:a16="http://schemas.microsoft.com/office/drawing/2014/main" id="{14B26D2C-1BC9-4238-BC4C-795267AEDD6F}"/>
              </a:ext>
            </a:extLst>
          </p:cNvPr>
          <p:cNvSpPr txBox="1"/>
          <p:nvPr/>
        </p:nvSpPr>
        <p:spPr>
          <a:xfrm>
            <a:off x="6397888" y="4279493"/>
            <a:ext cx="2815389" cy="1200329"/>
          </a:xfrm>
          <a:prstGeom prst="rect">
            <a:avLst/>
          </a:prstGeom>
          <a:noFill/>
        </p:spPr>
        <p:txBody>
          <a:bodyPr wrap="square" rtlCol="0">
            <a:spAutoFit/>
          </a:bodyPr>
          <a:lstStyle/>
          <a:p>
            <a:pPr algn="ctr">
              <a:lnSpc>
                <a:spcPct val="150000"/>
              </a:lnSpc>
            </a:pPr>
            <a:r>
              <a:rPr lang="en-US" sz="2400" b="1" dirty="0" smtClean="0">
                <a:solidFill>
                  <a:srgbClr val="002060"/>
                </a:solidFill>
                <a:latin typeface="Arial-Rounded" pitchFamily="34" charset="0"/>
                <a:ea typeface="Arial-Rounded" pitchFamily="34" charset="0"/>
                <a:cs typeface="Arial-Rounded" pitchFamily="34" charset="0"/>
              </a:rPr>
              <a:t>Bạn nhỏ và bà</a:t>
            </a:r>
          </a:p>
          <a:p>
            <a:pPr algn="ctr">
              <a:lnSpc>
                <a:spcPct val="150000"/>
              </a:lnSpc>
            </a:pPr>
            <a:r>
              <a:rPr lang="en-US" sz="2400" b="1" dirty="0" smtClean="0">
                <a:solidFill>
                  <a:srgbClr val="002060"/>
                </a:solidFill>
                <a:latin typeface="Arial-Rounded" pitchFamily="34" charset="0"/>
                <a:ea typeface="Arial-Rounded" pitchFamily="34" charset="0"/>
                <a:cs typeface="Arial-Rounded" pitchFamily="34" charset="0"/>
              </a:rPr>
              <a:t>đang đọc sách</a:t>
            </a:r>
            <a:endParaRPr lang="en-US" sz="2400" b="1" dirty="0">
              <a:solidFill>
                <a:srgbClr val="002060"/>
              </a:solidFill>
              <a:latin typeface="Arial-Rounded" pitchFamily="34" charset="0"/>
              <a:ea typeface="Arial-Rounded" pitchFamily="34" charset="0"/>
              <a:cs typeface="Arial-Rounded" pitchFamily="34" charset="0"/>
            </a:endParaRPr>
          </a:p>
        </p:txBody>
      </p:sp>
      <p:sp>
        <p:nvSpPr>
          <p:cNvPr id="14" name="TextBox 13">
            <a:extLst>
              <a:ext uri="{FF2B5EF4-FFF2-40B4-BE49-F238E27FC236}">
                <a16:creationId xmlns:a16="http://schemas.microsoft.com/office/drawing/2014/main" id="{14B26D2C-1BC9-4238-BC4C-795267AEDD6F}"/>
              </a:ext>
            </a:extLst>
          </p:cNvPr>
          <p:cNvSpPr txBox="1"/>
          <p:nvPr/>
        </p:nvSpPr>
        <p:spPr>
          <a:xfrm>
            <a:off x="9251926" y="4307203"/>
            <a:ext cx="2815389" cy="1200329"/>
          </a:xfrm>
          <a:prstGeom prst="rect">
            <a:avLst/>
          </a:prstGeom>
          <a:noFill/>
        </p:spPr>
        <p:txBody>
          <a:bodyPr wrap="square" rtlCol="0">
            <a:spAutoFit/>
          </a:bodyPr>
          <a:lstStyle/>
          <a:p>
            <a:pPr algn="ctr">
              <a:lnSpc>
                <a:spcPct val="150000"/>
              </a:lnSpc>
            </a:pPr>
            <a:r>
              <a:rPr lang="en-US" sz="2400" b="1" dirty="0" smtClean="0">
                <a:solidFill>
                  <a:srgbClr val="002060"/>
                </a:solidFill>
                <a:latin typeface="Arial-Rounded" pitchFamily="34" charset="0"/>
                <a:ea typeface="Arial-Rounded" pitchFamily="34" charset="0"/>
                <a:cs typeface="Arial-Rounded" pitchFamily="34" charset="0"/>
              </a:rPr>
              <a:t>Bạn nhỏ cùng mẹ rửa bát</a:t>
            </a:r>
            <a:endParaRPr lang="en-US" sz="2400" b="1" dirty="0">
              <a:solidFill>
                <a:srgbClr val="00206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42377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Effect transition="in" filter="fade">
                                      <p:cBhvr>
                                        <p:cTn id="35" dur="1000"/>
                                        <p:tgtEl>
                                          <p:spTgt spid="14">
                                            <p:txEl>
                                              <p:pRg st="0" end="0"/>
                                            </p:txEl>
                                          </p:spTgt>
                                        </p:tgtEl>
                                      </p:cBhvr>
                                    </p:animEffect>
                                    <p:anim calcmode="lin" valueType="num">
                                      <p:cBhvr>
                                        <p:cTn id="36"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9C8D5BC4-4F62-4D76-8C89-C93B3C45E9BC}"/>
              </a:ext>
            </a:extLst>
          </p:cNvPr>
          <p:cNvSpPr/>
          <p:nvPr/>
        </p:nvSpPr>
        <p:spPr>
          <a:xfrm rot="10800000">
            <a:off x="-57925" y="1000124"/>
            <a:ext cx="3134500" cy="4864235"/>
          </a:xfrm>
          <a:custGeom>
            <a:avLst/>
            <a:gdLst>
              <a:gd name="connsiteX0" fmla="*/ 1752600 w 1752600"/>
              <a:gd name="connsiteY0" fmla="*/ 3565494 h 3565494"/>
              <a:gd name="connsiteX1" fmla="*/ 1601911 w 1752600"/>
              <a:gd name="connsiteY1" fmla="*/ 3557885 h 3565494"/>
              <a:gd name="connsiteX2" fmla="*/ 0 w 1752600"/>
              <a:gd name="connsiteY2" fmla="*/ 1782747 h 3565494"/>
              <a:gd name="connsiteX3" fmla="*/ 1601911 w 1752600"/>
              <a:gd name="connsiteY3" fmla="*/ 7610 h 3565494"/>
              <a:gd name="connsiteX4" fmla="*/ 1752600 w 1752600"/>
              <a:gd name="connsiteY4" fmla="*/ 0 h 3565494"/>
              <a:gd name="connsiteX5" fmla="*/ 1752600 w 1752600"/>
              <a:gd name="connsiteY5" fmla="*/ 170650 h 3565494"/>
              <a:gd name="connsiteX6" fmla="*/ 1620476 w 1752600"/>
              <a:gd name="connsiteY6" fmla="*/ 177532 h 3565494"/>
              <a:gd name="connsiteX7" fmla="*/ 215901 w 1752600"/>
              <a:gd name="connsiteY7" fmla="*/ 1782749 h 3565494"/>
              <a:gd name="connsiteX8" fmla="*/ 1620476 w 1752600"/>
              <a:gd name="connsiteY8" fmla="*/ 3387966 h 3565494"/>
              <a:gd name="connsiteX9" fmla="*/ 1752600 w 1752600"/>
              <a:gd name="connsiteY9" fmla="*/ 3394847 h 356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0" h="3565494">
                <a:moveTo>
                  <a:pt x="1752600" y="3565494"/>
                </a:moveTo>
                <a:lnTo>
                  <a:pt x="1601911" y="3557885"/>
                </a:lnTo>
                <a:cubicBezTo>
                  <a:pt x="702142" y="3466508"/>
                  <a:pt x="0" y="2706624"/>
                  <a:pt x="0" y="1782747"/>
                </a:cubicBezTo>
                <a:cubicBezTo>
                  <a:pt x="0" y="858870"/>
                  <a:pt x="702142" y="98986"/>
                  <a:pt x="1601911" y="7610"/>
                </a:cubicBezTo>
                <a:lnTo>
                  <a:pt x="1752600" y="0"/>
                </a:lnTo>
                <a:lnTo>
                  <a:pt x="1752600" y="170650"/>
                </a:lnTo>
                <a:lnTo>
                  <a:pt x="1620476" y="177532"/>
                </a:lnTo>
                <a:cubicBezTo>
                  <a:pt x="831548" y="260161"/>
                  <a:pt x="215901" y="947307"/>
                  <a:pt x="215901" y="1782749"/>
                </a:cubicBezTo>
                <a:cubicBezTo>
                  <a:pt x="215901" y="2618190"/>
                  <a:pt x="831547" y="3305336"/>
                  <a:pt x="1620476" y="3387966"/>
                </a:cubicBezTo>
                <a:lnTo>
                  <a:pt x="1752600" y="3394847"/>
                </a:ln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ectangle: Rounded Corners 15">
            <a:extLst>
              <a:ext uri="{FF2B5EF4-FFF2-40B4-BE49-F238E27FC236}">
                <a16:creationId xmlns:a16="http://schemas.microsoft.com/office/drawing/2014/main" id="{4A75406F-AEA1-4414-B6E0-8600B9868EAE}"/>
              </a:ext>
            </a:extLst>
          </p:cNvPr>
          <p:cNvSpPr/>
          <p:nvPr/>
        </p:nvSpPr>
        <p:spPr>
          <a:xfrm>
            <a:off x="3688673" y="1855445"/>
            <a:ext cx="7602776" cy="744500"/>
          </a:xfrm>
          <a:prstGeom prst="roundRect">
            <a:avLst>
              <a:gd name="adj" fmla="val 50000"/>
            </a:avLst>
          </a:prstGeom>
          <a:solidFill>
            <a:srgbClr val="00B0F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alibri"/>
                <a:ea typeface="+mn-ea"/>
                <a:cs typeface="+mn-cs"/>
              </a:rPr>
              <a:t>(1</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Em đã</a:t>
            </a:r>
            <a:r>
              <a:rPr kumimoji="0" lang="en-US" sz="2400" b="0" i="0" u="none" strike="noStrike" kern="1200" cap="none" spc="0" normalizeH="0" noProof="0" dirty="0" smtClean="0">
                <a:ln>
                  <a:noFill/>
                </a:ln>
                <a:solidFill>
                  <a:prstClr val="white"/>
                </a:solidFill>
                <a:effectLst/>
                <a:uLnTx/>
                <a:uFillTx/>
                <a:latin typeface="Calibri"/>
                <a:ea typeface="+mn-ea"/>
                <a:cs typeface="+mn-cs"/>
              </a:rPr>
              <a:t> cùng người thân làm việc gì</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Khi nào?</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9" name="Freeform: Shape 8">
            <a:extLst>
              <a:ext uri="{FF2B5EF4-FFF2-40B4-BE49-F238E27FC236}">
                <a16:creationId xmlns:a16="http://schemas.microsoft.com/office/drawing/2014/main" id="{F8EA4A77-EFC3-4B56-85B5-04134773F803}"/>
              </a:ext>
            </a:extLst>
          </p:cNvPr>
          <p:cNvSpPr/>
          <p:nvPr/>
        </p:nvSpPr>
        <p:spPr>
          <a:xfrm rot="10800000">
            <a:off x="9099" y="1572796"/>
            <a:ext cx="2571750" cy="3814012"/>
          </a:xfrm>
          <a:custGeom>
            <a:avLst/>
            <a:gdLst>
              <a:gd name="connsiteX0" fmla="*/ 1752600 w 1752600"/>
              <a:gd name="connsiteY0" fmla="*/ 0 h 3565494"/>
              <a:gd name="connsiteX1" fmla="*/ 1752600 w 1752600"/>
              <a:gd name="connsiteY1" fmla="*/ 3565494 h 3565494"/>
              <a:gd name="connsiteX2" fmla="*/ 1601911 w 1752600"/>
              <a:gd name="connsiteY2" fmla="*/ 3557885 h 3565494"/>
              <a:gd name="connsiteX3" fmla="*/ 0 w 1752600"/>
              <a:gd name="connsiteY3" fmla="*/ 1782747 h 3565494"/>
              <a:gd name="connsiteX4" fmla="*/ 1601911 w 1752600"/>
              <a:gd name="connsiteY4" fmla="*/ 7610 h 3565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2600" h="3565494">
                <a:moveTo>
                  <a:pt x="1752600" y="0"/>
                </a:moveTo>
                <a:lnTo>
                  <a:pt x="1752600" y="3565494"/>
                </a:lnTo>
                <a:lnTo>
                  <a:pt x="1601911" y="3557885"/>
                </a:lnTo>
                <a:cubicBezTo>
                  <a:pt x="702142" y="3466508"/>
                  <a:pt x="0" y="2706624"/>
                  <a:pt x="0" y="1782747"/>
                </a:cubicBezTo>
                <a:cubicBezTo>
                  <a:pt x="0" y="858870"/>
                  <a:pt x="702142" y="98986"/>
                  <a:pt x="1601911" y="7610"/>
                </a:cubicBezTo>
                <a:close/>
              </a:path>
            </a:pathLst>
          </a:cu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CBAF9EA7-A66E-4F8D-8BF9-805E77C596E5}"/>
              </a:ext>
            </a:extLst>
          </p:cNvPr>
          <p:cNvSpPr txBox="1"/>
          <p:nvPr/>
        </p:nvSpPr>
        <p:spPr>
          <a:xfrm>
            <a:off x="122103" y="2146397"/>
            <a:ext cx="2288587"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Kể</a:t>
            </a:r>
            <a:r>
              <a:rPr kumimoji="0" lang="en-US" sz="3200" b="1" i="0" u="none" strike="noStrike" kern="1200" cap="none" spc="0" normalizeH="0" noProof="0" dirty="0" smtClean="0">
                <a:ln>
                  <a:noFill/>
                </a:ln>
                <a:solidFill>
                  <a:prstClr val="white"/>
                </a:solidFill>
                <a:effectLst/>
                <a:uLnTx/>
                <a:uFillTx/>
                <a:latin typeface="Times New Roman" panose="02020603050405020304" pitchFamily="18" charset="0"/>
                <a:ea typeface="+mn-ea"/>
                <a:cs typeface="Times New Roman" panose="02020603050405020304" pitchFamily="18" charset="0"/>
              </a:rPr>
              <a:t> về một công việc em đã làm cùng người thân</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30" name="Rectangle: Rounded Corners 29">
            <a:extLst>
              <a:ext uri="{FF2B5EF4-FFF2-40B4-BE49-F238E27FC236}">
                <a16:creationId xmlns:a16="http://schemas.microsoft.com/office/drawing/2014/main" id="{4CAF0233-DAE6-482C-AF95-E54EFEECA052}"/>
              </a:ext>
            </a:extLst>
          </p:cNvPr>
          <p:cNvSpPr/>
          <p:nvPr/>
        </p:nvSpPr>
        <p:spPr>
          <a:xfrm>
            <a:off x="3697328" y="4661156"/>
            <a:ext cx="7594122" cy="685876"/>
          </a:xfrm>
          <a:prstGeom prst="roundRect">
            <a:avLst>
              <a:gd name="adj" fmla="val 50000"/>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(3) Em</a:t>
            </a:r>
            <a:r>
              <a:rPr kumimoji="0" lang="en-US" sz="2400" b="0" i="0" u="none" strike="noStrike" kern="1200" cap="none" spc="0" normalizeH="0" noProof="0" dirty="0" smtClean="0">
                <a:ln>
                  <a:noFill/>
                </a:ln>
                <a:solidFill>
                  <a:prstClr val="white"/>
                </a:solidFill>
                <a:effectLst/>
                <a:uLnTx/>
                <a:uFillTx/>
                <a:latin typeface="Calibri"/>
                <a:ea typeface="+mn-ea"/>
                <a:cs typeface="+mn-cs"/>
              </a:rPr>
              <a:t> cảm thấy thế nào khi làm việc cùng người thân</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 </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DED6415E-E7C0-498D-9980-87E49E2E3548}"/>
              </a:ext>
            </a:extLst>
          </p:cNvPr>
          <p:cNvGrpSpPr/>
          <p:nvPr/>
        </p:nvGrpSpPr>
        <p:grpSpPr>
          <a:xfrm>
            <a:off x="3214255" y="230814"/>
            <a:ext cx="6774872" cy="1138773"/>
            <a:chOff x="238537" y="232458"/>
            <a:chExt cx="7944050" cy="1138773"/>
          </a:xfrm>
        </p:grpSpPr>
        <p:sp>
          <p:nvSpPr>
            <p:cNvPr id="11" name="TextBox 10">
              <a:extLst>
                <a:ext uri="{FF2B5EF4-FFF2-40B4-BE49-F238E27FC236}">
                  <a16:creationId xmlns:a16="http://schemas.microsoft.com/office/drawing/2014/main" id="{2B5880CF-0648-424A-B80E-187FFC92B586}"/>
                </a:ext>
              </a:extLst>
            </p:cNvPr>
            <p:cNvSpPr txBox="1"/>
            <p:nvPr/>
          </p:nvSpPr>
          <p:spPr>
            <a:xfrm>
              <a:off x="722280" y="232458"/>
              <a:ext cx="7460307"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rPr>
                <a:t>Viết 3 – </a:t>
              </a:r>
              <a:r>
                <a:rPr lang="en-US" sz="3200" b="1" dirty="0">
                  <a:solidFill>
                    <a:srgbClr val="008200"/>
                  </a:solidFill>
                  <a:latin typeface="Times New Roman" panose="02020603050405020304" pitchFamily="18" charset="0"/>
                  <a:cs typeface="Times New Roman" panose="02020603050405020304" pitchFamily="18" charset="0"/>
                </a:rPr>
                <a:t>5</a:t>
              </a:r>
              <a:r>
                <a:rPr kumimoji="0" lang="en-US" sz="3200" b="1" i="0" u="none" strike="noStrike" kern="1200" cap="none" spc="0" normalizeH="0" baseline="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 câu kể</a:t>
              </a:r>
              <a:r>
                <a:rPr kumimoji="0" lang="en-US" sz="3200" b="1" i="0" u="none" strike="noStrike" kern="1200" cap="none" spc="0" normalizeH="0" noProof="0" dirty="0" smtClean="0">
                  <a:ln>
                    <a:noFill/>
                  </a:ln>
                  <a:solidFill>
                    <a:srgbClr val="008200"/>
                  </a:solidFill>
                  <a:effectLst/>
                  <a:uLnTx/>
                  <a:uFillTx/>
                  <a:latin typeface="Times New Roman" panose="02020603050405020304" pitchFamily="18" charset="0"/>
                  <a:ea typeface="+mn-ea"/>
                  <a:cs typeface="Times New Roman" panose="02020603050405020304" pitchFamily="18" charset="0"/>
                </a:rPr>
                <a:t> về một công việc em đã làm cùng người thân.</a:t>
              </a:r>
              <a:endParaRPr kumimoji="0" lang="vi-VN" sz="3200" b="1" i="0" u="none" strike="noStrike" kern="1200" cap="none" spc="0" normalizeH="0" baseline="0" noProof="0" dirty="0">
                <a:ln>
                  <a:noFill/>
                </a:ln>
                <a:solidFill>
                  <a:srgbClr val="008200"/>
                </a:solidFill>
                <a:effectLst/>
                <a:uLnTx/>
                <a:uFillTx/>
                <a:latin typeface="Times New Roman" panose="02020603050405020304" pitchFamily="18" charset="0"/>
                <a:ea typeface="+mn-ea"/>
                <a:cs typeface="Times New Roman" panose="02020603050405020304" pitchFamily="18" charset="0"/>
              </a:endParaRPr>
            </a:p>
          </p:txBody>
        </p:sp>
        <p:sp>
          <p:nvSpPr>
            <p:cNvPr id="13" name="Oval 12">
              <a:extLst>
                <a:ext uri="{FF2B5EF4-FFF2-40B4-BE49-F238E27FC236}">
                  <a16:creationId xmlns:a16="http://schemas.microsoft.com/office/drawing/2014/main" id="{28E31CBD-00D6-4833-BEB0-5A559E6EB549}"/>
                </a:ext>
              </a:extLst>
            </p:cNvPr>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grpSp>
      <p:sp>
        <p:nvSpPr>
          <p:cNvPr id="15" name="Rectangle: Rounded Corners 15">
            <a:extLst>
              <a:ext uri="{FF2B5EF4-FFF2-40B4-BE49-F238E27FC236}">
                <a16:creationId xmlns:a16="http://schemas.microsoft.com/office/drawing/2014/main" id="{4A75406F-AEA1-4414-B6E0-8600B9868EAE}"/>
              </a:ext>
            </a:extLst>
          </p:cNvPr>
          <p:cNvSpPr/>
          <p:nvPr/>
        </p:nvSpPr>
        <p:spPr>
          <a:xfrm>
            <a:off x="3688672" y="3288339"/>
            <a:ext cx="7602777" cy="744500"/>
          </a:xfrm>
          <a:prstGeom prst="roundRect">
            <a:avLst>
              <a:gd name="adj" fmla="val 50000"/>
            </a:avLst>
          </a:prstGeom>
          <a:solidFill>
            <a:srgbClr val="92D05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(2) Em đã</a:t>
            </a:r>
            <a:r>
              <a:rPr kumimoji="0" lang="en-US" sz="2400" b="0" i="0" u="none" strike="noStrike" kern="1200" cap="none" spc="0" normalizeH="0" noProof="0" dirty="0" smtClean="0">
                <a:ln>
                  <a:noFill/>
                </a:ln>
                <a:solidFill>
                  <a:prstClr val="white"/>
                </a:solidFill>
                <a:effectLst/>
                <a:uLnTx/>
                <a:uFillTx/>
                <a:latin typeface="Calibri"/>
                <a:ea typeface="+mn-ea"/>
                <a:cs typeface="+mn-cs"/>
              </a:rPr>
              <a:t> cùng người thân làm việc đó như thế nào</a:t>
            </a:r>
            <a:r>
              <a:rPr kumimoji="0" lang="en-US" sz="2400" b="0" i="0" u="none" strike="noStrike" kern="1200" cap="none" spc="0" normalizeH="0" baseline="0" noProof="0" dirty="0" smtClean="0">
                <a:ln>
                  <a:noFill/>
                </a:ln>
                <a:solidFill>
                  <a:prstClr val="white"/>
                </a:solidFill>
                <a:effectLst/>
                <a:uLnTx/>
                <a:uFillTx/>
                <a:latin typeface="Calibri"/>
                <a:ea typeface="+mn-ea"/>
                <a:cs typeface="+mn-cs"/>
              </a:rPr>
              <a:t>?</a:t>
            </a: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1452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9" grpId="0" animBg="1"/>
      <p:bldP spid="14" grpId="0"/>
      <p:bldP spid="30" grpId="0" animBg="1"/>
      <p:bldP spid="1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TotalTime>
  <Words>620</Words>
  <Application>Microsoft Office PowerPoint</Application>
  <PresentationFormat>Widescreen</PresentationFormat>
  <Paragraphs>56</Paragraphs>
  <Slides>15</Slides>
  <Notes>0</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Arial</vt:lpstr>
      <vt:lpstr>Arial-Rounded</vt:lpstr>
      <vt:lpstr>Calibri</vt:lpstr>
      <vt:lpstr>Calibri Light</vt:lpstr>
      <vt:lpstr>Calisto MT</vt:lpstr>
      <vt:lpstr>Century Schoolbook</vt:lpstr>
      <vt:lpstr>iCiel Crocante</vt:lpstr>
      <vt:lpstr>Times New Roman</vt:lpstr>
      <vt:lpstr>思源黑体 CN Bold</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HP</cp:lastModifiedBy>
  <cp:revision>223</cp:revision>
  <dcterms:created xsi:type="dcterms:W3CDTF">2021-05-29T04:05:18Z</dcterms:created>
  <dcterms:modified xsi:type="dcterms:W3CDTF">2022-02-22T10:24:06Z</dcterms:modified>
</cp:coreProperties>
</file>