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30" r:id="rId2"/>
    <p:sldId id="257" r:id="rId3"/>
    <p:sldId id="276" r:id="rId4"/>
    <p:sldId id="277" r:id="rId5"/>
    <p:sldId id="281" r:id="rId6"/>
    <p:sldId id="290" r:id="rId7"/>
    <p:sldId id="404" r:id="rId8"/>
    <p:sldId id="280" r:id="rId9"/>
    <p:sldId id="282" r:id="rId10"/>
    <p:sldId id="264" r:id="rId11"/>
    <p:sldId id="428" r:id="rId12"/>
    <p:sldId id="265" r:id="rId13"/>
    <p:sldId id="284" r:id="rId14"/>
    <p:sldId id="283" r:id="rId15"/>
    <p:sldId id="432" r:id="rId16"/>
    <p:sldId id="431" r:id="rId17"/>
    <p:sldId id="422" r:id="rId18"/>
    <p:sldId id="423" r:id="rId19"/>
    <p:sldId id="261" r:id="rId20"/>
    <p:sldId id="262" r:id="rId21"/>
    <p:sldId id="263" r:id="rId22"/>
    <p:sldId id="420" r:id="rId23"/>
    <p:sldId id="421" r:id="rId24"/>
    <p:sldId id="429" r:id="rId25"/>
    <p:sldId id="27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3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4.pn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microsoft.com/office/2007/relationships/hdphoto" Target="../media/hdphoto7.wdp"/><Relationship Id="rId10" Type="http://schemas.openxmlformats.org/officeDocument/2006/relationships/image" Target="../media/image38.png"/><Relationship Id="rId19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6.wdp"/><Relationship Id="rId26" Type="http://schemas.openxmlformats.org/officeDocument/2006/relationships/image" Target="../media/image55.png"/><Relationship Id="rId39" Type="http://schemas.microsoft.com/office/2007/relationships/hdphoto" Target="../media/hdphoto19.wdp"/><Relationship Id="rId21" Type="http://schemas.openxmlformats.org/officeDocument/2006/relationships/image" Target="../media/image54.png"/><Relationship Id="rId34" Type="http://schemas.openxmlformats.org/officeDocument/2006/relationships/image" Target="../media/image41.png"/><Relationship Id="rId42" Type="http://schemas.openxmlformats.org/officeDocument/2006/relationships/image" Target="../media/image61.png"/><Relationship Id="rId47" Type="http://schemas.openxmlformats.org/officeDocument/2006/relationships/image" Target="../media/image6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slide" Target="slide20.xml"/><Relationship Id="rId29" Type="http://schemas.microsoft.com/office/2007/relationships/hdphoto" Target="../media/hdphoto7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24" Type="http://schemas.microsoft.com/office/2007/relationships/hdphoto" Target="../media/hdphoto5.wdp"/><Relationship Id="rId32" Type="http://schemas.openxmlformats.org/officeDocument/2006/relationships/image" Target="../media/image57.png"/><Relationship Id="rId37" Type="http://schemas.microsoft.com/office/2007/relationships/hdphoto" Target="../media/hdphoto18.wdp"/><Relationship Id="rId40" Type="http://schemas.openxmlformats.org/officeDocument/2006/relationships/image" Target="../media/image60.png"/><Relationship Id="rId45" Type="http://schemas.microsoft.com/office/2007/relationships/hdphoto" Target="../media/hdphoto22.wdp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38.png"/><Relationship Id="rId28" Type="http://schemas.openxmlformats.org/officeDocument/2006/relationships/image" Target="../media/image40.png"/><Relationship Id="rId36" Type="http://schemas.openxmlformats.org/officeDocument/2006/relationships/image" Target="../media/image58.png"/><Relationship Id="rId10" Type="http://schemas.microsoft.com/office/2007/relationships/hdphoto" Target="../media/hdphoto12.wdp"/><Relationship Id="rId19" Type="http://schemas.openxmlformats.org/officeDocument/2006/relationships/image" Target="../media/image53.png"/><Relationship Id="rId31" Type="http://schemas.microsoft.com/office/2007/relationships/hdphoto" Target="../media/hdphoto16.wdp"/><Relationship Id="rId44" Type="http://schemas.openxmlformats.org/officeDocument/2006/relationships/image" Target="../media/image62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microsoft.com/office/2007/relationships/hdphoto" Target="../media/hdphoto14.wdp"/><Relationship Id="rId22" Type="http://schemas.openxmlformats.org/officeDocument/2006/relationships/slide" Target="slide21.xml"/><Relationship Id="rId27" Type="http://schemas.microsoft.com/office/2007/relationships/hdphoto" Target="../media/hdphoto15.wdp"/><Relationship Id="rId30" Type="http://schemas.openxmlformats.org/officeDocument/2006/relationships/image" Target="../media/image56.png"/><Relationship Id="rId35" Type="http://schemas.microsoft.com/office/2007/relationships/hdphoto" Target="../media/hdphoto8.wdp"/><Relationship Id="rId43" Type="http://schemas.microsoft.com/office/2007/relationships/hdphoto" Target="../media/hdphoto21.wdp"/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39.png"/><Relationship Id="rId25" Type="http://schemas.openxmlformats.org/officeDocument/2006/relationships/slide" Target="slide23.xml"/><Relationship Id="rId33" Type="http://schemas.microsoft.com/office/2007/relationships/hdphoto" Target="../media/hdphoto17.wdp"/><Relationship Id="rId38" Type="http://schemas.openxmlformats.org/officeDocument/2006/relationships/image" Target="../media/image59.png"/><Relationship Id="rId46" Type="http://schemas.openxmlformats.org/officeDocument/2006/relationships/slide" Target="slide24.xml"/><Relationship Id="rId20" Type="http://schemas.openxmlformats.org/officeDocument/2006/relationships/slide" Target="slide22.xml"/><Relationship Id="rId41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slide" Target="slide19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slide" Target="slide19.xml"/><Relationship Id="rId10" Type="http://schemas.openxmlformats.org/officeDocument/2006/relationships/image" Target="../media/image68.png"/><Relationship Id="rId4" Type="http://schemas.openxmlformats.org/officeDocument/2006/relationships/image" Target="../media/image45.jpeg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slide" Target="slide19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slide" Target="slide19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85078" y="1658131"/>
            <a:ext cx="8451481" cy="3210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mừng các em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đến với tiết học Toán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68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13566-9ACF-4259-AB4A-7ABA40E56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0" y="0"/>
            <a:ext cx="12192000" cy="6441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237429" y="1140016"/>
            <a:ext cx="5482651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45218" y="416358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1983713" y="1140016"/>
            <a:ext cx="3400327" cy="1906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9541C1-3A8A-4090-B145-B1D9A51CA608}"/>
                  </a:ext>
                </a:extLst>
              </p:cNvPr>
              <p:cNvSpPr txBox="1"/>
              <p:nvPr/>
            </p:nvSpPr>
            <p:spPr>
              <a:xfrm>
                <a:off x="2191828" y="1615593"/>
                <a:ext cx="29840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Tớ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nhân</a:t>
                </a:r>
                <a:endParaRPr lang="en-US" sz="24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en-US" altLang="zh-CN" sz="2400" b="1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3 = 6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9541C1-3A8A-4090-B145-B1D9A51CA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28" y="1615593"/>
                <a:ext cx="2984096" cy="830997"/>
              </a:xfrm>
              <a:prstGeom prst="rect">
                <a:avLst/>
              </a:prstGeom>
              <a:blipFill>
                <a:blip r:embed="rId6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18202" y="1476118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1BA1A-25AD-4848-92A0-012099B39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5218" y="2324137"/>
            <a:ext cx="6101563" cy="4286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7542349" y="141496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hừa số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7583913" y="178904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hừa số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7362231" y="2135412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C5EC2A-47E1-4046-90D3-6B8BE6A4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5BC39-0E34-4BFE-AD95-FEDFEA58C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62080" r="98720">
                        <a14:foregroundMark x1="64320" y1="58857" x2="64320" y2="58857"/>
                        <a14:foregroundMark x1="62080" y1="57143" x2="62080" y2="57143"/>
                        <a14:foregroundMark x1="97120" y1="32000" x2="97120" y2="32000"/>
                        <a14:foregroundMark x1="98720" y1="31429" x2="98720" y2="31429"/>
                        <a14:foregroundMark x1="87680" y1="47429" x2="87680" y2="47429"/>
                      </a14:backgroundRemoval>
                    </a14:imgEffect>
                  </a14:imgLayer>
                </a14:imgProps>
              </a:ext>
            </a:extLst>
          </a:blip>
          <a:srcRect l="61599"/>
          <a:stretch/>
        </p:blipFill>
        <p:spPr>
          <a:xfrm>
            <a:off x="6432801" y="1773285"/>
            <a:ext cx="5192208" cy="1953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48CFCD-8A66-429B-9325-A965F30EB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1280" r="36640">
                        <a14:foregroundMark x1="11920" y1="46857" x2="11920" y2="46857"/>
                        <a14:foregroundMark x1="12160" y1="52000" x2="12160" y2="52000"/>
                        <a14:foregroundMark x1="26640" y1="45714" x2="26640" y2="45714"/>
                        <a14:foregroundMark x1="35200" y1="30286" x2="35200" y2="30286"/>
                        <a14:foregroundMark x1="36720" y1="28000" x2="36720" y2="28000"/>
                        <a14:foregroundMark x1="3200" y1="53714" x2="3200" y2="53714"/>
                        <a14:foregroundMark x1="1280" y1="52571" x2="1280" y2="52571"/>
                      </a14:backgroundRemoval>
                    </a14:imgEffect>
                  </a14:imgLayer>
                </a14:imgProps>
              </a:ext>
            </a:extLst>
          </a:blip>
          <a:srcRect r="61599"/>
          <a:stretch/>
        </p:blipFill>
        <p:spPr>
          <a:xfrm>
            <a:off x="748811" y="1842586"/>
            <a:ext cx="5321676" cy="1814908"/>
          </a:xfrm>
          <a:prstGeom prst="rect">
            <a:avLst/>
          </a:prstGeom>
        </p:spPr>
      </p:pic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69772" y="3934299"/>
            <a:ext cx="178999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94289" y="3945224"/>
            <a:ext cx="1789993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428354" y="3934298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458591" y="3328052"/>
            <a:ext cx="1043092" cy="143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37183" y="3352612"/>
            <a:ext cx="780681" cy="15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57148" y="3340198"/>
            <a:ext cx="910053" cy="149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801" y="3946206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329057" y="3916012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283349" y="3883301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312681" y="3315981"/>
            <a:ext cx="916877" cy="12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599388" y="3347982"/>
            <a:ext cx="780681" cy="133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153119">
            <a:off x="9916607" y="3305502"/>
            <a:ext cx="879321" cy="15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AF56BA2-7A4E-42E6-9D5F-6AA380B3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076446" y="353942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30C20A-11E0-4A66-A9D4-B9C6158E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1" t="11704" r="1946" b="24329"/>
          <a:stretch/>
        </p:blipFill>
        <p:spPr>
          <a:xfrm>
            <a:off x="6253602" y="1626915"/>
            <a:ext cx="5118870" cy="15316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BE56E7-6FF7-4C28-9F67-64BF40910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348" r="61432" b="24389"/>
          <a:stretch/>
        </p:blipFill>
        <p:spPr>
          <a:xfrm>
            <a:off x="614627" y="1626914"/>
            <a:ext cx="5323773" cy="15316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233398" y="3158546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8263A-922C-426E-BAC6-A2F0FDB484AD}"/>
              </a:ext>
            </a:extLst>
          </p:cNvPr>
          <p:cNvSpPr txBox="1"/>
          <p:nvPr/>
        </p:nvSpPr>
        <p:spPr>
          <a:xfrm>
            <a:off x="4448668" y="3158546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CF30D9-6CFF-4EB3-8DCD-F505825629C6}"/>
              </a:ext>
            </a:extLst>
          </p:cNvPr>
          <p:cNvSpPr txBox="1"/>
          <p:nvPr/>
        </p:nvSpPr>
        <p:spPr>
          <a:xfrm>
            <a:off x="3793098" y="3158546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B2CAB0-718F-4289-B256-A5885EDFB038}"/>
              </a:ext>
            </a:extLst>
          </p:cNvPr>
          <p:cNvSpPr txBox="1"/>
          <p:nvPr/>
        </p:nvSpPr>
        <p:spPr>
          <a:xfrm>
            <a:off x="2967948" y="3158546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5004DD-C545-45E2-AC4A-FB183F9EDA9F}"/>
              </a:ext>
            </a:extLst>
          </p:cNvPr>
          <p:cNvSpPr txBox="1"/>
          <p:nvPr/>
        </p:nvSpPr>
        <p:spPr>
          <a:xfrm>
            <a:off x="2187405" y="3158546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D531FF-BBB5-45C7-85B6-D0BBE6ADCF3A}"/>
              </a:ext>
            </a:extLst>
          </p:cNvPr>
          <p:cNvSpPr txBox="1"/>
          <p:nvPr/>
        </p:nvSpPr>
        <p:spPr>
          <a:xfrm>
            <a:off x="1012227" y="3895928"/>
            <a:ext cx="40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 2  +  2  =  6</a:t>
            </a:r>
          </a:p>
        </p:txBody>
      </p:sp>
      <p:sp>
        <p:nvSpPr>
          <p:cNvPr id="45" name="Arrow: Curved Right 44">
            <a:extLst>
              <a:ext uri="{FF2B5EF4-FFF2-40B4-BE49-F238E27FC236}">
                <a16:creationId xmlns:a16="http://schemas.microsoft.com/office/drawing/2014/main" id="{1D2272D1-28CF-44FA-B62E-7A2B6844C9AD}"/>
              </a:ext>
            </a:extLst>
          </p:cNvPr>
          <p:cNvSpPr/>
          <p:nvPr/>
        </p:nvSpPr>
        <p:spPr>
          <a:xfrm>
            <a:off x="1096486" y="3543300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611BBC33-1DA8-42FD-BEE3-1A75312ED65C}"/>
              </a:ext>
            </a:extLst>
          </p:cNvPr>
          <p:cNvSpPr/>
          <p:nvPr/>
        </p:nvSpPr>
        <p:spPr>
          <a:xfrm>
            <a:off x="907903" y="4558179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Down Arrow 25">
            <a:extLst>
              <a:ext uri="{FF2B5EF4-FFF2-40B4-BE49-F238E27FC236}">
                <a16:creationId xmlns:a16="http://schemas.microsoft.com/office/drawing/2014/main" id="{5EABDA4C-BF90-40CF-AD2B-288921C56B89}"/>
              </a:ext>
            </a:extLst>
          </p:cNvPr>
          <p:cNvSpPr/>
          <p:nvPr/>
        </p:nvSpPr>
        <p:spPr>
          <a:xfrm flipV="1">
            <a:off x="1577327" y="3753554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8" name="Rounded Rectangle 43">
            <a:extLst>
              <a:ext uri="{FF2B5EF4-FFF2-40B4-BE49-F238E27FC236}">
                <a16:creationId xmlns:a16="http://schemas.microsoft.com/office/drawing/2014/main" id="{F2A482B8-7B6D-4A30-A422-0E839418BE2E}"/>
              </a:ext>
            </a:extLst>
          </p:cNvPr>
          <p:cNvSpPr/>
          <p:nvPr/>
        </p:nvSpPr>
        <p:spPr>
          <a:xfrm>
            <a:off x="2677177" y="4558179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Down Arrow 44">
            <a:extLst>
              <a:ext uri="{FF2B5EF4-FFF2-40B4-BE49-F238E27FC236}">
                <a16:creationId xmlns:a16="http://schemas.microsoft.com/office/drawing/2014/main" id="{E189AB2A-9C56-4FF1-A4A0-9510D316BE83}"/>
              </a:ext>
            </a:extLst>
          </p:cNvPr>
          <p:cNvSpPr/>
          <p:nvPr/>
        </p:nvSpPr>
        <p:spPr>
          <a:xfrm flipV="1">
            <a:off x="3263582" y="376006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0" name="Rounded Rectangle 45">
            <a:extLst>
              <a:ext uri="{FF2B5EF4-FFF2-40B4-BE49-F238E27FC236}">
                <a16:creationId xmlns:a16="http://schemas.microsoft.com/office/drawing/2014/main" id="{1212AF47-0DF3-4693-BF08-205EA088F1DA}"/>
              </a:ext>
            </a:extLst>
          </p:cNvPr>
          <p:cNvSpPr/>
          <p:nvPr/>
        </p:nvSpPr>
        <p:spPr>
          <a:xfrm>
            <a:off x="4446451" y="4545178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Down Arrow 46">
            <a:extLst>
              <a:ext uri="{FF2B5EF4-FFF2-40B4-BE49-F238E27FC236}">
                <a16:creationId xmlns:a16="http://schemas.microsoft.com/office/drawing/2014/main" id="{39638959-65DF-4265-8A49-1FB0BAFB25CA}"/>
              </a:ext>
            </a:extLst>
          </p:cNvPr>
          <p:cNvSpPr/>
          <p:nvPr/>
        </p:nvSpPr>
        <p:spPr>
          <a:xfrm flipV="1">
            <a:off x="4806455" y="374332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7076609" y="3094071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592595-B5F2-4195-AB39-6B0A13F48D77}"/>
              </a:ext>
            </a:extLst>
          </p:cNvPr>
          <p:cNvSpPr txBox="1"/>
          <p:nvPr/>
        </p:nvSpPr>
        <p:spPr>
          <a:xfrm>
            <a:off x="10291879" y="3094071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8E2097-62D2-4D0C-9644-D72DE5C0DEA3}"/>
              </a:ext>
            </a:extLst>
          </p:cNvPr>
          <p:cNvSpPr txBox="1"/>
          <p:nvPr/>
        </p:nvSpPr>
        <p:spPr>
          <a:xfrm>
            <a:off x="9636309" y="3094071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120D0-32B9-4B53-ADF3-13FBFFFCE089}"/>
              </a:ext>
            </a:extLst>
          </p:cNvPr>
          <p:cNvSpPr txBox="1"/>
          <p:nvPr/>
        </p:nvSpPr>
        <p:spPr>
          <a:xfrm>
            <a:off x="8811159" y="3094071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A73F6C-99A8-45E6-BD51-997486B3AA54}"/>
              </a:ext>
            </a:extLst>
          </p:cNvPr>
          <p:cNvSpPr txBox="1"/>
          <p:nvPr/>
        </p:nvSpPr>
        <p:spPr>
          <a:xfrm>
            <a:off x="8030616" y="3094071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2C6682-CD7A-49D0-8FC6-5F606347B29F}"/>
              </a:ext>
            </a:extLst>
          </p:cNvPr>
          <p:cNvSpPr txBox="1"/>
          <p:nvPr/>
        </p:nvSpPr>
        <p:spPr>
          <a:xfrm>
            <a:off x="7277156" y="3780887"/>
            <a:ext cx="448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+ 4 + 4 + 4 + 4 = 20</a:t>
            </a:r>
          </a:p>
        </p:txBody>
      </p:sp>
      <p:sp>
        <p:nvSpPr>
          <p:cNvPr id="58" name="Arrow: Curved Right 57">
            <a:extLst>
              <a:ext uri="{FF2B5EF4-FFF2-40B4-BE49-F238E27FC236}">
                <a16:creationId xmlns:a16="http://schemas.microsoft.com/office/drawing/2014/main" id="{C093B581-B038-4F6B-A748-B41EB90F998B}"/>
              </a:ext>
            </a:extLst>
          </p:cNvPr>
          <p:cNvSpPr/>
          <p:nvPr/>
        </p:nvSpPr>
        <p:spPr>
          <a:xfrm>
            <a:off x="6939697" y="3478825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9FFC1E54-67CD-4BC0-83A2-09224AC91AA2}"/>
              </a:ext>
            </a:extLst>
          </p:cNvPr>
          <p:cNvSpPr/>
          <p:nvPr/>
        </p:nvSpPr>
        <p:spPr>
          <a:xfrm>
            <a:off x="6751114" y="4493704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Down Arrow 25">
            <a:extLst>
              <a:ext uri="{FF2B5EF4-FFF2-40B4-BE49-F238E27FC236}">
                <a16:creationId xmlns:a16="http://schemas.microsoft.com/office/drawing/2014/main" id="{A667C767-1CD2-47A5-BF82-011E6E60CD3B}"/>
              </a:ext>
            </a:extLst>
          </p:cNvPr>
          <p:cNvSpPr/>
          <p:nvPr/>
        </p:nvSpPr>
        <p:spPr>
          <a:xfrm flipV="1">
            <a:off x="7420538" y="3689079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1" name="Rounded Rectangle 43">
            <a:extLst>
              <a:ext uri="{FF2B5EF4-FFF2-40B4-BE49-F238E27FC236}">
                <a16:creationId xmlns:a16="http://schemas.microsoft.com/office/drawing/2014/main" id="{AE018E61-F169-4117-A8DF-5CDA6CC767D5}"/>
              </a:ext>
            </a:extLst>
          </p:cNvPr>
          <p:cNvSpPr/>
          <p:nvPr/>
        </p:nvSpPr>
        <p:spPr>
          <a:xfrm>
            <a:off x="8520388" y="4493704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Down Arrow 44">
            <a:extLst>
              <a:ext uri="{FF2B5EF4-FFF2-40B4-BE49-F238E27FC236}">
                <a16:creationId xmlns:a16="http://schemas.microsoft.com/office/drawing/2014/main" id="{B9D2C4E7-249F-4AA0-96D0-EBF0B7600A21}"/>
              </a:ext>
            </a:extLst>
          </p:cNvPr>
          <p:cNvSpPr/>
          <p:nvPr/>
        </p:nvSpPr>
        <p:spPr>
          <a:xfrm flipV="1">
            <a:off x="9106793" y="369558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317CB044-39E7-465A-81EF-3FCC5661AC02}"/>
              </a:ext>
            </a:extLst>
          </p:cNvPr>
          <p:cNvSpPr/>
          <p:nvPr/>
        </p:nvSpPr>
        <p:spPr>
          <a:xfrm>
            <a:off x="10289662" y="4480703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Down Arrow 46">
            <a:extLst>
              <a:ext uri="{FF2B5EF4-FFF2-40B4-BE49-F238E27FC236}">
                <a16:creationId xmlns:a16="http://schemas.microsoft.com/office/drawing/2014/main" id="{1790DC85-A970-4B01-8842-55767637D524}"/>
              </a:ext>
            </a:extLst>
          </p:cNvPr>
          <p:cNvSpPr/>
          <p:nvPr/>
        </p:nvSpPr>
        <p:spPr>
          <a:xfrm flipV="1">
            <a:off x="10649666" y="367884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4" grpId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7" grpId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 hành 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ập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969403" y="1415525"/>
            <a:ext cx="10272650" cy="4473746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272570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 hành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ập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361090" y="1510901"/>
            <a:ext cx="5209724" cy="4272425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8" name="TextBox3" r:id="rId2" imgW="5324400" imgH="4276800"/>
        </mc:Choice>
        <mc:Fallback>
          <p:control name="TextBox3" r:id="rId2" imgW="5324400" imgH="427680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06837" y="1510900"/>
                  <a:ext cx="5320145" cy="42724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8897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99" t="27936" r="36584" b="19602"/>
          <a:stretch/>
        </p:blipFill>
        <p:spPr>
          <a:xfrm>
            <a:off x="0" y="1149926"/>
            <a:ext cx="12192000" cy="5708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386744"/>
            <a:ext cx="5083230" cy="721746"/>
            <a:chOff x="1350970" y="412192"/>
            <a:chExt cx="5083230" cy="72174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 hành 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ập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tích”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532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941061" y="1874720"/>
            <a:ext cx="664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3181" y="3378059"/>
            <a:ext cx="7457790" cy="32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42FD7-DC95-409F-B0AE-7D971066A0E3}"/>
                  </a:ext>
                </a:extLst>
              </p:cNvPr>
              <p:cNvSpPr txBox="1"/>
              <p:nvPr/>
            </p:nvSpPr>
            <p:spPr>
              <a:xfrm>
                <a:off x="3264055" y="1011739"/>
                <a:ext cx="547604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Nêu tên thành 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phần</a:t>
                </a:r>
              </a:p>
              <a:p>
                <a:pPr algn="ctr" defTabSz="1219170"/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 phép tính sau:</a:t>
                </a: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 = 12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42FD7-DC95-409F-B0AE-7D971066A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55" y="1011739"/>
                <a:ext cx="5476044" cy="1569660"/>
              </a:xfrm>
              <a:prstGeom prst="rect">
                <a:avLst/>
              </a:prstGeom>
              <a:blipFill>
                <a:blip r:embed="rId8"/>
                <a:stretch>
                  <a:fillRect t="-505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3390020" y="4121620"/>
            <a:ext cx="5224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được gọi là thừa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  <a:p>
            <a:pPr algn="ctr" defTabSz="1219170"/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được gọi là tích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8" y="3576685"/>
            <a:ext cx="6568714" cy="34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EF16B2-6BE3-4445-9231-2F15BD6B9B8F}"/>
                  </a:ext>
                </a:extLst>
              </p:cNvPr>
              <p:cNvSpPr txBox="1"/>
              <p:nvPr/>
            </p:nvSpPr>
            <p:spPr>
              <a:xfrm>
                <a:off x="2893941" y="1055673"/>
                <a:ext cx="5892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nhân</a:t>
                </a:r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8</a:t>
                </a: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EF16B2-6BE3-4445-9231-2F15BD6B9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941" y="1055673"/>
                <a:ext cx="5892800" cy="1569660"/>
              </a:xfrm>
              <a:prstGeom prst="rect">
                <a:avLst/>
              </a:prstGeom>
              <a:blipFill>
                <a:blip r:embed="rId10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24A94-B418-404F-9F25-9BF66F3FB906}"/>
                  </a:ext>
                </a:extLst>
              </p:cNvPr>
              <p:cNvSpPr txBox="1"/>
              <p:nvPr/>
            </p:nvSpPr>
            <p:spPr>
              <a:xfrm>
                <a:off x="3626365" y="4772239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6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36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được gọi là tích</a:t>
                </a:r>
                <a:endPara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24A94-B418-404F-9F25-9BF66F3F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365" y="4772239"/>
                <a:ext cx="4572000" cy="646331"/>
              </a:xfrm>
              <a:prstGeom prst="rect">
                <a:avLst/>
              </a:prstGeom>
              <a:blipFill>
                <a:blip r:embed="rId11"/>
                <a:stretch>
                  <a:fillRect l="-667" t="-15094" r="-5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4264" y="3737079"/>
            <a:ext cx="6803472" cy="25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AA0DFD-DC0F-4ED2-B69D-B03DEEB4E575}"/>
                  </a:ext>
                </a:extLst>
              </p:cNvPr>
              <p:cNvSpPr txBox="1"/>
              <p:nvPr/>
            </p:nvSpPr>
            <p:spPr>
              <a:xfrm>
                <a:off x="3264055" y="989968"/>
                <a:ext cx="547604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nhân</a:t>
                </a:r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15</a:t>
                </a: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AA0DFD-DC0F-4ED2-B69D-B03DEEB4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55" y="989968"/>
                <a:ext cx="5476044" cy="1569660"/>
              </a:xfrm>
              <a:prstGeom prst="rect">
                <a:avLst/>
              </a:prstGeom>
              <a:blipFill>
                <a:blip r:embed="rId8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4088E3F-011C-401E-A96C-42D59511ACE5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784" y="3663358"/>
            <a:ext cx="5508432" cy="25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B5966-56ED-4A25-A345-3D4BAC8896F6}"/>
              </a:ext>
            </a:extLst>
          </p:cNvPr>
          <p:cNvSpPr txBox="1"/>
          <p:nvPr/>
        </p:nvSpPr>
        <p:spPr>
          <a:xfrm>
            <a:off x="2925097" y="1205185"/>
            <a:ext cx="6017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B7CB1C-408A-46F6-AA26-40B7D279599B}"/>
                  </a:ext>
                </a:extLst>
              </p:cNvPr>
              <p:cNvSpPr txBox="1"/>
              <p:nvPr/>
            </p:nvSpPr>
            <p:spPr>
              <a:xfrm>
                <a:off x="3797985" y="4634461"/>
                <a:ext cx="457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US" altLang="zh-CN" sz="3200" b="1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24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B7CB1C-408A-46F6-AA26-40B7D2795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985" y="4634461"/>
                <a:ext cx="4572000" cy="584775"/>
              </a:xfrm>
              <a:prstGeom prst="rect">
                <a:avLst/>
              </a:prstGeom>
              <a:blipFill>
                <a:blip r:embed="rId8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6487" y="3326100"/>
            <a:ext cx="9144000" cy="898525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con vào tiết học sau.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3 + 3 + 3 + 3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/>
              <p:nvPr/>
            </p:nvSpPr>
            <p:spPr>
              <a:xfrm>
                <a:off x="4052456" y="4885253"/>
                <a:ext cx="3573053" cy="66582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 3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4 = 12</a:t>
                </a:r>
                <a:endParaRPr lang="zh-CN" altLang="en-US" sz="32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</a:endParaRPr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456" y="4885253"/>
                <a:ext cx="3573053" cy="665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 + 6 + 6 = 18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/>
              <p:nvPr/>
            </p:nvSpPr>
            <p:spPr>
              <a:xfrm>
                <a:off x="4052456" y="4885253"/>
                <a:ext cx="3470147" cy="66582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6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3 </a:t>
                </a:r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= 18 </a:t>
                </a:r>
                <a:endParaRPr lang="zh-CN" altLang="en-US" sz="32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</a:endParaRPr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456" y="4885253"/>
                <a:ext cx="3470147" cy="665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79511" y="1218373"/>
            <a:ext cx="9585072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 phép nhân sau </a:t>
            </a:r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 tổng: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3F1E9EDB-31BA-4C8A-978C-96AF287DA577}"/>
                  </a:ext>
                </a:extLst>
              </p:cNvPr>
              <p:cNvSpPr/>
              <p:nvPr/>
            </p:nvSpPr>
            <p:spPr>
              <a:xfrm>
                <a:off x="2815936" y="3140691"/>
                <a:ext cx="5579915" cy="997527"/>
              </a:xfrm>
              <a:prstGeom prst="hexagon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4 = 8</a:t>
                </a:r>
                <a:endParaRPr lang="zh-CN" altLang="en-US" sz="32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3F1E9EDB-31BA-4C8A-978C-96AF287DA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936" y="3140691"/>
                <a:ext cx="5579915" cy="997527"/>
              </a:xfrm>
              <a:prstGeom prst="hexagon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 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67823" y="840713"/>
            <a:ext cx="7092006" cy="3903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8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– Tích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2B77BC-5F53-4E4F-B8CF-D90F558B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B2BFA-A946-44F2-90CF-3316078DA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2138"/>
          <a:stretch/>
        </p:blipFill>
        <p:spPr>
          <a:xfrm>
            <a:off x="1929405" y="1012109"/>
            <a:ext cx="9095297" cy="3065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51639" y="138748"/>
            <a:ext cx="8993527" cy="709281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0E56D-6ADD-4B87-AF55-9E9AA9BEB850}"/>
                  </a:ext>
                </a:extLst>
              </p:cNvPr>
              <p:cNvSpPr txBox="1"/>
              <p:nvPr/>
            </p:nvSpPr>
            <p:spPr>
              <a:xfrm>
                <a:off x="3663044" y="4998026"/>
                <a:ext cx="6166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      </a:t>
                </a:r>
                <a14:m>
                  <m:oMath xmlns:m="http://schemas.openxmlformats.org/officeDocument/2006/math">
                    <m:r>
                      <a:rPr lang="en-US" altLang="zh-CN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40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 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      =      8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0E56D-6ADD-4B87-AF55-9E9AA9BE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044" y="4998026"/>
                <a:ext cx="6166000" cy="707886"/>
              </a:xfrm>
              <a:prstGeom prst="rect">
                <a:avLst/>
              </a:prstGeom>
              <a:blipFill>
                <a:blip r:embed="rId5"/>
                <a:stretch>
                  <a:fillRect l="-3561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827140" y="4774850"/>
            <a:ext cx="199240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771711" y="4407585"/>
            <a:ext cx="237850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35254" y="4780100"/>
            <a:ext cx="1924506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006002" y="4425604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445453" y="4757359"/>
            <a:ext cx="143812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056400" y="4345668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53">
                <a:extLst>
                  <a:ext uri="{FF2B5EF4-FFF2-40B4-BE49-F238E27FC236}">
                    <a16:creationId xmlns:a16="http://schemas.microsoft.com/office/drawing/2014/main" id="{89539DDA-09F3-49C1-B70E-EDD7797B4108}"/>
                  </a:ext>
                </a:extLst>
              </p:cNvPr>
              <p:cNvSpPr/>
              <p:nvPr/>
            </p:nvSpPr>
            <p:spPr>
              <a:xfrm>
                <a:off x="2675686" y="5620432"/>
                <a:ext cx="6961450" cy="577920"/>
              </a:xfrm>
              <a:prstGeom prst="round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 ý: 2 </a:t>
                </a:r>
                <a14:m>
                  <m:oMath xmlns:m="http://schemas.openxmlformats.org/officeDocument/2006/math">
                    <m:r>
                      <a:rPr lang="en-US" altLang="zh-CN" sz="3200" b="1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sz="3200" b="1" dirty="0" smtClean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cũng gọi là tích</a:t>
                </a:r>
              </a:p>
            </p:txBody>
          </p:sp>
        </mc:Choice>
        <mc:Fallback xmlns="">
          <p:sp>
            <p:nvSpPr>
              <p:cNvPr id="11" name="Rounded Rectangle 53">
                <a:extLst>
                  <a:ext uri="{FF2B5EF4-FFF2-40B4-BE49-F238E27FC236}">
                    <a16:creationId xmlns:a16="http://schemas.microsoft.com/office/drawing/2014/main" id="{89539DDA-09F3-49C1-B70E-EDD7797B41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686" y="5620432"/>
                <a:ext cx="6961450" cy="577920"/>
              </a:xfrm>
              <a:prstGeom prst="roundRect">
                <a:avLst/>
              </a:prstGeom>
              <a:blipFill>
                <a:blip r:embed="rId6"/>
                <a:stretch>
                  <a:fillRect t="-11000" b="-300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534 -0.17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86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013 -0.2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688895" y="3073161"/>
            <a:ext cx="158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Down Arrow 54"/>
          <p:cNvSpPr/>
          <p:nvPr/>
        </p:nvSpPr>
        <p:spPr>
          <a:xfrm flipV="1">
            <a:off x="3299009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Down Arrow 56"/>
          <p:cNvSpPr/>
          <p:nvPr/>
        </p:nvSpPr>
        <p:spPr>
          <a:xfrm flipV="1">
            <a:off x="5877223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724271" y="4504740"/>
            <a:ext cx="2122123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9" name="Down Arrow 58"/>
          <p:cNvSpPr/>
          <p:nvPr/>
        </p:nvSpPr>
        <p:spPr>
          <a:xfrm flipV="1">
            <a:off x="8595854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94156" y="3073161"/>
            <a:ext cx="17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94680" y="3073161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0767" y="3073161"/>
            <a:ext cx="1345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519271" y="1276173"/>
            <a:ext cx="2037599" cy="1579390"/>
            <a:chOff x="3000375" y="1243013"/>
            <a:chExt cx="2712988" cy="1700243"/>
          </a:xfrm>
        </p:grpSpPr>
        <p:sp>
          <p:nvSpPr>
            <p:cNvPr id="83" name="Oval 82"/>
            <p:cNvSpPr/>
            <p:nvPr/>
          </p:nvSpPr>
          <p:spPr>
            <a:xfrm>
              <a:off x="3000375" y="12430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736564" y="1681162"/>
              <a:ext cx="1366382" cy="852261"/>
              <a:chOff x="3736564" y="1681162"/>
              <a:chExt cx="1366382" cy="852261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523565" y="1276173"/>
            <a:ext cx="2037599" cy="1515665"/>
            <a:chOff x="6547583" y="1267513"/>
            <a:chExt cx="2712988" cy="1700243"/>
          </a:xfrm>
        </p:grpSpPr>
        <p:sp>
          <p:nvSpPr>
            <p:cNvPr id="84" name="Oval 83"/>
            <p:cNvSpPr/>
            <p:nvPr/>
          </p:nvSpPr>
          <p:spPr>
            <a:xfrm>
              <a:off x="6547583" y="12675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220886" y="1661941"/>
              <a:ext cx="1366382" cy="852261"/>
              <a:chOff x="3736564" y="1681162"/>
              <a:chExt cx="1366382" cy="85226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80" name="Rounded Rectangle 79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714734" y="4504740"/>
            <a:ext cx="213166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53">
                <a:extLst>
                  <a:ext uri="{FF2B5EF4-FFF2-40B4-BE49-F238E27FC236}">
                    <a16:creationId xmlns:a16="http://schemas.microsoft.com/office/drawing/2014/main" id="{F22EE227-C0F2-4065-AEB1-E88BE66AC810}"/>
                  </a:ext>
                </a:extLst>
              </p:cNvPr>
              <p:cNvSpPr/>
              <p:nvPr/>
            </p:nvSpPr>
            <p:spPr>
              <a:xfrm>
                <a:off x="2501821" y="5374494"/>
                <a:ext cx="7133919" cy="693484"/>
              </a:xfrm>
              <a:prstGeom prst="round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ý: 6 </a:t>
                </a:r>
                <a14:m>
                  <m:oMath xmlns:m="http://schemas.openxmlformats.org/officeDocument/2006/math">
                    <m:r>
                      <a:rPr lang="en-US" altLang="zh-CN" sz="3600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cũng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tích</a:t>
                </a:r>
                <a:endParaRPr lang="en-US" sz="3600" b="1" i="1" dirty="0">
                  <a:solidFill>
                    <a:srgbClr val="0070C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ounded Rectangle 53">
                <a:extLst>
                  <a:ext uri="{FF2B5EF4-FFF2-40B4-BE49-F238E27FC236}">
                    <a16:creationId xmlns:a16="http://schemas.microsoft.com/office/drawing/2014/main" id="{F22EE227-C0F2-4065-AEB1-E88BE66AC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821" y="5374494"/>
                <a:ext cx="7133919" cy="693484"/>
              </a:xfrm>
              <a:prstGeom prst="roundRect">
                <a:avLst/>
              </a:prstGeom>
              <a:blipFill>
                <a:blip r:embed="rId4"/>
                <a:stretch>
                  <a:fillRect t="-7627" b="-26271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92330" y="3175060"/>
                <a:ext cx="6190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1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330" y="3175060"/>
                <a:ext cx="619079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2501821" y="1220348"/>
            <a:ext cx="6849997" cy="179053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4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500</Words>
  <Application>Microsoft Office PowerPoint</Application>
  <PresentationFormat>Widescreen</PresentationFormat>
  <Paragraphs>114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Microsoft YaHei</vt:lpstr>
      <vt:lpstr>Microsoft YaHei</vt:lpstr>
      <vt:lpstr>Arial</vt:lpstr>
      <vt:lpstr>Calibri</vt:lpstr>
      <vt:lpstr>Cambria Math</vt:lpstr>
      <vt:lpstr>等线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con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117</cp:revision>
  <dcterms:created xsi:type="dcterms:W3CDTF">2021-07-12T03:44:38Z</dcterms:created>
  <dcterms:modified xsi:type="dcterms:W3CDTF">2022-01-20T02:52:58Z</dcterms:modified>
</cp:coreProperties>
</file>