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5" r:id="rId2"/>
    <p:sldId id="296" r:id="rId3"/>
    <p:sldId id="298" r:id="rId4"/>
    <p:sldId id="315" r:id="rId5"/>
    <p:sldId id="316" r:id="rId6"/>
    <p:sldId id="317" r:id="rId7"/>
    <p:sldId id="301" r:id="rId8"/>
    <p:sldId id="311" r:id="rId9"/>
    <p:sldId id="312" r:id="rId10"/>
    <p:sldId id="314"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6" d="100"/>
          <a:sy n="66" d="100"/>
        </p:scale>
        <p:origin x="16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10/07/2021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10/07/2021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10/07/2021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10/07/2021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10/07/2021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10/07/2021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10/07/2021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10/07/2021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emf"/><Relationship Id="rId5" Type="http://schemas.openxmlformats.org/officeDocument/2006/relationships/image" Target="../media/image26.png"/><Relationship Id="rId10" Type="http://schemas.openxmlformats.org/officeDocument/2006/relationships/image" Target="../media/image12.emf"/><Relationship Id="rId4" Type="http://schemas.openxmlformats.org/officeDocument/2006/relationships/image" Target="../media/image25.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smtClean="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 10</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smtClean="0">
                <a:solidFill>
                  <a:srgbClr val="FF0000"/>
                </a:solidFill>
                <a:latin typeface="iCiel Cadena" panose="02000503000000020004" pitchFamily="2" charset="0"/>
                <a:ea typeface="思源黑体 CN Bold" panose="020B0800000000000000" pitchFamily="34" charset="-122"/>
              </a:rPr>
              <a:t>Tớ nhớ cậu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4" name="Picture 3"/>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5"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6"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7"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grpSp>
        <p:nvGrpSpPr>
          <p:cNvPr id="22" name="Group 21"/>
          <p:cNvGrpSpPr/>
          <p:nvPr/>
        </p:nvGrpSpPr>
        <p:grpSpPr>
          <a:xfrm>
            <a:off x="1598948" y="1962491"/>
            <a:ext cx="1647227" cy="1503757"/>
            <a:chOff x="1598948" y="1962491"/>
            <a:chExt cx="1647227" cy="1503757"/>
          </a:xfrm>
        </p:grpSpPr>
        <p:pic>
          <p:nvPicPr>
            <p:cNvPr id="17"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598948" y="1962491"/>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8440" y="2375847"/>
              <a:ext cx="1147735"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endParaRPr lang="en-US" sz="36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p:cNvGrpSpPr/>
          <p:nvPr/>
        </p:nvGrpSpPr>
        <p:grpSpPr>
          <a:xfrm>
            <a:off x="1698958" y="3936460"/>
            <a:ext cx="1647227" cy="1503757"/>
            <a:chOff x="1841561" y="3868689"/>
            <a:chExt cx="1647227" cy="1503757"/>
          </a:xfrm>
        </p:grpSpPr>
        <p:pic>
          <p:nvPicPr>
            <p:cNvPr id="19"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841561" y="3868689"/>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31106" y="4314894"/>
              <a:ext cx="1357682"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endParaRPr lang="en-US" sz="36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p:cNvGrpSpPr/>
          <p:nvPr/>
        </p:nvGrpSpPr>
        <p:grpSpPr>
          <a:xfrm>
            <a:off x="3615397" y="2074739"/>
            <a:ext cx="7817488" cy="1600374"/>
            <a:chOff x="3615398" y="2055275"/>
            <a:chExt cx="7817488" cy="1600374"/>
          </a:xfrm>
        </p:grpSpPr>
        <p:sp>
          <p:nvSpPr>
            <p:cNvPr id="8" name="Rounded Rectangle 7"/>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93275" y="2055275"/>
              <a:ext cx="7263411"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cuộn len, chen lấn, lên men, xen lẫn, </a:t>
              </a:r>
            </a:p>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ven đường, đường phèn, lên men,...</a:t>
              </a:r>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p:cNvGrpSpPr/>
          <p:nvPr/>
        </p:nvGrpSpPr>
        <p:grpSpPr>
          <a:xfrm>
            <a:off x="3573834" y="3840722"/>
            <a:ext cx="7817488" cy="1600374"/>
            <a:chOff x="3615398" y="2055275"/>
            <a:chExt cx="7817488" cy="1600374"/>
          </a:xfrm>
        </p:grpSpPr>
        <p:sp>
          <p:nvSpPr>
            <p:cNvPr id="27" name="Rounded Rectangle 26"/>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693275" y="2055275"/>
              <a:ext cx="7263411" cy="1499577"/>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Leng keng, cái kẻng, quên béng, </a:t>
              </a:r>
            </a:p>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xà beng,...</a:t>
              </a:r>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9" name="Group 28"/>
          <p:cNvGrpSpPr/>
          <p:nvPr/>
        </p:nvGrpSpPr>
        <p:grpSpPr>
          <a:xfrm>
            <a:off x="7914207" y="587250"/>
            <a:ext cx="2482090" cy="1257985"/>
            <a:chOff x="3759267" y="334167"/>
            <a:chExt cx="5621970" cy="1403180"/>
          </a:xfrm>
        </p:grpSpPr>
        <p:sp>
          <p:nvSpPr>
            <p:cNvPr id="30" name="Cloud Callout 2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grpSp>
        <p:nvGrpSpPr>
          <p:cNvPr id="32" name="Group 31"/>
          <p:cNvGrpSpPr/>
          <p:nvPr/>
        </p:nvGrpSpPr>
        <p:grpSpPr>
          <a:xfrm>
            <a:off x="7909076" y="587251"/>
            <a:ext cx="2482090" cy="1257985"/>
            <a:chOff x="3759267" y="334167"/>
            <a:chExt cx="5621970" cy="1403180"/>
          </a:xfrm>
        </p:grpSpPr>
        <p:sp>
          <p:nvSpPr>
            <p:cNvPr id="33" name="Cloud Callout 32"/>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Trình bày thảo luận</a:t>
              </a:r>
            </a:p>
          </p:txBody>
        </p:sp>
      </p:grpSp>
      <p:sp>
        <p:nvSpPr>
          <p:cNvPr id="35" name="TextBox 34"/>
          <p:cNvSpPr txBox="1"/>
          <p:nvPr/>
        </p:nvSpPr>
        <p:spPr>
          <a:xfrm>
            <a:off x="204612" y="384437"/>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Tìm từ ngữ có tiếng chứa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p>
        </p:txBody>
      </p:sp>
    </p:spTree>
    <p:extLst>
      <p:ext uri="{BB962C8B-B14F-4D97-AF65-F5344CB8AC3E}">
        <p14:creationId xmlns:p14="http://schemas.microsoft.com/office/powerpoint/2010/main" val="34666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smtClean="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smtClean="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9" name="TextBox 8"/>
          <p:cNvSpPr txBox="1"/>
          <p:nvPr/>
        </p:nvSpPr>
        <p:spPr>
          <a:xfrm>
            <a:off x="5201271" y="2271579"/>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0" name="TextBox 9"/>
          <p:cNvSpPr txBox="1"/>
          <p:nvPr/>
        </p:nvSpPr>
        <p:spPr>
          <a:xfrm>
            <a:off x="5406545" y="3970932"/>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1" name="TextBox 10"/>
          <p:cNvSpPr txBox="1"/>
          <p:nvPr/>
        </p:nvSpPr>
        <p:spPr>
          <a:xfrm>
            <a:off x="5002586" y="5588133"/>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a16="http://schemas.microsoft.com/office/drawing/2014/main" xmlns=""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sp>
        <p:nvSpPr>
          <p:cNvPr id="8" name="Rectangle 7"/>
          <p:cNvSpPr/>
          <p:nvPr/>
        </p:nvSpPr>
        <p:spPr>
          <a:xfrm>
            <a:off x="1308385" y="2319234"/>
            <a:ext cx="9712113" cy="2062103"/>
          </a:xfrm>
          <a:prstGeom prst="rect">
            <a:avLst/>
          </a:prstGeom>
        </p:spPr>
        <p:txBody>
          <a:bodyPr wrap="square">
            <a:spAutoFit/>
          </a:bodyPr>
          <a:lstStyle/>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 Kiến là bạn thân của sóc. Hằng ngày, hai bạn rủ nhau đi học. Một ngày nọ, nhà kiến chuyển sang cánh rừng khác. Sóc và kiến rất buồn. Hai bạn gửi thư cho nhau để bày tỏ nỗi nhớ.</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sp>
        <p:nvSpPr>
          <p:cNvPr id="18"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659258" y="1743532"/>
            <a:ext cx="2923253" cy="738599"/>
          </a:xfrm>
          <a:prstGeom prst="rect">
            <a:avLst/>
          </a:prstGeom>
          <a:noFill/>
        </p:spPr>
        <p:txBody>
          <a:bodyPr wrap="square" lIns="121855" tIns="60928" rIns="121855" bIns="60928" rtlCol="0">
            <a:spAutoFit/>
          </a:bodyPr>
          <a:lstStyle/>
          <a:p>
            <a:r>
              <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 là bạn thân của ai?</a:t>
            </a: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 là bạn thân của sóc.</a:t>
            </a: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 kiến chuyển đi đâu?</a:t>
            </a: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6" y="3561768"/>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kiến chuyển sang một cánh rừng khác.</a:t>
            </a: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grpSp>
      <p:sp>
        <p:nvSpPr>
          <p:cNvPr id="30" name="TextBox 29"/>
          <p:cNvSpPr txBox="1"/>
          <p:nvPr/>
        </p:nvSpPr>
        <p:spPr>
          <a:xfrm>
            <a:off x="1576402" y="4321160"/>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bạn liên lạc với nhau bằng cách nào?</a:t>
            </a:r>
            <a:endParaRPr lang="en-US" sz="3200" dirty="0" smtClean="0">
              <a:solidFill>
                <a:srgbClr val="002060"/>
              </a:solidFill>
              <a:latin typeface="HP001 4 hàng" pitchFamily="34" charset="0"/>
              <a:ea typeface="Arial-Rounded" panose="020B0500000000000000" pitchFamily="34" charset="0"/>
              <a:cs typeface="Arial-Rounded" panose="020B0500000000000000" pitchFamily="34" charset="0"/>
            </a:endParaRP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tìm cách gửi thư cho nhau để bày tỏ nhớ.</a:t>
            </a:r>
            <a:endParaRPr lang="en-US" sz="3200" dirty="0" smtClean="0">
              <a:solidFill>
                <a:srgbClr val="002060"/>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hoa chữ cái đầu câu và tên riêng.</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kiến, sóc, chuyển sang, gửi,...</a:t>
            </a:r>
            <a:endPar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a:t>
            </a:r>
            <a:r>
              <a:rPr lang="en-US" b="1" dirty="0" smtClean="0">
                <a:ln w="9525" cmpd="sng">
                  <a:noFill/>
                  <a:prstDash val="solid"/>
                </a:ln>
                <a:solidFill>
                  <a:srgbClr val="002060"/>
                </a:solidFill>
                <a:effectLst>
                  <a:glow rad="38100">
                    <a:srgbClr val="5B9BD5">
                      <a:alpha val="40000"/>
                    </a:srgbClr>
                  </a:glow>
                </a:effectLst>
              </a:rPr>
              <a:t>: </a:t>
            </a:r>
            <a:r>
              <a:rPr lang="en-US" b="1" dirty="0">
                <a:ln w="9525" cmpd="sng">
                  <a:noFill/>
                  <a:prstDash val="solid"/>
                </a:ln>
                <a:solidFill>
                  <a:srgbClr val="002060"/>
                </a:solidFill>
                <a:effectLst>
                  <a:glow rad="38100">
                    <a:srgbClr val="5B9BD5">
                      <a:alpha val="40000"/>
                    </a:srgbClr>
                  </a:glow>
                </a:effectLst>
              </a:rPr>
              <a:t>FB </a:t>
            </a:r>
            <a:r>
              <a:rPr lang="en-US" b="1" dirty="0" err="1" smtClean="0">
                <a:ln w="9525" cmpd="sng">
                  <a:noFill/>
                  <a:prstDash val="solid"/>
                </a:ln>
                <a:solidFill>
                  <a:srgbClr val="002060"/>
                </a:solidFill>
                <a:effectLst>
                  <a:glow rad="38100">
                    <a:srgbClr val="5B9BD5">
                      <a:alpha val="40000"/>
                    </a:srgbClr>
                  </a:glow>
                </a:effectLst>
              </a:rPr>
              <a:t>Đặng</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Nhật</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a:t>
            </a:r>
            <a:r>
              <a:rPr lang="en-US" b="1" dirty="0" smtClean="0">
                <a:ln w="9525" cmpd="sng">
                  <a:noFill/>
                  <a:prstDash val="solid"/>
                </a:ln>
                <a:solidFill>
                  <a:srgbClr val="002060"/>
                </a:solidFill>
                <a:effectLst>
                  <a:glow rad="38100">
                    <a:srgbClr val="5B9BD5">
                      <a:alpha val="40000"/>
                    </a:srgbClr>
                  </a:glow>
                </a:effectLst>
              </a:rPr>
              <a:t>: </a:t>
            </a:r>
            <a:r>
              <a:rPr lang="en-US" b="1" dirty="0">
                <a:ln w="9525" cmpd="sng">
                  <a:noFill/>
                  <a:prstDash val="solid"/>
                </a:ln>
                <a:solidFill>
                  <a:srgbClr val="002060"/>
                </a:solidFill>
                <a:effectLst>
                  <a:glow rad="38100">
                    <a:srgbClr val="5B9BD5">
                      <a:alpha val="40000"/>
                    </a:srgbClr>
                  </a:glow>
                </a:effectLst>
              </a:rPr>
              <a:t>FB </a:t>
            </a:r>
            <a:r>
              <a:rPr lang="en-US" b="1" dirty="0" err="1" smtClean="0">
                <a:ln w="9525" cmpd="sng">
                  <a:noFill/>
                  <a:prstDash val="solid"/>
                </a:ln>
                <a:solidFill>
                  <a:srgbClr val="002060"/>
                </a:solidFill>
                <a:effectLst>
                  <a:glow rad="38100">
                    <a:srgbClr val="5B9BD5">
                      <a:alpha val="40000"/>
                    </a:srgbClr>
                  </a:glow>
                </a:effectLst>
              </a:rPr>
              <a:t>Đặng</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Nhật</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62712" y="2324477"/>
            <a:ext cx="11209583"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 </a:t>
            </a:r>
            <a:r>
              <a:rPr lang="en-US" sz="3400" b="1" dirty="0">
                <a:latin typeface="HP001 4 hàng" pitchFamily="34" charset="0"/>
                <a:ea typeface="Arial-Rounded" panose="020B0500000000000000" pitchFamily="34" charset="0"/>
                <a:cs typeface="Arial-Rounded" panose="020B0500000000000000" pitchFamily="34" charset="0"/>
              </a:rPr>
              <a:t>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là bạn </a:t>
            </a:r>
            <a:r>
              <a:rPr lang="el-GR" sz="3400" b="1" dirty="0">
                <a:latin typeface="HP001 4 hàng" pitchFamily="34" charset="0"/>
                <a:ea typeface="Arial-Rounded" panose="020B0500000000000000" pitchFamily="34" charset="0"/>
                <a:cs typeface="Arial-Rounded" panose="020B0500000000000000" pitchFamily="34" charset="0"/>
              </a:rPr>
              <a:t>κ</a:t>
            </a:r>
            <a:r>
              <a:rPr lang="en-US" sz="3400" b="1" dirty="0">
                <a:latin typeface="HP001 4 hàng" pitchFamily="34" charset="0"/>
                <a:ea typeface="Arial-Rounded" panose="020B0500000000000000" pitchFamily="34" charset="0"/>
                <a:cs typeface="Arial-Rounded" panose="020B0500000000000000" pitchFamily="34" charset="0"/>
              </a:rPr>
              <a:t>ân của </a:t>
            </a:r>
            <a:r>
              <a:rPr lang="en-US" sz="3400" b="1" dirty="0" smtClean="0">
                <a:latin typeface="HP001 4 hàng" pitchFamily="34" charset="0"/>
                <a:ea typeface="Arial-Rounded" panose="020B0500000000000000" pitchFamily="34" charset="0"/>
                <a:cs typeface="Arial-Rounded" panose="020B0500000000000000" pitchFamily="34" charset="0"/>
              </a:rPr>
              <a:t>sŉ. Hằng </a:t>
            </a:r>
            <a:r>
              <a:rPr lang="en-US" sz="3400" b="1" dirty="0">
                <a:latin typeface="HP001 4 hàng" pitchFamily="34" charset="0"/>
                <a:ea typeface="Arial-Rounded" panose="020B0500000000000000" pitchFamily="34" charset="0"/>
                <a:cs typeface="Arial-Rounded" panose="020B0500000000000000" pitchFamily="34" charset="0"/>
              </a:rPr>
              <a:t>wgày, hai </a:t>
            </a:r>
            <a:r>
              <a:rPr lang="en-US" sz="3400" b="1" dirty="0" smtClean="0">
                <a:latin typeface="HP001 4 hàng" pitchFamily="34" charset="0"/>
                <a:ea typeface="Arial-Rounded" panose="020B0500000000000000" pitchFamily="34" charset="0"/>
                <a:cs typeface="Arial-Rounded" panose="020B0500000000000000" pitchFamily="34" charset="0"/>
              </a:rPr>
              <a:t>bạn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2997153"/>
            <a:ext cx="12044222"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ǟủ </a:t>
            </a:r>
            <a:r>
              <a:rPr lang="el-GR" sz="3400" b="1" dirty="0" smtClean="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au đi </a:t>
            </a:r>
            <a:r>
              <a:rPr lang="vi-VN" sz="3400" b="1" dirty="0" smtClean="0">
                <a:latin typeface="HP001 4 hàng" pitchFamily="34" charset="0"/>
                <a:ea typeface="Arial-Rounded" panose="020B0500000000000000" pitchFamily="34" charset="0"/>
                <a:cs typeface="Arial-Rounded" panose="020B0500000000000000" pitchFamily="34" charset="0"/>
              </a:rPr>
              <a:t>hǌ. MŎ </a:t>
            </a:r>
            <a:r>
              <a:rPr lang="vi-VN" sz="3400" b="1" dirty="0">
                <a:latin typeface="HP001 4 hàng" pitchFamily="34" charset="0"/>
                <a:ea typeface="Arial-Rounded" panose="020B0500000000000000" pitchFamily="34" charset="0"/>
                <a:cs typeface="Arial-Rounded" panose="020B0500000000000000" pitchFamily="34" charset="0"/>
              </a:rPr>
              <a:t>wgày wọ, </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à k</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Ğn </a:t>
            </a:r>
            <a:r>
              <a:rPr lang="el-GR" sz="3400" b="1" dirty="0">
                <a:latin typeface="HP001 4 hàng" pitchFamily="34" charset="0"/>
                <a:ea typeface="Arial-Rounded" panose="020B0500000000000000" pitchFamily="34" charset="0"/>
                <a:cs typeface="Arial-Rounded" panose="020B0500000000000000" pitchFamily="34" charset="0"/>
              </a:rPr>
              <a:t>ε</a:t>
            </a:r>
            <a:r>
              <a:rPr lang="vi-VN" sz="3400" b="1" dirty="0">
                <a:latin typeface="HP001 4 hàng" pitchFamily="34" charset="0"/>
                <a:ea typeface="Arial-Rounded" panose="020B0500000000000000" pitchFamily="34" charset="0"/>
                <a:cs typeface="Arial-Rounded" panose="020B0500000000000000" pitchFamily="34" charset="0"/>
              </a:rPr>
              <a:t>u</a:t>
            </a:r>
            <a:r>
              <a:rPr lang="el-GR" sz="3400" b="1" dirty="0">
                <a:latin typeface="HP001 4 hàng" pitchFamily="34" charset="0"/>
                <a:ea typeface="Arial-Rounded" panose="020B0500000000000000" pitchFamily="34" charset="0"/>
                <a:cs typeface="Arial-Rounded" panose="020B0500000000000000" pitchFamily="34" charset="0"/>
              </a:rPr>
              <a:t>ΐϜ</a:t>
            </a:r>
            <a:r>
              <a:rPr lang="vi-VN" sz="3400" b="1" dirty="0">
                <a:latin typeface="HP001 4 hàng" pitchFamily="34" charset="0"/>
                <a:ea typeface="Arial-Rounded" panose="020B0500000000000000" pitchFamily="34" charset="0"/>
                <a:cs typeface="Arial-Rounded" panose="020B0500000000000000" pitchFamily="34" charset="0"/>
              </a:rPr>
              <a:t>n </a:t>
            </a:r>
            <a:r>
              <a:rPr lang="vi-VN" sz="3400" b="1" dirty="0" smtClean="0">
                <a:latin typeface="HP001 4 hàng" pitchFamily="34" charset="0"/>
                <a:ea typeface="Arial-Rounded" panose="020B0500000000000000" pitchFamily="34" charset="0"/>
                <a:cs typeface="Arial-Rounded" panose="020B0500000000000000" pitchFamily="34" charset="0"/>
              </a:rPr>
              <a:t>sang</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78732"/>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cá</a:t>
            </a:r>
            <a:r>
              <a:rPr lang="el-GR" sz="3400" b="1" dirty="0">
                <a:latin typeface="HP001 4 hàng" pitchFamily="34" charset="0"/>
                <a:ea typeface="Arial-Rounded" panose="020B0500000000000000" pitchFamily="34" charset="0"/>
                <a:cs typeface="Arial-Rounded" panose="020B0500000000000000" pitchFamily="34" charset="0"/>
              </a:rPr>
              <a:t>ζ </a:t>
            </a:r>
            <a:r>
              <a:rPr lang="en-US" sz="3400" b="1" dirty="0">
                <a:latin typeface="HP001 4 hàng" pitchFamily="34" charset="0"/>
                <a:ea typeface="Arial-Rounded" panose="020B0500000000000000" pitchFamily="34" charset="0"/>
                <a:cs typeface="Arial-Rounded" panose="020B0500000000000000" pitchFamily="34" charset="0"/>
              </a:rPr>
              <a:t>ǟừng </a:t>
            </a:r>
            <a:r>
              <a:rPr lang="el-GR" sz="3400" b="1" dirty="0" smtClean="0">
                <a:latin typeface="HP001 4 hàng" pitchFamily="34" charset="0"/>
                <a:ea typeface="Arial-Rounded" panose="020B0500000000000000" pitchFamily="34" charset="0"/>
                <a:cs typeface="Arial-Rounded" panose="020B0500000000000000" pitchFamily="34" charset="0"/>
              </a:rPr>
              <a:t>δ</a:t>
            </a:r>
            <a:r>
              <a:rPr lang="en-US" sz="3400" b="1" dirty="0" smtClean="0">
                <a:latin typeface="HP001 4 hàng" pitchFamily="34" charset="0"/>
                <a:ea typeface="Arial-Rounded" panose="020B0500000000000000" pitchFamily="34" charset="0"/>
                <a:cs typeface="Arial-Rounded" panose="020B0500000000000000" pitchFamily="34" charset="0"/>
              </a:rPr>
              <a:t>ác. Sŉ </a:t>
            </a:r>
            <a:r>
              <a:rPr lang="en-US" sz="3400" b="1" dirty="0">
                <a:latin typeface="HP001 4 hàng" pitchFamily="34" charset="0"/>
                <a:ea typeface="Arial-Rounded" panose="020B0500000000000000" pitchFamily="34" charset="0"/>
                <a:cs typeface="Arial-Rounded" panose="020B0500000000000000" pitchFamily="34" charset="0"/>
              </a:rPr>
              <a:t>và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ǟất </a:t>
            </a:r>
            <a:r>
              <a:rPr lang="el-GR" sz="3400" b="1" dirty="0">
                <a:latin typeface="HP001 4 hàng" pitchFamily="34" charset="0"/>
                <a:ea typeface="Arial-Rounded" panose="020B0500000000000000" pitchFamily="34" charset="0"/>
                <a:cs typeface="Arial-Rounded" panose="020B0500000000000000" pitchFamily="34" charset="0"/>
              </a:rPr>
              <a:t>λί</a:t>
            </a:r>
            <a:r>
              <a:rPr lang="en-US" sz="3400" b="1" dirty="0" smtClean="0">
                <a:latin typeface="HP001 4 hàng" pitchFamily="34" charset="0"/>
                <a:ea typeface="Arial-Rounded" panose="020B0500000000000000" pitchFamily="34" charset="0"/>
                <a:cs typeface="Arial-Rounded" panose="020B0500000000000000" pitchFamily="34" charset="0"/>
              </a:rPr>
              <a:t>Ŭ. Hai </a:t>
            </a:r>
            <a:r>
              <a:rPr lang="en-US" sz="3400" b="1" dirty="0">
                <a:latin typeface="HP001 4 hàng" pitchFamily="34" charset="0"/>
                <a:ea typeface="Arial-Rounded" panose="020B0500000000000000" pitchFamily="34" charset="0"/>
                <a:cs typeface="Arial-Rounded" panose="020B0500000000000000" pitchFamily="34" charset="0"/>
              </a:rPr>
              <a:t>bạn </a:t>
            </a:r>
            <a:r>
              <a:rPr lang="en-US" sz="3400" b="1" dirty="0" smtClean="0">
                <a:latin typeface="HP001 4 hàng" pitchFamily="34" charset="0"/>
                <a:ea typeface="Arial-Rounded" panose="020B0500000000000000" pitchFamily="34" charset="0"/>
                <a:cs typeface="Arial-Rounded" panose="020B0500000000000000" pitchFamily="34" charset="0"/>
              </a:rPr>
              <a:t>gửi</a:t>
            </a:r>
          </a:p>
        </p:txBody>
      </p:sp>
      <p:sp>
        <p:nvSpPr>
          <p:cNvPr id="8" name="Rectangle 7"/>
          <p:cNvSpPr/>
          <p:nvPr/>
        </p:nvSpPr>
        <p:spPr>
          <a:xfrm>
            <a:off x="1154943" y="4354594"/>
            <a:ext cx="6959606" cy="1007968"/>
          </a:xfrm>
          <a:prstGeom prst="rect">
            <a:avLst/>
          </a:prstGeom>
        </p:spPr>
        <p:txBody>
          <a:bodyPr wrap="square">
            <a:spAutoFit/>
          </a:bodyPr>
          <a:lstStyle/>
          <a:p>
            <a:pPr indent="463550" algn="just">
              <a:lnSpc>
                <a:spcPct val="200000"/>
              </a:lnSpc>
            </a:pPr>
            <a:r>
              <a:rPr lang="vi-VN" sz="3400" b="1" dirty="0" smtClean="0">
                <a:latin typeface="HP001 4 hàng" pitchFamily="34" charset="0"/>
                <a:ea typeface="Arial-Rounded" panose="020B0500000000000000" pitchFamily="34" charset="0"/>
                <a:cs typeface="Arial-Rounded" panose="020B0500000000000000" pitchFamily="34" charset="0"/>
              </a:rPr>
              <a:t>κư </a:t>
            </a:r>
            <a:r>
              <a:rPr lang="vi-VN" sz="3400" b="1" dirty="0">
                <a:latin typeface="HP001 4 hàng" pitchFamily="34" charset="0"/>
                <a:ea typeface="Arial-Rounded" panose="020B0500000000000000" pitchFamily="34" charset="0"/>
                <a:cs typeface="Arial-Rounded" panose="020B0500000000000000" pitchFamily="34" charset="0"/>
              </a:rPr>
              <a:t>εo ηau Α˘ bày Ǉỏ wĕ ηớ .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940084" y="1340237"/>
            <a:ext cx="3378632" cy="646266"/>
          </a:xfrm>
          <a:prstGeom prst="rect">
            <a:avLst/>
          </a:prstGeom>
          <a:noFill/>
        </p:spPr>
        <p:txBody>
          <a:bodyPr wrap="square" lIns="121855" tIns="60928" rIns="121855" bIns="60928" rtlCol="0">
            <a:spAutoFit/>
          </a:bodyPr>
          <a:lstStyle/>
          <a:p>
            <a:r>
              <a:rPr lang="en-US" sz="34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10" name="TextBox 9"/>
          <p:cNvSpPr txBox="1"/>
          <p:nvPr/>
        </p:nvSpPr>
        <p:spPr>
          <a:xfrm>
            <a:off x="4940084" y="643545"/>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Chính tả</a:t>
            </a:r>
          </a:p>
        </p:txBody>
      </p:sp>
    </p:spTree>
    <p:extLst>
      <p:ext uri="{BB962C8B-B14F-4D97-AF65-F5344CB8AC3E}">
        <p14:creationId xmlns:p14="http://schemas.microsoft.com/office/powerpoint/2010/main"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3438" b="77344" l="32868" r="76912"/>
                    </a14:imgEffect>
                  </a14:imgLayer>
                </a14:imgProps>
              </a:ext>
              <a:ext uri="{28A0092B-C50C-407E-A947-70E740481C1C}">
                <a14:useLocalDpi xmlns:a14="http://schemas.microsoft.com/office/drawing/2010/main" val="0"/>
              </a:ext>
            </a:extLst>
          </a:blip>
          <a:srcRect l="32739" t="22198" r="23570" b="22845"/>
          <a:stretch/>
        </p:blipFill>
        <p:spPr bwMode="auto">
          <a:xfrm>
            <a:off x="2932394" y="1162344"/>
            <a:ext cx="4261511" cy="30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1771" b="62630" l="9779" r="29706"/>
                    </a14:imgEffect>
                  </a14:imgLayer>
                </a14:imgProps>
              </a:ext>
              <a:ext uri="{28A0092B-C50C-407E-A947-70E740481C1C}">
                <a14:useLocalDpi xmlns:a14="http://schemas.microsoft.com/office/drawing/2010/main" val="0"/>
              </a:ext>
            </a:extLst>
          </a:blip>
          <a:srcRect l="10243" t="33513" r="71501" b="38901"/>
          <a:stretch/>
        </p:blipFill>
        <p:spPr bwMode="auto">
          <a:xfrm>
            <a:off x="378374" y="2128322"/>
            <a:ext cx="2364828" cy="20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818" b="64974" l="33456" r="64779"/>
                    </a14:imgEffect>
                  </a14:imgLayer>
                </a14:imgProps>
              </a:ext>
              <a:ext uri="{28A0092B-C50C-407E-A947-70E740481C1C}">
                <a14:useLocalDpi xmlns:a14="http://schemas.microsoft.com/office/drawing/2010/main" val="0"/>
              </a:ext>
            </a:extLst>
          </a:blip>
          <a:srcRect l="33610" t="30065" r="35598" b="36746"/>
          <a:stretch/>
        </p:blipFill>
        <p:spPr bwMode="auto">
          <a:xfrm>
            <a:off x="7146607" y="2639673"/>
            <a:ext cx="2475187" cy="15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35417" b="58464" l="66618" r="82206"/>
                    </a14:imgEffect>
                  </a14:imgLayer>
                </a14:imgProps>
              </a:ext>
              <a:ext uri="{28A0092B-C50C-407E-A947-70E740481C1C}">
                <a14:useLocalDpi xmlns:a14="http://schemas.microsoft.com/office/drawing/2010/main" val="0"/>
              </a:ext>
            </a:extLst>
          </a:blip>
          <a:srcRect l="66836" t="36098" r="17829" b="42134"/>
          <a:stretch/>
        </p:blipFill>
        <p:spPr bwMode="auto">
          <a:xfrm>
            <a:off x="9963807" y="2698105"/>
            <a:ext cx="1860331" cy="14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5310" y="501832"/>
            <a:ext cx="11508828" cy="1107931"/>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Tìm từ ngữ có tiếng bằng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gọi tên mỗi con vật trong hình.</a:t>
            </a:r>
          </a:p>
        </p:txBody>
      </p:sp>
      <p:pic>
        <p:nvPicPr>
          <p:cNvPr id="9" name="Picture 8"/>
          <p:cNvPicPr>
            <a:picLocks noChangeAspect="1"/>
          </p:cNvPicPr>
          <p:nvPr/>
        </p:nvPicPr>
        <p:blipFill rotWithShape="1">
          <a:blip r:embed="rId8"/>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9"/>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0"/>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11"/>
          <a:stretch>
            <a:fillRect/>
          </a:stretch>
        </p:blipFill>
        <p:spPr>
          <a:xfrm>
            <a:off x="10786464" y="5026951"/>
            <a:ext cx="1320274" cy="1824172"/>
          </a:xfrm>
          <a:prstGeom prst="rect">
            <a:avLst/>
          </a:prstGeom>
          <a:noFill/>
          <a:ln w="9525">
            <a:noFill/>
          </a:ln>
        </p:spPr>
      </p:pic>
      <p:sp>
        <p:nvSpPr>
          <p:cNvPr id="14" name="TextBox 13"/>
          <p:cNvSpPr txBox="1"/>
          <p:nvPr/>
        </p:nvSpPr>
        <p:spPr>
          <a:xfrm>
            <a:off x="777082"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ua</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022489"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619587" y="4189322"/>
            <a:ext cx="236025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ì nhông</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10156399" y="4146308"/>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iến</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par>
                                <p:cTn id="52" presetID="53" presetClass="entr" presetSubtype="16"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par>
                                <p:cTn id="57" presetID="53" presetClass="entr" presetSubtype="16"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ppt_w</p:attrName>
                                        </p:attrNameLst>
                                      </p:cBhvr>
                                      <p:tavLst>
                                        <p:tav tm="0">
                                          <p:val>
                                            <p:fltVal val="0"/>
                                          </p:val>
                                        </p:tav>
                                        <p:tav tm="100000">
                                          <p:val>
                                            <p:strVal val="#ppt_w"/>
                                          </p:val>
                                        </p:tav>
                                      </p:tavLst>
                                    </p:anim>
                                    <p:anim calcmode="lin" valueType="num">
                                      <p:cBhvr>
                                        <p:cTn id="60" dur="500" fill="hold"/>
                                        <p:tgtEl>
                                          <p:spTgt spid="1028"/>
                                        </p:tgtEl>
                                        <p:attrNameLst>
                                          <p:attrName>ppt_h</p:attrName>
                                        </p:attrNameLst>
                                      </p:cBhvr>
                                      <p:tavLst>
                                        <p:tav tm="0">
                                          <p:val>
                                            <p:fltVal val="0"/>
                                          </p:val>
                                        </p:tav>
                                        <p:tav tm="100000">
                                          <p:val>
                                            <p:strVal val="#ppt_h"/>
                                          </p:val>
                                        </p:tav>
                                      </p:tavLst>
                                    </p:anim>
                                    <p:animEffect transition="in" filter="fade">
                                      <p:cBhvr>
                                        <p:cTn id="61" dur="500"/>
                                        <p:tgtEl>
                                          <p:spTgt spid="1028"/>
                                        </p:tgtEl>
                                      </p:cBhvr>
                                    </p:animEffect>
                                  </p:childTnLst>
                                </p:cTn>
                              </p:par>
                              <p:par>
                                <p:cTn id="62" presetID="53" presetClass="entr" presetSubtype="16"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p:cTn id="64" dur="500" fill="hold"/>
                                        <p:tgtEl>
                                          <p:spTgt spid="1029"/>
                                        </p:tgtEl>
                                        <p:attrNameLst>
                                          <p:attrName>ppt_w</p:attrName>
                                        </p:attrNameLst>
                                      </p:cBhvr>
                                      <p:tavLst>
                                        <p:tav tm="0">
                                          <p:val>
                                            <p:fltVal val="0"/>
                                          </p:val>
                                        </p:tav>
                                        <p:tav tm="100000">
                                          <p:val>
                                            <p:strVal val="#ppt_w"/>
                                          </p:val>
                                        </p:tav>
                                      </p:tavLst>
                                    </p:anim>
                                    <p:anim calcmode="lin" valueType="num">
                                      <p:cBhvr>
                                        <p:cTn id="65" dur="500" fill="hold"/>
                                        <p:tgtEl>
                                          <p:spTgt spid="1029"/>
                                        </p:tgtEl>
                                        <p:attrNameLst>
                                          <p:attrName>ppt_h</p:attrName>
                                        </p:attrNameLst>
                                      </p:cBhvr>
                                      <p:tavLst>
                                        <p:tav tm="0">
                                          <p:val>
                                            <p:fltVal val="0"/>
                                          </p:val>
                                        </p:tav>
                                        <p:tav tm="100000">
                                          <p:val>
                                            <p:strVal val="#ppt_h"/>
                                          </p:val>
                                        </p:tav>
                                      </p:tavLst>
                                    </p:anim>
                                    <p:animEffect transition="in" filter="fade">
                                      <p:cBhvr>
                                        <p:cTn id="66" dur="5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ircle(in)">
                                      <p:cBhvr>
                                        <p:cTn id="81" dur="2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416" y="265342"/>
            <a:ext cx="359453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Chọn a hoặc b</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TextBox 17"/>
          <p:cNvSpPr txBox="1"/>
          <p:nvPr/>
        </p:nvSpPr>
        <p:spPr>
          <a:xfrm>
            <a:off x="777083" y="894565"/>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Chọn tiếng có vần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thay cho ô vuông.</a:t>
            </a:r>
          </a:p>
        </p:txBody>
      </p:sp>
      <p:sp>
        <p:nvSpPr>
          <p:cNvPr id="19" name="TextBox 18"/>
          <p:cNvSpPr txBox="1"/>
          <p:nvPr/>
        </p:nvSpPr>
        <p:spPr>
          <a:xfrm>
            <a:off x="4119373" y="1619775"/>
            <a:ext cx="4236352"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 nhiều, khướu</a:t>
            </a:r>
          </a:p>
        </p:txBody>
      </p:sp>
      <p:sp>
        <p:nvSpPr>
          <p:cNvPr id="20" name="TextBox 19"/>
          <p:cNvSpPr txBox="1"/>
          <p:nvPr/>
        </p:nvSpPr>
        <p:spPr>
          <a:xfrm>
            <a:off x="890262" y="2597518"/>
            <a:ext cx="10728923" cy="1600374"/>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Sóc hái rất </a:t>
            </a:r>
            <a:r>
              <a:rPr lang="en-US" sz="32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tặng bạn bè. Nó tặng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khướu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và chim liếu điếu được sóc tặng một bó hoa bồ công anh nhẹ như bông.</a:t>
            </a:r>
          </a:p>
        </p:txBody>
      </p:sp>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Rounded Rectangle 21"/>
          <p:cNvSpPr/>
          <p:nvPr/>
        </p:nvSpPr>
        <p:spPr>
          <a:xfrm>
            <a:off x="3767954" y="2708012"/>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785470" y="2736147"/>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195821" y="3193723"/>
            <a:ext cx="11029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2"/>
                                        </p:tgtEl>
                                      </p:cBhvr>
                                    </p:animEffect>
                                    <p:anim calcmode="lin" valueType="num">
                                      <p:cBhvr>
                                        <p:cTn id="35" dur="1000"/>
                                        <p:tgtEl>
                                          <p:spTgt spid="22"/>
                                        </p:tgtEl>
                                        <p:attrNameLst>
                                          <p:attrName>ppt_x</p:attrName>
                                        </p:attrNameLst>
                                      </p:cBhvr>
                                      <p:tavLst>
                                        <p:tav tm="0">
                                          <p:val>
                                            <p:strVal val="ppt_x"/>
                                          </p:val>
                                        </p:tav>
                                        <p:tav tm="100000">
                                          <p:val>
                                            <p:strVal val="ppt_x"/>
                                          </p:val>
                                        </p:tav>
                                      </p:tavLst>
                                    </p:anim>
                                    <p:anim calcmode="lin" valueType="num">
                                      <p:cBhvr>
                                        <p:cTn id="36" dur="1000"/>
                                        <p:tgtEl>
                                          <p:spTgt spid="22"/>
                                        </p:tgtEl>
                                        <p:attrNameLst>
                                          <p:attrName>ppt_y</p:attrName>
                                        </p:attrNameLst>
                                      </p:cBhvr>
                                      <p:tavLst>
                                        <p:tav tm="0">
                                          <p:val>
                                            <p:strVal val="ppt_y"/>
                                          </p:val>
                                        </p:tav>
                                        <p:tav tm="100000">
                                          <p:val>
                                            <p:strVal val="ppt_y+.1"/>
                                          </p:val>
                                        </p:tav>
                                      </p:tavLst>
                                    </p:anim>
                                    <p:set>
                                      <p:cBhvr>
                                        <p:cTn id="37" dur="1" fill="hold">
                                          <p:stCondLst>
                                            <p:cond delay="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2" grpId="0" animBg="1"/>
      <p:bldP spid="22" grpId="1" animBg="1"/>
      <p:bldP spid="23" grpId="0" animBg="1"/>
      <p:bldP spid="23" grpId="1" animBg="1"/>
      <p:bldP spid="24" grpId="0" animBg="1"/>
      <p:bldP spid="2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540</Words>
  <Application>Microsoft Office PowerPoint</Application>
  <PresentationFormat>Custom</PresentationFormat>
  <Paragraphs>68</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150</cp:revision>
  <dcterms:created xsi:type="dcterms:W3CDTF">2021-06-02T14:23:54Z</dcterms:created>
  <dcterms:modified xsi:type="dcterms:W3CDTF">2021-07-10T02:09:20Z</dcterms:modified>
</cp:coreProperties>
</file>