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2"/>
  </p:notesMasterIdLst>
  <p:sldIdLst>
    <p:sldId id="309" r:id="rId3"/>
    <p:sldId id="276" r:id="rId4"/>
    <p:sldId id="303" r:id="rId5"/>
    <p:sldId id="305" r:id="rId6"/>
    <p:sldId id="304" r:id="rId7"/>
    <p:sldId id="307" r:id="rId8"/>
    <p:sldId id="306" r:id="rId9"/>
    <p:sldId id="278" r:id="rId10"/>
    <p:sldId id="288" r:id="rId11"/>
    <p:sldId id="287" r:id="rId12"/>
    <p:sldId id="286" r:id="rId13"/>
    <p:sldId id="285" r:id="rId14"/>
    <p:sldId id="284" r:id="rId15"/>
    <p:sldId id="283" r:id="rId16"/>
    <p:sldId id="294" r:id="rId17"/>
    <p:sldId id="282" r:id="rId18"/>
    <p:sldId id="281" r:id="rId19"/>
    <p:sldId id="280" r:id="rId20"/>
    <p:sldId id="292" r:id="rId21"/>
    <p:sldId id="293" r:id="rId22"/>
    <p:sldId id="295" r:id="rId23"/>
    <p:sldId id="308" r:id="rId24"/>
    <p:sldId id="296" r:id="rId25"/>
    <p:sldId id="297" r:id="rId26"/>
    <p:sldId id="298" r:id="rId27"/>
    <p:sldId id="299" r:id="rId28"/>
    <p:sldId id="300" r:id="rId29"/>
    <p:sldId id="301" r:id="rId30"/>
    <p:sldId id="31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FFFF"/>
    <a:srgbClr val="FC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3273" autoAdjust="0"/>
  </p:normalViewPr>
  <p:slideViewPr>
    <p:cSldViewPr snapToGrid="0">
      <p:cViewPr varScale="1">
        <p:scale>
          <a:sx n="68" d="100"/>
          <a:sy n="68" d="100"/>
        </p:scale>
        <p:origin x="1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E0FF-1BAE-4344-93C8-8B0F794C23E3}" type="datetimeFigureOut">
              <a:rPr lang="vi-VN" smtClean="0"/>
              <a:pPr/>
              <a:t>03/04/2022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B19-C1E4-402F-ADFF-3CB76EE804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7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8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5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4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84402" indent="0" algn="ctr">
              <a:buNone/>
              <a:defRPr/>
            </a:lvl2pPr>
            <a:lvl3pPr marL="1168783" indent="0" algn="ctr">
              <a:buNone/>
              <a:defRPr/>
            </a:lvl3pPr>
            <a:lvl4pPr marL="1753164" indent="0" algn="ctr">
              <a:buNone/>
              <a:defRPr/>
            </a:lvl4pPr>
            <a:lvl5pPr marL="2337571" indent="0" algn="ctr">
              <a:buNone/>
              <a:defRPr/>
            </a:lvl5pPr>
            <a:lvl6pPr marL="2921957" indent="0" algn="ctr">
              <a:buNone/>
              <a:defRPr/>
            </a:lvl6pPr>
            <a:lvl7pPr marL="3506323" indent="0" algn="ctr">
              <a:buNone/>
              <a:defRPr/>
            </a:lvl7pPr>
            <a:lvl8pPr marL="4090745" indent="0" algn="ctr">
              <a:buNone/>
              <a:defRPr/>
            </a:lvl8pPr>
            <a:lvl9pPr marL="46751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1198-0E2A-4D46-84F9-EE563A14E8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4C8D-7D79-42BD-BADC-D7BC22E61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4402" indent="0">
              <a:buNone/>
              <a:defRPr sz="2300"/>
            </a:lvl2pPr>
            <a:lvl3pPr marL="1168783" indent="0">
              <a:buNone/>
              <a:defRPr sz="2100"/>
            </a:lvl3pPr>
            <a:lvl4pPr marL="1753164" indent="0">
              <a:buNone/>
              <a:defRPr sz="1800"/>
            </a:lvl4pPr>
            <a:lvl5pPr marL="2337571" indent="0">
              <a:buNone/>
              <a:defRPr sz="1800"/>
            </a:lvl5pPr>
            <a:lvl6pPr marL="2921957" indent="0">
              <a:buNone/>
              <a:defRPr sz="1800"/>
            </a:lvl6pPr>
            <a:lvl7pPr marL="3506323" indent="0">
              <a:buNone/>
              <a:defRPr sz="1800"/>
            </a:lvl7pPr>
            <a:lvl8pPr marL="4090745" indent="0">
              <a:buNone/>
              <a:defRPr sz="1800"/>
            </a:lvl8pPr>
            <a:lvl9pPr marL="467513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B9B-BF23-47B1-9C45-C19272CDDE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144C-75D2-44CF-90C4-DB16904FF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1E-1B01-4B02-AD34-0DD00EA82A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694-B1EB-4CCD-AC72-06BDEEF64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938-4789-430A-80DA-9E8B9933CF1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2A0E-380B-47DD-BAE6-6BC250B07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A856-47F0-43C0-ADE8-8870859121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1CB-4FAA-4D73-8AB8-441693297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5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C9FF-1EBB-4D40-969A-4B3CE82CF2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270C-51A9-4F42-9AEA-7D6E70539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4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402" indent="0">
              <a:buNone/>
              <a:defRPr sz="3600"/>
            </a:lvl2pPr>
            <a:lvl3pPr marL="1168783" indent="0">
              <a:buNone/>
              <a:defRPr sz="3100"/>
            </a:lvl3pPr>
            <a:lvl4pPr marL="1753164" indent="0">
              <a:buNone/>
              <a:defRPr sz="2600"/>
            </a:lvl4pPr>
            <a:lvl5pPr marL="2337571" indent="0">
              <a:buNone/>
              <a:defRPr sz="2600"/>
            </a:lvl5pPr>
            <a:lvl6pPr marL="2921957" indent="0">
              <a:buNone/>
              <a:defRPr sz="2600"/>
            </a:lvl6pPr>
            <a:lvl7pPr marL="3506323" indent="0">
              <a:buNone/>
              <a:defRPr sz="2600"/>
            </a:lvl7pPr>
            <a:lvl8pPr marL="4090745" indent="0">
              <a:buNone/>
              <a:defRPr sz="2600"/>
            </a:lvl8pPr>
            <a:lvl9pPr marL="467513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E98-0899-4506-A69E-1E9764D0C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3C6-BCFB-44AE-BDB9-6D98FE0D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9D11-62D3-44ED-80F8-BDB6ABAAC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07B1-0E5A-4FFF-BF9D-46B85FB26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87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C82-D228-407D-9CEC-D889A000C0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187-D33D-4CF6-AEF6-AE3319B33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C6D421D9-C98E-4606-AA9E-45742CE38363}" type="datetimeFigureOut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ct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086031E0-C97C-4FA4-BC3E-DE9F91084312}" type="slidenum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84402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68783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53164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37571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8277" indent="-43827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9627" indent="-36526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0958" indent="-2922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45366" indent="-2922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29777" indent="-292205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14164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798548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82939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67291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2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164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71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957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632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4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513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11.png"/><Relationship Id="rId7" Type="http://schemas.openxmlformats.org/officeDocument/2006/relationships/image" Target="../media/image12.emf"/><Relationship Id="rId12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1.emf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gif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C359-E3E7-495A-B32F-3B9DF1B9F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30153-23EE-4EB7-991A-7AFDC2A0A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C222F-184E-4040-8234-8821CC957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7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38" y="746768"/>
            <a:ext cx="10449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0"/>
              </a:spcBef>
              <a:spcAft>
                <a:spcPts val="1200"/>
              </a:spcAft>
            </a:pPr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037" y="1871408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(1)</a:t>
            </a:r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(2)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Không may, anh bị cảm nặng.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(3)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(4)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Anh sốt cao lắm!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(5)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Hãy nghỉ ngơi ít ngày đã!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(6)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(7)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Thưa bác sĩ, tôi sốt bao nhiêu độ?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(8)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(9)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Bốn mươi mốt độ.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(10)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</a:rPr>
              <a:t>-</a:t>
            </a:r>
            <a:r>
              <a:rPr lang="en-US" sz="2800" kern="1000" dirty="0">
                <a:solidFill>
                  <a:srgbClr val="000000"/>
                </a:solidFill>
              </a:rPr>
              <a:t>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(11)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64113"/>
              </p:ext>
            </p:extLst>
          </p:nvPr>
        </p:nvGraphicFramePr>
        <p:xfrm>
          <a:off x="723492" y="1613338"/>
          <a:ext cx="10706530" cy="148394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74">
                  <a:extLst>
                    <a:ext uri="{9D8B030D-6E8A-4147-A177-3AD203B41FA5}">
                      <a16:colId xmlns:a16="http://schemas.microsoft.com/office/drawing/2014/main" val="2106029109"/>
                    </a:ext>
                  </a:extLst>
                </a:gridCol>
                <a:gridCol w="2966484">
                  <a:extLst>
                    <a:ext uri="{9D8B030D-6E8A-4147-A177-3AD203B41FA5}">
                      <a16:colId xmlns:a16="http://schemas.microsoft.com/office/drawing/2014/main" val="86825318"/>
                    </a:ext>
                  </a:extLst>
                </a:gridCol>
                <a:gridCol w="5411972">
                  <a:extLst>
                    <a:ext uri="{9D8B030D-6E8A-4147-A177-3AD203B41FA5}">
                      <a16:colId xmlns:a16="http://schemas.microsoft.com/office/drawing/2014/main" val="4196142888"/>
                    </a:ext>
                  </a:extLst>
                </a:gridCol>
              </a:tblGrid>
              <a:tr h="37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4262591"/>
                  </a:ext>
                </a:extLst>
              </a:tr>
              <a:tr h="92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1, 2, 9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các câu kể.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09672341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59964"/>
              </p:ext>
            </p:extLst>
          </p:nvPr>
        </p:nvGraphicFramePr>
        <p:xfrm>
          <a:off x="723492" y="3160454"/>
          <a:ext cx="10706530" cy="197446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52">
                  <a:extLst>
                    <a:ext uri="{9D8B030D-6E8A-4147-A177-3AD203B41FA5}">
                      <a16:colId xmlns:a16="http://schemas.microsoft.com/office/drawing/2014/main" val="865988564"/>
                    </a:ext>
                  </a:extLst>
                </a:gridCol>
                <a:gridCol w="2987749">
                  <a:extLst>
                    <a:ext uri="{9D8B030D-6E8A-4147-A177-3AD203B41FA5}">
                      <a16:colId xmlns:a16="http://schemas.microsoft.com/office/drawing/2014/main" val="3958741764"/>
                    </a:ext>
                  </a:extLst>
                </a:gridCol>
                <a:gridCol w="5390729">
                  <a:extLst>
                    <a:ext uri="{9D8B030D-6E8A-4147-A177-3AD203B41FA5}">
                      <a16:colId xmlns:a16="http://schemas.microsoft.com/office/drawing/2014/main" val="1451004583"/>
                    </a:ext>
                  </a:extLst>
                </a:gridCol>
              </a:tblGrid>
              <a:tr h="43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7, 11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03757"/>
                  </a:ext>
                </a:extLst>
              </a:tr>
              <a:tr h="141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4, 5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(câu 4), câu khiến (câu 5).</a:t>
                      </a:r>
                      <a:endParaRPr lang="vi-VN" sz="28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071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67904"/>
            <a:ext cx="1080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 khôi hài của mẩu chuyện vui </a:t>
            </a:r>
            <a:r>
              <a:rPr lang="nl-NL" sz="3200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Kỉ lục thế giới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là gì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vi-VN" sz="3200" b="1" dirty="0">
              <a:solidFill>
                <a:srgbClr val="FF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104" y="2845122"/>
            <a:ext cx="10936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=&gt; Vận động viên lúc nào cũng chỉ nghĩ đến kỉ lục nên khi bác sĩ nói anh sốt 41 độ, anh hỏi ngay: Kỉ lục thế giới (</a:t>
            </a:r>
            <a:r>
              <a:rPr lang="nl-NL" sz="3200" i="1" dirty="0">
                <a:ea typeface="SimSun" panose="02010600030101010101" pitchFamily="2" charset="-122"/>
                <a:cs typeface="Times New Roman" panose="02020603050405020304" pitchFamily="18" charset="0"/>
              </a:rPr>
              <a:t>về sốt cao</a:t>
            </a: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là bao nhiêu. Trong thực tế không có kỉ lục thế giới về sốt.</a:t>
            </a:r>
            <a:endParaRPr lang="vi-V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47" y="398493"/>
            <a:ext cx="10936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ea typeface="SimSun" panose="02010600030101010101" pitchFamily="2" charset="-122"/>
              </a:rPr>
              <a:t>Qua bài tập này, các em đã nắm lại được kiến thức về 3 loại dấu câu và tác dụng của chúng. </a:t>
            </a:r>
            <a:endParaRPr lang="vi-VN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89318"/>
              </p:ext>
            </p:extLst>
          </p:nvPr>
        </p:nvGraphicFramePr>
        <p:xfrm>
          <a:off x="799258" y="1947514"/>
          <a:ext cx="10805182" cy="3510312"/>
        </p:xfrm>
        <a:graphic>
          <a:graphicData uri="http://schemas.openxmlformats.org/drawingml/2006/table">
            <a:tbl>
              <a:tblPr firstRow="1" firstCol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929780">
                  <a:extLst>
                    <a:ext uri="{9D8B030D-6E8A-4147-A177-3AD203B41FA5}">
                      <a16:colId xmlns:a16="http://schemas.microsoft.com/office/drawing/2014/main" val="2766839062"/>
                    </a:ext>
                  </a:extLst>
                </a:gridCol>
                <a:gridCol w="7875402">
                  <a:extLst>
                    <a:ext uri="{9D8B030D-6E8A-4147-A177-3AD203B41FA5}">
                      <a16:colId xmlns:a16="http://schemas.microsoft.com/office/drawing/2014/main" val="199596866"/>
                    </a:ext>
                  </a:extLst>
                </a:gridCol>
              </a:tblGrid>
              <a:tr h="835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3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30286"/>
                  </a:ext>
                </a:extLst>
              </a:tr>
              <a:tr h="855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kể.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8565"/>
                  </a:ext>
                </a:extLst>
              </a:tr>
              <a:tr h="904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40063"/>
                  </a:ext>
                </a:extLst>
              </a:tr>
              <a:tr h="914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</a:t>
                      </a:r>
                      <a:r>
                        <a:rPr lang="vi-VN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câu khiến.</a:t>
                      </a:r>
                      <a:endParaRPr lang="vi-VN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35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24298"/>
            <a:ext cx="11975782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nữ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phố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nằm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Mê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-hi-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vẻ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mảnh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đẫy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mẽ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đẹp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nhảy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cẫng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vui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sướng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đấng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bậc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nấc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chẳng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muốn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lễ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70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thèm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thuồng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lắm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... con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              Theo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500" dirty="0"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914400"/>
            <a:ext cx="4459817" cy="4648200"/>
          </a:xfrm>
          <a:noFill/>
          <a:ln>
            <a:solidFill>
              <a:schemeClr val="bg1"/>
            </a:solidFill>
          </a:ln>
        </p:spPr>
      </p:pic>
      <p:pic>
        <p:nvPicPr>
          <p:cNvPr id="29703" name="Picture 7" descr="map-m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914400"/>
            <a:ext cx="7518400" cy="46482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16" y="212014"/>
            <a:ext cx="11652069" cy="618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nữ</a:t>
            </a:r>
            <a:endParaRPr lang="vi-VN" sz="2000" b="0" i="0" dirty="0">
              <a:solidFill>
                <a:srgbClr val="000000"/>
              </a:solidFill>
              <a:effectLst/>
            </a:endParaRPr>
          </a:p>
          <a:p>
            <a:r>
              <a:rPr lang="vi-VN" sz="2400" baseline="30000" dirty="0">
                <a:solidFill>
                  <a:srgbClr val="FF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Thành phố Giu-chi-tan nằm ở phía nam Mê-hi-cô là thiên đường của phụ nữ  </a:t>
            </a:r>
            <a:r>
              <a:rPr lang="vi-VN" sz="2400" i="0" dirty="0">
                <a:solidFill>
                  <a:srgbClr val="FF0000"/>
                </a:solidFill>
                <a:effectLst/>
              </a:rPr>
              <a:t>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đây, </a:t>
            </a:r>
            <a:r>
              <a:rPr lang="vi-VN" sz="2400" dirty="0"/>
              <a:t>đ</a:t>
            </a:r>
            <a:r>
              <a:rPr lang="vi-VN" sz="2400" i="0" dirty="0">
                <a:effectLst/>
              </a:rPr>
              <a:t>àn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ông có vẻ mảnh mai</a:t>
            </a:r>
            <a:r>
              <a:rPr lang="vi-VN" sz="2400" dirty="0">
                <a:solidFill>
                  <a:srgbClr val="000000"/>
                </a:solidFill>
              </a:rPr>
              <a:t>,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đàn bà lại đẫy đà, mạnh mẽ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baseline="30000" dirty="0">
                <a:solidFill>
                  <a:srgbClr val="FF0000"/>
                </a:solidFill>
                <a:effectLst/>
              </a:rPr>
              <a:t>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mỗi gia đình</a:t>
            </a:r>
            <a:r>
              <a:rPr lang="vi-VN" sz="2400" dirty="0">
                <a:solidFill>
                  <a:srgbClr val="000000"/>
                </a:solidFill>
              </a:rPr>
              <a:t> khi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một đứa bé sinh ra là phái đẹp thì các thành viên trong gia đình nhảy cẫng lên vì vui sướng,</a:t>
            </a:r>
            <a:r>
              <a:rPr lang="vi-VN" sz="2400" i="0" dirty="0">
                <a:effectLst/>
              </a:rPr>
              <a:t> hết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lời tạ ơn đấng tối cao.</a:t>
            </a:r>
          </a:p>
          <a:p>
            <a:r>
              <a:rPr lang="vi-VN" sz="2400" i="0" dirty="0">
                <a:effectLst/>
              </a:rPr>
              <a:t>       Nhưng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 điều đáng nói là những đặc quyền đặc lợi của phụ nữ            bậc thang xã hội ở Giu-chi-tan, đứng trên hết là phụ nữ, kế đó là những người giả trang phụ nữ</a:t>
            </a:r>
            <a:r>
              <a:rPr lang="vi-VN" sz="2400" dirty="0">
                <a:solidFill>
                  <a:srgbClr val="000000"/>
                </a:solidFill>
              </a:rPr>
              <a:t>, còn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ở nấc thang cuối cùng là đàn ông           này thể hiện trong nhiều tập quán của xã hội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   hạn, muốn tham gia một lễ hội, đàn ông phải được một phụ nữ mời, và giá vé vào cửa là 20 pê-xô dành cho phụ nữ chính cống hoặc những chàng trai giả gái, còn đàn ông: 70 pê-xô            chàng trai mới lớn thèm thuồng những đặc quyền đặc lợi của phụ nữ đến nỗi có lắm anh tìm cách trở thành... con gái.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</a:rPr>
              <a:t>Theo Tạp chí Thế giới mới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594" y="2228851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63294" y="4415909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</a:t>
            </a:r>
            <a:r>
              <a:rPr lang="vi-VN" sz="2400" baseline="300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Chẳng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5273" y="1858451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 Ở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81081" y="405872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Điều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1835" y="1858449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9402" y="222992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20" y="3315776"/>
            <a:ext cx="1123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4768" y="441590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chẳng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6669" y="331101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217" y="4053184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điều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179" y="5139809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Nhiều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317" y="513427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nhiều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" y="318977"/>
            <a:ext cx="11390857" cy="61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6" y="739117"/>
            <a:ext cx="11487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Bài 3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: Khi chép lại mẩu chuyện vui dưới đây, bạn Hùng đã dùng sai một số dấu câu. Em hãy giúp bạn chữa lại những lỗi đó.</a:t>
            </a:r>
          </a:p>
          <a:p>
            <a:pPr algn="ctr"/>
            <a:endParaRPr lang="vi-VN" sz="3000" b="1" dirty="0"/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Hùng này, hai bài kiểm tra Tiếng Việt và Toán hôm qua, cậu được mấy điểm.</a:t>
            </a:r>
          </a:p>
          <a:p>
            <a:r>
              <a:rPr lang="vi-VN" sz="3000" dirty="0"/>
              <a:t>Hùng: - Vẫn chưa mở được tỉ số.</a:t>
            </a:r>
          </a:p>
          <a:p>
            <a:r>
              <a:rPr lang="vi-VN" sz="3000" dirty="0"/>
              <a:t>Nam: - Nghĩa là sao!</a:t>
            </a:r>
          </a:p>
          <a:p>
            <a:r>
              <a:rPr lang="vi-VN" sz="3000" dirty="0"/>
              <a:t>Hùng: - Vẫn đang hòa không – không?</a:t>
            </a:r>
          </a:p>
          <a:p>
            <a:r>
              <a:rPr lang="vi-VN" sz="3000" dirty="0"/>
              <a:t>Nam: ?!      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319" y="1835769"/>
            <a:ext cx="514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M</a:t>
            </a:r>
            <a:r>
              <a:rPr lang="en-US" sz="3000" b="1" dirty="0">
                <a:solidFill>
                  <a:srgbClr val="FF0000"/>
                </a:solidFill>
              </a:rPr>
              <a:t>ẩ</a:t>
            </a:r>
            <a:r>
              <a:rPr lang="vi-VN" sz="3000" b="1" dirty="0">
                <a:solidFill>
                  <a:srgbClr val="FF0000"/>
                </a:solidFill>
              </a:rPr>
              <a:t>u chuyện có mấy câu?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767692"/>
            <a:ext cx="11572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Bài 3: 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Khi chép lại mẩu chuyện vui dưới đây,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bạn Hùng đã dùng sai một số dấu câu.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 Em hãy giúp bạn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chữa lại những lỗi đó.</a:t>
            </a:r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(1) </a:t>
            </a:r>
            <a:r>
              <a:rPr lang="vi-VN" sz="3000" dirty="0"/>
              <a:t>Hùng này, hai bài kiểm tra Tiếng Việt và Toán hôm qua, cậu được mấy điểm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chưa mở được tỉ số.</a:t>
            </a:r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Nghĩa là sao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đang hòa không – không</a:t>
            </a:r>
          </a:p>
          <a:p>
            <a:r>
              <a:rPr lang="vi-VN" sz="3000" dirty="0"/>
              <a:t>Nam: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vi-VN" sz="2800" baseline="30000" dirty="0">
                <a:solidFill>
                  <a:srgbClr val="FF0000"/>
                </a:solidFill>
              </a:rPr>
              <a:t>)</a:t>
            </a: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vi-VN" sz="3000" dirty="0"/>
              <a:t>?!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2311" y="4371977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4287" y="3081340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8075" y="3005140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645" y="4433892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763" y="3924302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8136" y="3905253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21"/>
          <p:cNvSpPr>
            <a:spLocks noChangeArrowheads="1" noChangeShapeType="1" noTextEdit="1"/>
          </p:cNvSpPr>
          <p:nvPr/>
        </p:nvSpPr>
        <p:spPr bwMode="auto">
          <a:xfrm>
            <a:off x="2588285" y="1002983"/>
            <a:ext cx="7061200" cy="1158240"/>
          </a:xfrm>
          <a:prstGeom prst="rect">
            <a:avLst/>
          </a:prstGeom>
        </p:spPr>
        <p:txBody>
          <a:bodyPr wrap="none" lIns="117221" tIns="58610" rIns="117221" bIns="58610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486025" y="2438136"/>
            <a:ext cx="7800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Ôn tập về dấu câu</a:t>
            </a:r>
          </a:p>
          <a:p>
            <a:pPr algn="ctr"/>
            <a:r>
              <a:rPr lang="vi-VN" altLang="zh-CN" sz="40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(Dấu chấm, chấm hỏi, chấm than)</a:t>
            </a:r>
            <a:endParaRPr lang="en-US" altLang="zh-CN" sz="40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6" y="1454663"/>
            <a:ext cx="10271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Em hiểu câu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trả lời của Hùng trong mẩu chuyện vui </a:t>
            </a:r>
            <a:r>
              <a:rPr lang="nl-NL" sz="3200" b="1" i="1" dirty="0">
                <a:solidFill>
                  <a:srgbClr val="FF0000"/>
                </a:solidFill>
                <a:ea typeface="SimSun" panose="02010600030101010101" pitchFamily="2" charset="-122"/>
              </a:rPr>
              <a:t>Tỉ số chưa được mở</a:t>
            </a:r>
            <a:r>
              <a:rPr lang="nl-NL" sz="32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như thế nào 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84" y="2778102"/>
            <a:ext cx="10260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ea typeface="SimSun" panose="02010600030101010101" pitchFamily="2" charset="-122"/>
              </a:rPr>
              <a:t>=&gt; Câu trả lời của Hùng cho biết: Hùng được 0 điểm cả hai bài kiểm tra Tiếng Việt và Toán.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877816" y="1072544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0" y="1368765"/>
            <a:ext cx="2432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Đánh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giá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mục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tiêu</a:t>
            </a:r>
            <a:endParaRPr lang="en-US" altLang="zh-CN" sz="4800" b="1" dirty="0">
              <a:solidFill>
                <a:schemeClr val="bg1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14749" y="550648"/>
            <a:ext cx="8258175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43324" y="2517561"/>
            <a:ext cx="8224837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43325" y="4570198"/>
            <a:ext cx="82486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dấu chấm, chấm hỏi, chấm than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6896" y="429212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902145" y="2367550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983109" y="4377325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8" y="4226882"/>
            <a:ext cx="1557325" cy="1557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29" y="2250445"/>
            <a:ext cx="1557325" cy="15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29" y="285750"/>
            <a:ext cx="1557325" cy="15573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VẬN DỤNG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Thử tài</a:t>
            </a:r>
          </a:p>
        </p:txBody>
      </p:sp>
      <p:sp>
        <p:nvSpPr>
          <p:cNvPr id="819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896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9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96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8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48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0" y="5867400"/>
            <a:ext cx="14224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13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609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002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1600" y="5486400"/>
            <a:ext cx="63500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5" grpId="0" animBg="1"/>
      <p:bldP spid="81929" grpId="0" animBg="1"/>
      <p:bldP spid="81930" grpId="0" animBg="1"/>
      <p:bldP spid="819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1. A, </a:t>
            </a:r>
            <a:r>
              <a:rPr lang="en-US" sz="4000" b="1" dirty="0" err="1">
                <a:latin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9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880349" y="3228974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!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638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228138" y="324326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nhạc</a:t>
            </a:r>
            <a:endParaRPr lang="en-US" sz="4000" b="1" dirty="0">
              <a:latin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đâu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nhỉ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534400" y="35052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</a:t>
            </a:r>
          </a:p>
        </p:txBody>
      </p:sp>
      <p:sp>
        <p:nvSpPr>
          <p:cNvPr id="1741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8301037" y="353377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657225" y="752475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</a:rPr>
              <a:t>Mùa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xuân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đâm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chồi</a:t>
            </a:r>
            <a:r>
              <a:rPr lang="en-US" sz="4000" b="1" dirty="0">
                <a:latin typeface="Times New Roman" pitchFamily="18" charset="0"/>
              </a:rPr>
              <a:t> </a:t>
            </a:r>
            <a:endParaRPr lang="vi-VN" sz="4000" b="1" dirty="0">
              <a:latin typeface="Times New Roman" pitchFamily="18" charset="0"/>
            </a:endParaRPr>
          </a:p>
          <a:p>
            <a:pPr algn="ctr"/>
            <a:r>
              <a:rPr lang="vi-VN" sz="4000" b="1" dirty="0" err="1">
                <a:latin typeface="Times New Roman" pitchFamily="18" charset="0"/>
              </a:rPr>
              <a:t>n</a:t>
            </a:r>
            <a:r>
              <a:rPr lang="en-US" sz="4000" b="1" dirty="0" err="1">
                <a:latin typeface="Times New Roman" pitchFamily="18" charset="0"/>
              </a:rPr>
              <a:t>ảy</a:t>
            </a:r>
            <a:r>
              <a:rPr lang="vi-VN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lộc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843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908800" y="3581400"/>
            <a:ext cx="5080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id="{B9AF24EB-0E41-4B26-B083-95A9CAB2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155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</p:pic>
      <p:sp>
        <p:nvSpPr>
          <p:cNvPr id="4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9287" y="2185774"/>
            <a:ext cx="6005143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-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thuộc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2150" y="3400192"/>
            <a:ext cx="6453050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Chuẩn bị tiết Luyện từ và câu </a:t>
            </a:r>
          </a:p>
          <a:p>
            <a:pPr eaLnBrk="1" hangingPunct="1"/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  sau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986" y="341556"/>
            <a:ext cx="2599508" cy="862150"/>
          </a:xfrm>
          <a:prstGeom prst="roundRect">
            <a:avLst/>
          </a:prstGeom>
          <a:solidFill>
            <a:srgbClr val="FFE7E7"/>
          </a:solidFill>
          <a:ln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313616" y="420215"/>
            <a:ext cx="317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Dặn</a:t>
            </a:r>
            <a:r>
              <a:rPr lang="en-US" altLang="zh-CN" sz="4800" b="1" dirty="0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dò</a:t>
            </a:r>
            <a:endParaRPr lang="en-US" altLang="zh-CN" sz="4800" b="1" dirty="0">
              <a:solidFill>
                <a:srgbClr val="F15328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9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2F1B-0368-407E-8471-C2CA3968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4A37B1-15D4-4E93-8645-6BC1D90D3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" y="0"/>
            <a:ext cx="12091803" cy="6868144"/>
          </a:xfrm>
        </p:spPr>
      </p:pic>
    </p:spTree>
    <p:extLst>
      <p:ext uri="{BB962C8B-B14F-4D97-AF65-F5344CB8AC3E}">
        <p14:creationId xmlns:p14="http://schemas.microsoft.com/office/powerpoint/2010/main" val="336004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215" y="-242887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596753" y="3074094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KHỞI ĐỘNG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497795" y="486456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460831" y="884136"/>
            <a:ext cx="947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 kết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E0B43B-C31E-4A39-9068-8CD7C77B0A2D}"/>
              </a:ext>
            </a:extLst>
          </p:cNvPr>
          <p:cNvGrpSpPr/>
          <p:nvPr/>
        </p:nvGrpSpPr>
        <p:grpSpPr>
          <a:xfrm>
            <a:off x="1120584" y="2351980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4452003" y="3310041"/>
            <a:ext cx="1771247" cy="16241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D83389-A1F6-4CA6-829B-906E72EA6F8F}"/>
              </a:ext>
            </a:extLst>
          </p:cNvPr>
          <p:cNvSpPr txBox="1"/>
          <p:nvPr/>
        </p:nvSpPr>
        <p:spPr>
          <a:xfrm>
            <a:off x="6300788" y="2444276"/>
            <a:ext cx="315753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Lặp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668457">
            <a:off x="4572485" y="4020239"/>
            <a:ext cx="1440444" cy="15885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279036" y="3597356"/>
            <a:ext cx="365077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Thay thế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699512">
            <a:off x="4762222" y="4788927"/>
            <a:ext cx="1244873" cy="20622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315076" y="4664157"/>
            <a:ext cx="37861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Bằng từ ngữ nối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2683078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421636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44" y="1888360"/>
            <a:ext cx="9572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 dirty="0">
                <a:solidFill>
                  <a:srgbClr val="FFFF00"/>
                </a:solidFill>
              </a:rPr>
              <a:t>Ôn tập về dấu câu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300" y="763746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ngày    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2</a:t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978" y="2657487"/>
            <a:ext cx="6500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FF00"/>
                </a:solidFill>
              </a:rPr>
              <a:t>(Dấu chấm, chấm hỏi, chấm than)</a:t>
            </a:r>
            <a:endParaRPr lang="en-US" alt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</a:t>
            </a:r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ÁM PHÁ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1449316" y="1229707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-245185" y="1467526"/>
            <a:ext cx="2259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YÊU CẦU CẦN ĐẠT</a:t>
            </a:r>
          </a:p>
        </p:txBody>
      </p:sp>
      <p:sp>
        <p:nvSpPr>
          <p:cNvPr id="6" name="Freeform 5"/>
          <p:cNvSpPr/>
          <p:nvPr/>
        </p:nvSpPr>
        <p:spPr>
          <a:xfrm>
            <a:off x="3000375" y="550648"/>
            <a:ext cx="89725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43811" y="2531847"/>
            <a:ext cx="8714827" cy="1168615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7538" y="4741649"/>
            <a:ext cx="8715376" cy="1144802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1725" y="4584138"/>
            <a:ext cx="1400176" cy="135946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300288" y="2307662"/>
            <a:ext cx="1357312" cy="1392802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2085974" y="402662"/>
            <a:ext cx="1428751" cy="134041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2428875" y="7572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661804" y="533135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1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14525" y="2557198"/>
            <a:ext cx="203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2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80892" y="4752710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3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30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37" y="1828876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Không may, anh bị cảm nặng. 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Anh sốt cao lắm! Hãy nghỉ ngơi ít ngày đã!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Thưa bác sĩ, tôi sốt bao nhiêu độ?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Bốn mươi mốt độ.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377" y="386835"/>
            <a:ext cx="10397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các dấu chấm, chấm hỏi và chấm than trong mẩu chuyện </a:t>
            </a:r>
          </a:p>
          <a:p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 đây. Cho biết mỗi dấu câu ấy được dùng làm gì.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00211" y="828676"/>
            <a:ext cx="6286500" cy="28575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399" y="1238252"/>
            <a:ext cx="4910135" cy="19048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1349</TotalTime>
  <Words>1546</Words>
  <Application>Microsoft Office PowerPoint</Application>
  <PresentationFormat>Widescreen</PresentationFormat>
  <Paragraphs>162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#9Slide03 Arima Madurai Black</vt:lpstr>
      <vt:lpstr>Arial</vt:lpstr>
      <vt:lpstr>Arial Narrow</vt:lpstr>
      <vt:lpstr>Bahnschrift Light</vt:lpstr>
      <vt:lpstr>Calibri</vt:lpstr>
      <vt:lpstr>Fira Sans</vt:lpstr>
      <vt:lpstr>HP001 5 hàng</vt:lpstr>
      <vt:lpstr>Times New Roman</vt:lpstr>
      <vt:lpstr>字魂36号-正文宋楷</vt:lpstr>
      <vt:lpstr>字魂59号-创粗黑</vt:lpstr>
      <vt:lpstr>Chủ đề của Office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     ngày     tháng     năm 2022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Cúc Lê</cp:lastModifiedBy>
  <cp:revision>109</cp:revision>
  <dcterms:created xsi:type="dcterms:W3CDTF">2020-05-11T09:20:57Z</dcterms:created>
  <dcterms:modified xsi:type="dcterms:W3CDTF">2022-04-03T05:01:14Z</dcterms:modified>
</cp:coreProperties>
</file>