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8"/>
  </p:notesMasterIdLst>
  <p:sldIdLst>
    <p:sldId id="300" r:id="rId3"/>
    <p:sldId id="354" r:id="rId4"/>
    <p:sldId id="335" r:id="rId5"/>
    <p:sldId id="346" r:id="rId6"/>
    <p:sldId id="349" r:id="rId7"/>
    <p:sldId id="350" r:id="rId8"/>
    <p:sldId id="337" r:id="rId9"/>
    <p:sldId id="338" r:id="rId10"/>
    <p:sldId id="270" r:id="rId11"/>
    <p:sldId id="272" r:id="rId12"/>
    <p:sldId id="271" r:id="rId13"/>
    <p:sldId id="273" r:id="rId14"/>
    <p:sldId id="351" r:id="rId15"/>
    <p:sldId id="348" r:id="rId16"/>
    <p:sldId id="322" r:id="rId17"/>
    <p:sldId id="352" r:id="rId18"/>
    <p:sldId id="341" r:id="rId19"/>
    <p:sldId id="342" r:id="rId20"/>
    <p:sldId id="353" r:id="rId21"/>
    <p:sldId id="333" r:id="rId22"/>
    <p:sldId id="355" r:id="rId23"/>
    <p:sldId id="343" r:id="rId24"/>
    <p:sldId id="328" r:id="rId25"/>
    <p:sldId id="285" r:id="rId26"/>
    <p:sldId id="283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22" y="684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E185EFB-2D19-4959-A116-A0213EAFF7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A6BF14B-C1ED-4AF3-8391-C060A2745F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3.png"/><Relationship Id="rId3" Type="http://schemas.openxmlformats.org/officeDocument/2006/relationships/vide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microsoft.com/office/2007/relationships/media" Target="../media/media4.mp4"/><Relationship Id="rId9" Type="http://schemas.openxmlformats.org/officeDocument/2006/relationships/image" Target="../media/image28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video" Target="../media/media5.mp4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video" Target="../media/media5.mp4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2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54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3.png"/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emf"/><Relationship Id="rId10" Type="http://schemas.openxmlformats.org/officeDocument/2006/relationships/image" Target="../media/image29.png"/><Relationship Id="rId4" Type="http://schemas.openxmlformats.org/officeDocument/2006/relationships/video" Target="../media/media3.mp4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70" y="3622996"/>
            <a:ext cx="580429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6" y="-198986"/>
            <a:ext cx="1945482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7088" y="1870848"/>
            <a:ext cx="2921057" cy="29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15" y="2987169"/>
            <a:ext cx="2921057" cy="206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7467777" y="3753242"/>
            <a:ext cx="2246255" cy="128255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0" y="4020245"/>
            <a:ext cx="813197" cy="9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5656958" y="4382194"/>
            <a:ext cx="500063" cy="5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53" y="3995242"/>
            <a:ext cx="1212056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40629" y="3013127"/>
            <a:ext cx="657838" cy="609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1549488" y="96545"/>
            <a:ext cx="646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685817" y="1143748"/>
            <a:ext cx="798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/>
            <a:r>
              <a:rPr lang="en-US" sz="3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850470" y="-276354"/>
            <a:ext cx="818626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65301" y="4391481"/>
            <a:ext cx="11454624" cy="1646551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931663" y="-332242"/>
            <a:ext cx="80774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0" y="-682711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914400" y="-39125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358826" y="-344033"/>
            <a:ext cx="916955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+mj-lt"/>
              </a:rPr>
              <a:t>Muốn tính diện tích toàn phần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122807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19104" y="3888214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14" y="973539"/>
            <a:ext cx="6078498" cy="2887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196965" y="1811263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ijas" panose="02000506000000020004" pitchFamily="50" charset="0"/>
                <a:cs typeface="Ideal Sans Bold" pitchFamily="50" charset="0"/>
              </a:rPr>
              <a:t>VƯỢT CHƯỚNG  NGẠI VẬT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Mijas" panose="02000506000000020004" pitchFamily="50" charset="0"/>
              <a:cs typeface="Ideal Sans Bold" pitchFamily="50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Tính diện tích xung quanh và diện tích toàn phần         của hình lập phư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có cạnh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Tăng tốc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854" y="1384041"/>
            <a:ext cx="5883150" cy="4273666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9" y="2764780"/>
            <a:ext cx="2935784" cy="25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#9Slide03 AllRoundGothic" panose="020B0604020202020204" charset="0"/>
                <a:cs typeface="#9Slide03 AllRoundGothic" panose="020B060402020202020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#9Slide03 AllRoundGothic" panose="020B0604020202020204" charset="0"/>
              <a:cs typeface="#9Slide03 AllRoundGothic" panose="020B060402020202020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#9Slide03 AllRoundGothic" panose="020B0703020202020104" pitchFamily="34" charset="0"/>
              </a:rPr>
              <a:t>Về đích</a:t>
            </a: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rgbClr val="00B050"/>
                </a:solidFill>
              </a:rPr>
              <a:t>TUẦN 22 - TOÁN 5</a:t>
            </a:r>
            <a:endParaRPr lang="en-US" sz="4400" b="1" u="sng" dirty="0">
              <a:solidFill>
                <a:srgbClr val="00B050"/>
              </a:solidFill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 5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err="1">
                <a:solidFill>
                  <a:srgbClr val="FF0000"/>
                </a:solidFill>
              </a:rPr>
              <a:t>trang</a:t>
            </a:r>
            <a:r>
              <a:rPr lang="en-US" sz="3200" b="1" i="1">
                <a:solidFill>
                  <a:srgbClr val="FF0000"/>
                </a:solidFill>
              </a:rPr>
              <a:t> 112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782875" y="185946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>
                <a:latin typeface="+mj-lt"/>
                <a:cs typeface="Times New Roman" panose="02020603050405020304" pitchFamily="18" charset="0"/>
              </a:rPr>
              <a:t>Bài 3</a:t>
            </a:r>
            <a:r>
              <a:rPr lang="en-US" altLang="en-US">
                <a:latin typeface="+mj-lt"/>
                <a:cs typeface="Times New Roman" panose="02020603050405020304" pitchFamily="18" charset="0"/>
              </a:rPr>
              <a:t>: Đúng ghi Đ , sai ghi S:</a:t>
            </a:r>
            <a:endParaRPr lang="en-US" altLang="en-US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4 = 400(cm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A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</a:t>
            </a:r>
            <a:r>
              <a:rPr lang="vi-VN" sz="2400">
                <a:latin typeface="Arial" panose="020B0604020202020204" pitchFamily="34" charset="0"/>
              </a:rPr>
              <a:t>10 × 10 × 6 = 600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-688437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-119209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0" y="1275358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324" y="509972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71373" y="1879738"/>
            <a:ext cx="797742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#9Slide07 IcielKoni" pitchFamily="2" charset="0"/>
              </a:rPr>
              <a:t>Hẹn gặp lại các bạn ở những bài học thú vị sau!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#9Slide07 IcielKoni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598014" y="1261150"/>
            <a:ext cx="6618241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56"/>
              </a:lnSpc>
              <a:spcBef>
                <a:spcPct val="0"/>
              </a:spcBef>
            </a:pPr>
            <a:r>
              <a:rPr lang="en-US" sz="6149" b="1" spc="-27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</a:t>
            </a:r>
            <a:r>
              <a:rPr lang="en-US" sz="6149" b="1" spc="-27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CÁC THẦY CÔ GIÁO VÀ CÁC EM!</a:t>
            </a:r>
            <a:endParaRPr lang="en-US" sz="6149" b="1" spc="-270" dirty="0">
              <a:solidFill>
                <a:srgbClr val="FDF9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zydog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0" y="3127045"/>
            <a:ext cx="2398895" cy="206012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70AE6EDE-803D-4001-93EC-7A2A48B0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8" y="2990199"/>
            <a:ext cx="4629150" cy="21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10587385"/>
                <a:gd name="connsiteY0" fmla="*/ 0 h 921224"/>
                <a:gd name="connsiteX1" fmla="*/ 10126773 w 10587385"/>
                <a:gd name="connsiteY1" fmla="*/ 0 h 921224"/>
                <a:gd name="connsiteX2" fmla="*/ 10587385 w 10587385"/>
                <a:gd name="connsiteY2" fmla="*/ 460612 h 921224"/>
                <a:gd name="connsiteX3" fmla="*/ 10126773 w 10587385"/>
                <a:gd name="connsiteY3" fmla="*/ 921224 h 921224"/>
                <a:gd name="connsiteX4" fmla="*/ 0 w 10587385"/>
                <a:gd name="connsiteY4" fmla="*/ 921224 h 921224"/>
                <a:gd name="connsiteX5" fmla="*/ 0 w 10587385"/>
                <a:gd name="connsiteY5" fmla="*/ 0 h 9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87385" h="921224" extrusionOk="0">
                  <a:moveTo>
                    <a:pt x="0" y="0"/>
                  </a:moveTo>
                  <a:cubicBezTo>
                    <a:pt x="2968891" y="-131686"/>
                    <a:pt x="8732662" y="-9070"/>
                    <a:pt x="10126773" y="0"/>
                  </a:cubicBezTo>
                  <a:cubicBezTo>
                    <a:pt x="10282723" y="92874"/>
                    <a:pt x="10506544" y="396579"/>
                    <a:pt x="10587385" y="460612"/>
                  </a:cubicBezTo>
                  <a:cubicBezTo>
                    <a:pt x="10485944" y="596664"/>
                    <a:pt x="10320241" y="698285"/>
                    <a:pt x="10126773" y="921224"/>
                  </a:cubicBezTo>
                  <a:cubicBezTo>
                    <a:pt x="6096348" y="904787"/>
                    <a:pt x="2393498" y="783390"/>
                    <a:pt x="0" y="921224"/>
                  </a:cubicBezTo>
                  <a:cubicBezTo>
                    <a:pt x="-48900" y="468175"/>
                    <a:pt x="-52157" y="381729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Về dích</a:t>
            </a:r>
            <a:endParaRPr lang="vi-VN" sz="3000" dirty="0">
              <a:solidFill>
                <a:srgbClr val="FF0000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79929" y="4029022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iCiel Mijas" panose="02000506000000020004" pitchFamily="50" charset="0"/>
                <a:ea typeface="Mouse Memoirs"/>
                <a:cs typeface="Mouse Memoirs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iCiel Mijas" panose="02000506000000020004" pitchFamily="50" charset="0"/>
              <a:ea typeface="Mouse Memoirs"/>
              <a:cs typeface="Mouse Memoirs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4" descr="Cartoon box lets go stock illustration. Illustration of sign - 189678868">
            <a:extLst>
              <a:ext uri="{FF2B5EF4-FFF2-40B4-BE49-F238E27FC236}">
                <a16:creationId xmlns:a16="http://schemas.microsoft.com/office/drawing/2014/main" id="{7831C93D-EA7C-476F-AA0F-12E245A82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7" b="60000" l="21813" r="80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30479" r="18193" b="39727"/>
          <a:stretch/>
        </p:blipFill>
        <p:spPr bwMode="auto">
          <a:xfrm>
            <a:off x="5755253" y="0"/>
            <a:ext cx="3388747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#9Slide03 AmpleSoft Bold" panose="02000000000000000000" pitchFamily="2" charset="0"/>
                <a:cs typeface="Calibri" panose="020F050202020403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#9Slide03 AmpleSoft Bol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99244" y="974049"/>
            <a:ext cx="2629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#9Slide03 AllRoundGothic" panose="020B07030202020201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585383" y="1276351"/>
            <a:ext cx="794929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4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124" y="-682711"/>
            <a:ext cx="9794626" cy="1919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295400" y="-498966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7765" y="990600"/>
              <a:ext cx="140423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19200" y="-389363"/>
            <a:ext cx="9220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chemeClr val="accent4"/>
                </a:solidFill>
                <a:latin typeface="+mj-lt"/>
              </a:rPr>
              <a:t>Hình lập phương có bao nhiêu cạnh, bao nhiêu đỉnh, bao nhiêu mặt?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-1033736" y="127971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 cạnh, 12 đỉnh, 8 mặt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-914400" y="307777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-986411" y="4391262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00256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247495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1528</TotalTime>
  <Words>761</Words>
  <Application>Microsoft Office PowerPoint</Application>
  <PresentationFormat>On-screen Show (16:9)</PresentationFormat>
  <Paragraphs>134</Paragraphs>
  <Slides>25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#9Slide03 AllRoundGothic</vt:lpstr>
      <vt:lpstr>#9Slide03 AmpleSoft Bold</vt:lpstr>
      <vt:lpstr>#9Slide03 Cousine Bold</vt:lpstr>
      <vt:lpstr>#9Slide07 IcielKoni</vt:lpstr>
      <vt:lpstr>Arial</vt:lpstr>
      <vt:lpstr>Calibri</vt:lpstr>
      <vt:lpstr>Calibri Light</vt:lpstr>
      <vt:lpstr>HP001 4 hàng</vt:lpstr>
      <vt:lpstr>iCiel Cadena</vt:lpstr>
      <vt:lpstr>iCiel Mijas</vt:lpstr>
      <vt:lpstr>Lazydog Bold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100</cp:revision>
  <dcterms:created xsi:type="dcterms:W3CDTF">2017-06-28T04:21:00Z</dcterms:created>
  <dcterms:modified xsi:type="dcterms:W3CDTF">2022-02-16T03:04:00Z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