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5"/>
  </p:notesMasterIdLst>
  <p:sldIdLst>
    <p:sldId id="300" r:id="rId3"/>
    <p:sldId id="258" r:id="rId4"/>
    <p:sldId id="259" r:id="rId5"/>
    <p:sldId id="260" r:id="rId6"/>
    <p:sldId id="511" r:id="rId7"/>
    <p:sldId id="496" r:id="rId8"/>
    <p:sldId id="524" r:id="rId9"/>
    <p:sldId id="525" r:id="rId10"/>
    <p:sldId id="535" r:id="rId11"/>
    <p:sldId id="512" r:id="rId12"/>
    <p:sldId id="526" r:id="rId13"/>
    <p:sldId id="528" r:id="rId14"/>
    <p:sldId id="529" r:id="rId15"/>
    <p:sldId id="538" r:id="rId16"/>
    <p:sldId id="530" r:id="rId17"/>
    <p:sldId id="531" r:id="rId18"/>
    <p:sldId id="532" r:id="rId19"/>
    <p:sldId id="533" r:id="rId20"/>
    <p:sldId id="534" r:id="rId21"/>
    <p:sldId id="537" r:id="rId22"/>
    <p:sldId id="261" r:id="rId23"/>
    <p:sldId id="281" r:id="rId24"/>
  </p:sldIdLst>
  <p:sldSz cx="18288000" cy="10287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#9Slide01 Noi dung ngan" panose="020B0604020202020204" charset="0"/>
      <p:regular r:id="rId28"/>
    </p:embeddedFont>
    <p:embeddedFont>
      <p:font typeface="#9Slide02 Noi dung dai" panose="020B0604020202020204" charset="0"/>
      <p:regular r:id="rId29"/>
    </p:embeddedFont>
    <p:embeddedFont>
      <p:font typeface="#9Slide05 SVNKitten" pitchFamily="2" charset="0"/>
      <p:regular r:id="rId30"/>
    </p:embeddedFont>
    <p:embeddedFont>
      <p:font typeface="#9Slide07 Crocante" panose="02000000000000000000" pitchFamily="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mbria Math" panose="02040503050406030204" pitchFamily="18" charset="0"/>
      <p:regular r:id="rId38"/>
    </p:embeddedFont>
    <p:embeddedFont>
      <p:font typeface="LNTH-Oliver" panose="020B0604020202020204" charset="0"/>
      <p:regular r:id="rId39"/>
    </p:embeddedFont>
    <p:embeddedFont>
      <p:font typeface="SVN-Larch Shaded" panose="02000000000000000000" charset="0"/>
      <p:regular r:id="rId40"/>
    </p:embeddedFont>
    <p:embeddedFont>
      <p:font typeface="Tahoma" panose="020B0604030504040204" pitchFamily="34" charset="0"/>
      <p:regular r:id="rId41"/>
      <p:bold r:id="rId42"/>
    </p:embeddedFont>
  </p:embeddedFontLst>
  <p:custDataLst>
    <p:tags r:id="rId43"/>
  </p:custDataLst>
  <p:defaultTextStyle>
    <a:defPPr>
      <a:defRPr lang="zh-CN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6" userDrawn="1">
          <p15:clr>
            <a:srgbClr val="A4A3A4"/>
          </p15:clr>
        </p15:guide>
        <p15:guide id="2" pos="103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E6E6E6"/>
    <a:srgbClr val="924900"/>
    <a:srgbClr val="663300"/>
    <a:srgbClr val="F2E0F7"/>
    <a:srgbClr val="E2F0D9"/>
    <a:srgbClr val="FFC776"/>
    <a:srgbClr val="51347B"/>
    <a:srgbClr val="BBCE1D"/>
    <a:srgbClr val="9B97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7" d="100"/>
          <a:sy n="47" d="100"/>
        </p:scale>
        <p:origin x="36" y="474"/>
      </p:cViewPr>
      <p:guideLst>
        <p:guide orient="horz" pos="3206"/>
        <p:guide pos="103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20427-0EAF-451C-9BA3-0137DF591C0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12722-9A19-4BB8-9F6E-BF77D86EE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405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CAEDC9CC-17B1-4417-8E67-CD8538494D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9E8051AE-B8C9-4804-B8C1-31454BA91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5E5F4A96-B51F-4F7B-83A9-CCDE3D69C3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616D4F-9C8E-47FA-9A99-B5974A96C04D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191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04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072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755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45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2722-9A19-4BB8-9F6E-BF77D86EEBD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746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9C39C6ED-9F13-4797-88A6-564A2D8CC2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6ACD3196-12C6-4A35-B355-707A48A191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57DC41AB-32FA-4C52-AFCA-8D1F16CDE8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B06700-93E1-4F3E-B42C-2515B0C0FAC2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146284" y="-1365243"/>
            <a:ext cx="8299485" cy="121729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0871193" y="1416026"/>
            <a:ext cx="6419850" cy="86296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7999416" y="6373584"/>
            <a:ext cx="2959092" cy="17388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1" y="1"/>
            <a:ext cx="3122561" cy="36152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736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024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801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970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4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420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352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015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22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542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115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134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1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1" y="1"/>
            <a:ext cx="3122561" cy="37218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5106532"/>
            <a:ext cx="18288000" cy="52142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6951360" y="-1849791"/>
            <a:ext cx="9230067" cy="1353785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5143501"/>
            <a:ext cx="5321990" cy="343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75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5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13116907" y="2809820"/>
            <a:ext cx="5218412" cy="7014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12265" y="5555531"/>
            <a:ext cx="4885608" cy="35013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644845" y="3429001"/>
            <a:ext cx="4757786" cy="6395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5636670" y="-1517571"/>
            <a:ext cx="7014663" cy="10974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4099056"/>
            <a:ext cx="18288002" cy="62217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307028" y="5914143"/>
            <a:ext cx="4513586" cy="2652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9688543" y="5801260"/>
            <a:ext cx="3778847" cy="2220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1" y="1"/>
            <a:ext cx="3656579" cy="44344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67388" y="2374190"/>
            <a:ext cx="4759478" cy="7450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231679" y="5881590"/>
            <a:ext cx="9338543" cy="437618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2699752" y="3452641"/>
            <a:ext cx="3018191" cy="40570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836369" y="-4076701"/>
            <a:ext cx="10615265" cy="184404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3D99814-CBB0-4F03-B10D-5D36C5681F8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420E236-B067-4809-85CD-CF7F0FC578F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58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0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9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4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svg"/><Relationship Id="rId11" Type="http://schemas.openxmlformats.org/officeDocument/2006/relationships/image" Target="../media/image46.sv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sv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svg"/><Relationship Id="rId11" Type="http://schemas.openxmlformats.org/officeDocument/2006/relationships/image" Target="../media/image46.sv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sv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svg"/><Relationship Id="rId11" Type="http://schemas.openxmlformats.org/officeDocument/2006/relationships/image" Target="../media/image46.svg"/><Relationship Id="rId5" Type="http://schemas.openxmlformats.org/officeDocument/2006/relationships/image" Target="../media/image39.png"/><Relationship Id="rId10" Type="http://schemas.openxmlformats.org/officeDocument/2006/relationships/image" Target="../media/image45.png"/><Relationship Id="rId4" Type="http://schemas.openxmlformats.org/officeDocument/2006/relationships/image" Target="../media/image42.sv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0">
            <a:extLst>
              <a:ext uri="{FF2B5EF4-FFF2-40B4-BE49-F238E27FC236}">
                <a16:creationId xmlns:a16="http://schemas.microsoft.com/office/drawing/2014/main" id="{C36A41EF-75B1-436F-867C-1202AEDF3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644" y="7246145"/>
            <a:ext cx="1160859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20">
            <a:extLst>
              <a:ext uri="{FF2B5EF4-FFF2-40B4-BE49-F238E27FC236}">
                <a16:creationId xmlns:a16="http://schemas.microsoft.com/office/drawing/2014/main" id="{77031576-1701-4992-BF75-161A99E84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982" y="-397670"/>
            <a:ext cx="3890964" cy="289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12">
            <a:extLst>
              <a:ext uri="{FF2B5EF4-FFF2-40B4-BE49-F238E27FC236}">
                <a16:creationId xmlns:a16="http://schemas.microsoft.com/office/drawing/2014/main" id="{8158C4ED-7F12-404E-A183-E5C052740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742" y="3711179"/>
            <a:ext cx="5841206" cy="585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4">
            <a:extLst>
              <a:ext uri="{FF2B5EF4-FFF2-40B4-BE49-F238E27FC236}">
                <a16:creationId xmlns:a16="http://schemas.microsoft.com/office/drawing/2014/main" id="{969F1E5A-08A7-42D5-9C2D-8FCF634F6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2895" y="5974557"/>
            <a:ext cx="5841206" cy="413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8" name="组合 16">
            <a:extLst>
              <a:ext uri="{FF2B5EF4-FFF2-40B4-BE49-F238E27FC236}">
                <a16:creationId xmlns:a16="http://schemas.microsoft.com/office/drawing/2014/main" id="{7151DE2E-99D1-45B5-A780-293C1F98E5E2}"/>
              </a:ext>
            </a:extLst>
          </p:cNvPr>
          <p:cNvGrpSpPr>
            <a:grpSpLocks/>
          </p:cNvGrpSpPr>
          <p:nvPr/>
        </p:nvGrpSpPr>
        <p:grpSpPr bwMode="auto">
          <a:xfrm>
            <a:off x="14935201" y="7505701"/>
            <a:ext cx="4493420" cy="2566988"/>
            <a:chOff x="3393422" y="3429000"/>
            <a:chExt cx="3117731" cy="2201738"/>
          </a:xfrm>
        </p:grpSpPr>
        <p:pic>
          <p:nvPicPr>
            <p:cNvPr id="3085" name="图片 6">
              <a:extLst>
                <a:ext uri="{FF2B5EF4-FFF2-40B4-BE49-F238E27FC236}">
                  <a16:creationId xmlns:a16="http://schemas.microsoft.com/office/drawing/2014/main" id="{F7F38184-81BF-46A2-94EA-948DE7635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图片 13">
              <a:extLst>
                <a:ext uri="{FF2B5EF4-FFF2-40B4-BE49-F238E27FC236}">
                  <a16:creationId xmlns:a16="http://schemas.microsoft.com/office/drawing/2014/main" id="{38B5A1DA-11E0-411C-97CD-0956762D8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9" name="图片 14">
            <a:extLst>
              <a:ext uri="{FF2B5EF4-FFF2-40B4-BE49-F238E27FC236}">
                <a16:creationId xmlns:a16="http://schemas.microsoft.com/office/drawing/2014/main" id="{A198AEE5-E00F-49B1-B26B-D62EC19C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63" y="8041483"/>
            <a:ext cx="1626395" cy="185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图片 15">
            <a:extLst>
              <a:ext uri="{FF2B5EF4-FFF2-40B4-BE49-F238E27FC236}">
                <a16:creationId xmlns:a16="http://schemas.microsoft.com/office/drawing/2014/main" id="{3B1B7892-3BA4-43A0-97FA-74FDDE9E5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11313320" y="8765383"/>
            <a:ext cx="1000125" cy="113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图片 9">
            <a:extLst>
              <a:ext uri="{FF2B5EF4-FFF2-40B4-BE49-F238E27FC236}">
                <a16:creationId xmlns:a16="http://schemas.microsoft.com/office/drawing/2014/main" id="{CB4B4B8E-ACC6-4AE0-88DF-C1900A1B8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308" y="7991476"/>
            <a:ext cx="2424113" cy="200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图片 22">
            <a:extLst>
              <a:ext uri="{FF2B5EF4-FFF2-40B4-BE49-F238E27FC236}">
                <a16:creationId xmlns:a16="http://schemas.microsoft.com/office/drawing/2014/main" id="{E1A41D16-1A80-4B67-94BF-4506E130B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1" r="24667" b="81693"/>
          <a:stretch>
            <a:fillRect/>
          </a:stretch>
        </p:blipFill>
        <p:spPr bwMode="auto">
          <a:xfrm>
            <a:off x="681038" y="6026945"/>
            <a:ext cx="131683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B6F49C-B0B3-439E-B36C-1BFCFFD36BBF}"/>
              </a:ext>
            </a:extLst>
          </p:cNvPr>
          <p:cNvSpPr txBox="1"/>
          <p:nvPr/>
        </p:nvSpPr>
        <p:spPr>
          <a:xfrm>
            <a:off x="3098008" y="192882"/>
            <a:ext cx="12939713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3084" name="TextBox 20">
            <a:extLst>
              <a:ext uri="{FF2B5EF4-FFF2-40B4-BE49-F238E27FC236}">
                <a16:creationId xmlns:a16="http://schemas.microsoft.com/office/drawing/2014/main" id="{2FAEEF50-5148-46B0-89C3-6843CA133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2146013"/>
            <a:ext cx="159639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9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9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TOÁN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6892292" y="3602204"/>
            <a:ext cx="10515599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LUYỆN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TẬP</a:t>
            </a:r>
            <a:r>
              <a:rPr kumimoji="1" lang="en-US" altLang="zh-CN" sz="115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</a:t>
            </a:r>
            <a:endParaRPr lang="zh-CN" altLang="zh-CN" sz="11500" noProof="1">
              <a:ln>
                <a:solidFill>
                  <a:schemeClr val="tx1"/>
                </a:solidFill>
              </a:ln>
              <a:solidFill>
                <a:srgbClr val="7030A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#9Slide05 SVNKitten" pitchFamily="2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grpSp>
        <p:nvGrpSpPr>
          <p:cNvPr id="3" name="组合 15"/>
          <p:cNvGrpSpPr/>
          <p:nvPr/>
        </p:nvGrpSpPr>
        <p:grpSpPr>
          <a:xfrm>
            <a:off x="11145466" y="1662670"/>
            <a:ext cx="1670422" cy="1670422"/>
            <a:chOff x="5410643" y="1184464"/>
            <a:chExt cx="1370714" cy="1370714"/>
          </a:xfrm>
        </p:grpSpPr>
        <p:sp>
          <p:nvSpPr>
            <p:cNvPr id="4" name="文本框 11"/>
            <p:cNvSpPr txBox="1"/>
            <p:nvPr/>
          </p:nvSpPr>
          <p:spPr>
            <a:xfrm>
              <a:off x="5496560" y="1361990"/>
              <a:ext cx="1198880" cy="98488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9600" b="1">
                  <a:solidFill>
                    <a:srgbClr val="002060"/>
                  </a:solidFill>
                  <a:latin typeface="LNTH-Oliver" panose="00000400000000000000" pitchFamily="2" charset="0"/>
                  <a:ea typeface=".黑体-韩语" panose="02000500000000000000" pitchFamily="2" charset="-122"/>
                  <a:cs typeface="+mn-ea"/>
                  <a:sym typeface="+mn-lt"/>
                </a:rPr>
                <a:t>2</a:t>
              </a:r>
              <a:endParaRPr lang="en-US" altLang="zh-CN" sz="9600" b="1" dirty="0">
                <a:solidFill>
                  <a:srgbClr val="002060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5" name="椭圆 14"/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dirty="0"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D03614-133B-4543-BFF9-B4E988A9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39459" y="5371919"/>
            <a:ext cx="5569695" cy="29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7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F685F-39D5-416F-9A26-72E527F1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947" y="144006"/>
            <a:ext cx="19466805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DFF794-E18E-4EB4-88A1-79C45F825501}"/>
              </a:ext>
            </a:extLst>
          </p:cNvPr>
          <p:cNvSpPr txBox="1"/>
          <p:nvPr/>
        </p:nvSpPr>
        <p:spPr>
          <a:xfrm>
            <a:off x="285751" y="436659"/>
            <a:ext cx="8177309" cy="970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Dung tính nhẩm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18.</a:t>
            </a:r>
          </a:p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a. Hãy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17,5%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: 17,5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35%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lh3.googleusercontent.com/J60Z8Vu_uLq21BAVcedzxwUb04-6BTK5O2St1GV5vWAkjIUYmzIceLEYB3wTC_MUtzMFmkz464FRgmcrwWPOaVd9Rmhm1cEYw9xLNlxVFj9VHrZWshnyA7fd9bCLbMdzQezl9N0">
            <a:extLst>
              <a:ext uri="{FF2B5EF4-FFF2-40B4-BE49-F238E27FC236}">
                <a16:creationId xmlns:a16="http://schemas.microsoft.com/office/drawing/2014/main" id="{F0F2E9C3-D549-4F37-832B-40631B5DE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350931"/>
            <a:ext cx="2417425" cy="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17A0BE2-D854-477F-BDD1-045C6EEE37DD}"/>
              </a:ext>
            </a:extLst>
          </p:cNvPr>
          <p:cNvSpPr/>
          <p:nvPr/>
        </p:nvSpPr>
        <p:spPr>
          <a:xfrm>
            <a:off x="1296037" y="401390"/>
            <a:ext cx="1059906" cy="699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Bài 1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9BB22224-EBAC-4D5C-B61E-2E0F97487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8939" y="3658303"/>
            <a:ext cx="5314275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là…......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A53F96D7-A6BF-4829-BDEA-05109EA0E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1127" y="4406025"/>
            <a:ext cx="544251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 …......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D3DB5A35-A586-41AA-9A0B-2027DAAA4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5148" y="5110876"/>
            <a:ext cx="544251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......…% của 240 là:…......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051AC3DE-CB02-4371-B3E4-430169D5D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1180" y="6090361"/>
            <a:ext cx="5339508" cy="69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000"/>
              <a:t>Vậy: 17,5% của 240 là: ......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0D52C06C-3798-443C-A346-1F5D02ED2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455" y="2632821"/>
            <a:ext cx="6789038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/>
              <a:t>Ta có: 17,5% = ...... + ...... + ......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0EE77950-48BD-4B76-87E4-3EA6F163F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2131" y="2540953"/>
            <a:ext cx="110799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10%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96735B86-C289-4B5C-A964-E47AE163F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5634" y="2513538"/>
            <a:ext cx="851515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5%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592DEFE4-224A-4E46-8B65-35C57297C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5539" y="2546087"/>
            <a:ext cx="123623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2,5%</a:t>
            </a: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645E41A2-1F37-4E99-8BDA-6F763EBC9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9291" y="3575138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E247BAAA-B081-4AFF-A787-2A4764701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7898" y="3561266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B37A43B5-1FE7-43BB-8377-623969EDB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0373" y="4311486"/>
            <a:ext cx="441146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C6CCB4A8-5804-4BC0-AD8F-8E0331884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2126" y="4339992"/>
            <a:ext cx="1183061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4" name="Text Box 18">
            <a:extLst>
              <a:ext uri="{FF2B5EF4-FFF2-40B4-BE49-F238E27FC236}">
                <a16:creationId xmlns:a16="http://schemas.microsoft.com/office/drawing/2014/main" id="{3B09EC8D-224E-4034-AA73-994878744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4635" y="4988133"/>
            <a:ext cx="82586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2,5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6EC96C38-3F70-4486-A53C-135385DF4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5572" y="5862758"/>
            <a:ext cx="697627" cy="82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5A045E-1542-481D-8170-B5AA9C6F0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6125" y="4965699"/>
            <a:ext cx="441146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b="1">
                <a:solidFill>
                  <a:srgbClr val="FF0000"/>
                </a:solidFill>
              </a:rPr>
              <a:t>6</a:t>
            </a:r>
            <a:endParaRPr lang="vi-VN" altLang="en-US" sz="3600" b="1">
              <a:solidFill>
                <a:srgbClr val="FF00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A51979-E868-4551-A92D-6F8E7BF41A9D}"/>
              </a:ext>
            </a:extLst>
          </p:cNvPr>
          <p:cNvGrpSpPr/>
          <p:nvPr/>
        </p:nvGrpSpPr>
        <p:grpSpPr>
          <a:xfrm>
            <a:off x="9144000" y="74216"/>
            <a:ext cx="8400753" cy="2708058"/>
            <a:chOff x="9144000" y="74216"/>
            <a:chExt cx="8400753" cy="270805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D8E656B-68B1-44F3-995D-21A507824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13000"/>
                      </a14:imgEffect>
                      <a14:imgEffect>
                        <a14:colorTemperature colorTemp="5354"/>
                      </a14:imgEffect>
                      <a14:imgEffect>
                        <a14:saturation sat="94000"/>
                      </a14:imgEffect>
                      <a14:imgEffect>
                        <a14:brightnessContrast bright="5000" contras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74216"/>
              <a:ext cx="8400753" cy="270805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2E7ECC-9F03-454D-971F-7D6C207FA251}"/>
                </a:ext>
              </a:extLst>
            </p:cNvPr>
            <p:cNvSpPr txBox="1"/>
            <p:nvPr/>
          </p:nvSpPr>
          <p:spPr>
            <a:xfrm>
              <a:off x="10176454" y="517113"/>
              <a:ext cx="19409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  <a:latin typeface="#9Slide01 Noi dung ngan" panose="00000600000000000000" pitchFamily="2" charset="0"/>
                </a:rPr>
                <a:t>a</a:t>
              </a:r>
              <a:endParaRPr lang="en-US" sz="5400" b="1" dirty="0">
                <a:solidFill>
                  <a:schemeClr val="bg1"/>
                </a:solidFill>
                <a:latin typeface="#9Slide01 Noi dung ngan" panose="00000600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DDE199D-9390-4855-9210-F1FD44F9E154}"/>
                </a:ext>
              </a:extLst>
            </p:cNvPr>
            <p:cNvSpPr txBox="1"/>
            <p:nvPr/>
          </p:nvSpPr>
          <p:spPr>
            <a:xfrm>
              <a:off x="11314019" y="470423"/>
              <a:ext cx="5796903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>
                  <a:latin typeface="SVN-Larch Shaded" panose="02000000000000000000" pitchFamily="50" charset="0"/>
                </a:rPr>
                <a:t>Hãy viết số thích hợp vào chỗ chấm để tìm 17,5% của 240 theo cách tính của bạn Dung: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9621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F685F-39D5-416F-9A26-72E527F1C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36" y="14288"/>
            <a:ext cx="19466805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DFF794-E18E-4EB4-88A1-79C45F825501}"/>
              </a:ext>
            </a:extLst>
          </p:cNvPr>
          <p:cNvSpPr txBox="1"/>
          <p:nvPr/>
        </p:nvSpPr>
        <p:spPr>
          <a:xfrm>
            <a:off x="285751" y="436659"/>
            <a:ext cx="8177309" cy="970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Dung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18.</a:t>
            </a:r>
          </a:p>
          <a:p>
            <a:pPr lvl="1">
              <a:lnSpc>
                <a:spcPct val="150000"/>
              </a:lnSpc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a. Hãy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17,5%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Dung.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 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 algn="ctr">
              <a:lnSpc>
                <a:spcPct val="150000"/>
              </a:lnSpc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17.5%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240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35%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D09A70-30B9-427A-AF16-4B2856C6ACCB}"/>
              </a:ext>
            </a:extLst>
          </p:cNvPr>
          <p:cNvGrpSpPr/>
          <p:nvPr/>
        </p:nvGrpSpPr>
        <p:grpSpPr>
          <a:xfrm>
            <a:off x="557212" y="350931"/>
            <a:ext cx="2417425" cy="957740"/>
            <a:chOff x="557212" y="350931"/>
            <a:chExt cx="2417425" cy="957740"/>
          </a:xfrm>
        </p:grpSpPr>
        <p:pic>
          <p:nvPicPr>
            <p:cNvPr id="9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F0F2E9C3-D549-4F37-832B-40631B5DE3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7A0BE2-D854-477F-BDD1-045C6EEE37DD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1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97D02AE8-CA98-4F74-86BE-EDAFFD4A2B5E}"/>
              </a:ext>
            </a:extLst>
          </p:cNvPr>
          <p:cNvSpPr/>
          <p:nvPr/>
        </p:nvSpPr>
        <p:spPr>
          <a:xfrm>
            <a:off x="10366677" y="2068388"/>
            <a:ext cx="6096000" cy="3469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i="0" u="sng" dirty="0" err="1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i="0" u="sng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……..   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…….   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……..    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520 là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35% của 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520 </a:t>
            </a:r>
            <a:r>
              <a:rPr lang="en-US" sz="3000" b="0" i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  <a:r>
              <a:rPr lang="en-US" sz="3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3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F93564-0780-4653-B1DC-8D3C611BC4E8}"/>
              </a:ext>
            </a:extLst>
          </p:cNvPr>
          <p:cNvSpPr txBox="1"/>
          <p:nvPr/>
        </p:nvSpPr>
        <p:spPr>
          <a:xfrm>
            <a:off x="10413181" y="2798814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55A75D-2AA0-4B44-8A59-CF9010D72D37}"/>
              </a:ext>
            </a:extLst>
          </p:cNvPr>
          <p:cNvSpPr txBox="1"/>
          <p:nvPr/>
        </p:nvSpPr>
        <p:spPr>
          <a:xfrm>
            <a:off x="10642454" y="3455677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D32D33-794B-4275-83C4-708EAE5F9510}"/>
              </a:ext>
            </a:extLst>
          </p:cNvPr>
          <p:cNvSpPr txBox="1"/>
          <p:nvPr/>
        </p:nvSpPr>
        <p:spPr>
          <a:xfrm>
            <a:off x="10677541" y="4136762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567AFF-5C74-4CB5-94E0-E1FEE0F89F55}"/>
              </a:ext>
            </a:extLst>
          </p:cNvPr>
          <p:cNvSpPr txBox="1"/>
          <p:nvPr/>
        </p:nvSpPr>
        <p:spPr>
          <a:xfrm>
            <a:off x="13774947" y="2800354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D86833-74D2-4AAE-B34B-059D73A85EE5}"/>
              </a:ext>
            </a:extLst>
          </p:cNvPr>
          <p:cNvSpPr txBox="1"/>
          <p:nvPr/>
        </p:nvSpPr>
        <p:spPr>
          <a:xfrm>
            <a:off x="13774946" y="3455677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156%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85B207-4CFE-45BF-9083-6A4755036A7E}"/>
              </a:ext>
            </a:extLst>
          </p:cNvPr>
          <p:cNvSpPr txBox="1"/>
          <p:nvPr/>
        </p:nvSpPr>
        <p:spPr>
          <a:xfrm>
            <a:off x="13774947" y="4167255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731DF4-D897-4DA7-8880-067F024A2989}"/>
              </a:ext>
            </a:extLst>
          </p:cNvPr>
          <p:cNvSpPr txBox="1"/>
          <p:nvPr/>
        </p:nvSpPr>
        <p:spPr>
          <a:xfrm>
            <a:off x="14075726" y="4852431"/>
            <a:ext cx="1156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F83DEA5-5B5D-42B4-8ADE-36DD1B32B66D}"/>
              </a:ext>
            </a:extLst>
          </p:cNvPr>
          <p:cNvSpPr/>
          <p:nvPr/>
        </p:nvSpPr>
        <p:spPr>
          <a:xfrm>
            <a:off x="10366677" y="5724857"/>
            <a:ext cx="6096000" cy="3469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i="0" u="sng" dirty="0" err="1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i="0" u="sng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 :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26</a:t>
            </a:r>
          </a:p>
          <a:p>
            <a:pPr algn="just">
              <a:lnSpc>
                <a:spcPct val="150000"/>
              </a:lnSpc>
            </a:pP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104</a:t>
            </a:r>
          </a:p>
          <a:p>
            <a:pPr algn="just">
              <a:lnSpc>
                <a:spcPct val="150000"/>
              </a:lnSpc>
            </a:pP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520 </a:t>
            </a:r>
            <a:r>
              <a:rPr lang="en-US" sz="3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182</a:t>
            </a:r>
            <a:r>
              <a:rPr lang="en-US" sz="3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1DAD97-4085-41E6-BDBB-176D1212B35D}"/>
              </a:ext>
            </a:extLst>
          </p:cNvPr>
          <p:cNvGrpSpPr/>
          <p:nvPr/>
        </p:nvGrpSpPr>
        <p:grpSpPr>
          <a:xfrm>
            <a:off x="9144000" y="-81618"/>
            <a:ext cx="8400753" cy="2708058"/>
            <a:chOff x="9144000" y="-81618"/>
            <a:chExt cx="8400753" cy="270805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7057853-F764-462F-97DA-22F73585B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13000"/>
                      </a14:imgEffect>
                      <a14:imgEffect>
                        <a14:colorTemperature colorTemp="5354"/>
                      </a14:imgEffect>
                      <a14:imgEffect>
                        <a14:saturation sat="94000"/>
                      </a14:imgEffect>
                      <a14:imgEffect>
                        <a14:brightnessContrast bright="5000" contras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0" y="-81618"/>
              <a:ext cx="8400753" cy="270805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F73EFE4-E02D-4DB0-A42A-02301A3659F3}"/>
                </a:ext>
              </a:extLst>
            </p:cNvPr>
            <p:cNvSpPr txBox="1"/>
            <p:nvPr/>
          </p:nvSpPr>
          <p:spPr>
            <a:xfrm>
              <a:off x="10170434" y="434190"/>
              <a:ext cx="19409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  <a:latin typeface="#9Slide01 Noi dung ngan" panose="00000600000000000000" pitchFamily="2" charset="0"/>
                </a:rPr>
                <a:t>b</a:t>
              </a:r>
              <a:endParaRPr lang="en-US" sz="5400" b="1" dirty="0">
                <a:solidFill>
                  <a:schemeClr val="bg1"/>
                </a:solidFill>
                <a:latin typeface="#9Slide01 Noi dung ngan" panose="000006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2A2D7EB-65BD-4564-8078-17C0CE41EF82}"/>
                </a:ext>
              </a:extLst>
            </p:cNvPr>
            <p:cNvSpPr txBox="1"/>
            <p:nvPr/>
          </p:nvSpPr>
          <p:spPr>
            <a:xfrm>
              <a:off x="11421811" y="514222"/>
              <a:ext cx="5796903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>
                  <a:latin typeface="SVN-Larch Shaded" panose="02000000000000000000" pitchFamily="50" charset="0"/>
                </a:rPr>
                <a:t>Hãy tính 35% của 520 và nêu cách tính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797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90C512-ECC1-4EE3-A636-AE5C23480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36" y="14288"/>
            <a:ext cx="19466805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CA5813-3374-41D9-8C7B-098DFE10903E}"/>
              </a:ext>
            </a:extLst>
          </p:cNvPr>
          <p:cNvSpPr txBox="1"/>
          <p:nvPr/>
        </p:nvSpPr>
        <p:spPr>
          <a:xfrm>
            <a:off x="3018345" y="350931"/>
            <a:ext cx="66694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Biết tỉ số thể tích của hai hình lập phương là 2:3 (xem hình vẽ)</a:t>
            </a:r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F7BEA6-F4B3-49BE-B234-9A2DE3A579FD}"/>
              </a:ext>
            </a:extLst>
          </p:cNvPr>
          <p:cNvGrpSpPr/>
          <p:nvPr/>
        </p:nvGrpSpPr>
        <p:grpSpPr>
          <a:xfrm>
            <a:off x="557212" y="350931"/>
            <a:ext cx="2417425" cy="957740"/>
            <a:chOff x="557212" y="350931"/>
            <a:chExt cx="2417425" cy="957740"/>
          </a:xfrm>
        </p:grpSpPr>
        <p:pic>
          <p:nvPicPr>
            <p:cNvPr id="6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B32960A3-09B0-454A-B074-227D059B5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4DFBEE-AC37-42B5-B1E8-2AB6DB0CE215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 Box 7">
            <a:extLst>
              <a:ext uri="{FF2B5EF4-FFF2-40B4-BE49-F238E27FC236}">
                <a16:creationId xmlns:a16="http://schemas.microsoft.com/office/drawing/2014/main" id="{FFEA8FA1-4EEC-4984-BB0A-8405113B4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026" y="4495493"/>
            <a:ext cx="397922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/>
              <a:t>Thể tích : 64 cm</a:t>
            </a:r>
            <a:r>
              <a:rPr lang="en-US" altLang="en-US" sz="3000" baseline="30000"/>
              <a:t>3</a:t>
            </a:r>
            <a:endParaRPr lang="en-US" altLang="en-US" sz="3000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3037CB11-ECE3-4B80-811D-D49EE1495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855" y="4495493"/>
            <a:ext cx="481990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/>
              <a:t>Thể tích : …….cm</a:t>
            </a:r>
            <a:r>
              <a:rPr lang="en-US" altLang="en-US" sz="3000" baseline="30000"/>
              <a:t>3</a:t>
            </a:r>
            <a:r>
              <a:rPr lang="en-US" altLang="en-US" sz="3000"/>
              <a:t> ?</a:t>
            </a:r>
          </a:p>
        </p:txBody>
      </p:sp>
      <p:grpSp>
        <p:nvGrpSpPr>
          <p:cNvPr id="10" name="Group 25">
            <a:extLst>
              <a:ext uri="{FF2B5EF4-FFF2-40B4-BE49-F238E27FC236}">
                <a16:creationId xmlns:a16="http://schemas.microsoft.com/office/drawing/2014/main" id="{CB9F3744-1D50-4490-B043-391EC503758A}"/>
              </a:ext>
            </a:extLst>
          </p:cNvPr>
          <p:cNvGrpSpPr>
            <a:grpSpLocks/>
          </p:cNvGrpSpPr>
          <p:nvPr/>
        </p:nvGrpSpPr>
        <p:grpSpPr bwMode="auto">
          <a:xfrm>
            <a:off x="1365906" y="2426213"/>
            <a:ext cx="1964135" cy="1964137"/>
            <a:chOff x="703" y="1071"/>
            <a:chExt cx="771" cy="771"/>
          </a:xfrm>
        </p:grpSpPr>
        <p:sp>
          <p:nvSpPr>
            <p:cNvPr id="11" name="AutoShape 13">
              <a:extLst>
                <a:ext uri="{FF2B5EF4-FFF2-40B4-BE49-F238E27FC236}">
                  <a16:creationId xmlns:a16="http://schemas.microsoft.com/office/drawing/2014/main" id="{FCBDCF25-0E12-43DB-8C49-A6386C8D9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1071"/>
              <a:ext cx="765" cy="765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grpSp>
          <p:nvGrpSpPr>
            <p:cNvPr id="12" name="Group 24">
              <a:extLst>
                <a:ext uri="{FF2B5EF4-FFF2-40B4-BE49-F238E27FC236}">
                  <a16:creationId xmlns:a16="http://schemas.microsoft.com/office/drawing/2014/main" id="{0842983C-76EA-4E8D-A354-1F8169D0AB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3" y="1071"/>
              <a:ext cx="771" cy="771"/>
              <a:chOff x="839" y="1026"/>
              <a:chExt cx="771" cy="771"/>
            </a:xfrm>
          </p:grpSpPr>
          <p:sp>
            <p:nvSpPr>
              <p:cNvPr id="13" name="Line 21">
                <a:extLst>
                  <a:ext uri="{FF2B5EF4-FFF2-40B4-BE49-F238E27FC236}">
                    <a16:creationId xmlns:a16="http://schemas.microsoft.com/office/drawing/2014/main" id="{06228330-B5E6-4644-AE04-0A3B74E4C6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9" y="1616"/>
                <a:ext cx="227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22">
                <a:extLst>
                  <a:ext uri="{FF2B5EF4-FFF2-40B4-BE49-F238E27FC236}">
                    <a16:creationId xmlns:a16="http://schemas.microsoft.com/office/drawing/2014/main" id="{173A5017-203E-4D4F-945C-8C9501A89A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6" y="1026"/>
                <a:ext cx="0" cy="59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3">
                <a:extLst>
                  <a:ext uri="{FF2B5EF4-FFF2-40B4-BE49-F238E27FC236}">
                    <a16:creationId xmlns:a16="http://schemas.microsoft.com/office/drawing/2014/main" id="{4B5B58C9-BD49-4B93-8D56-BA6B99E49F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6" y="1616"/>
                <a:ext cx="5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oup 43">
            <a:extLst>
              <a:ext uri="{FF2B5EF4-FFF2-40B4-BE49-F238E27FC236}">
                <a16:creationId xmlns:a16="http://schemas.microsoft.com/office/drawing/2014/main" id="{243C4781-5BF3-4CD5-A34E-37FEFB6749CA}"/>
              </a:ext>
            </a:extLst>
          </p:cNvPr>
          <p:cNvGrpSpPr>
            <a:grpSpLocks/>
          </p:cNvGrpSpPr>
          <p:nvPr/>
        </p:nvGrpSpPr>
        <p:grpSpPr bwMode="auto">
          <a:xfrm>
            <a:off x="5253470" y="1733290"/>
            <a:ext cx="2542423" cy="2657060"/>
            <a:chOff x="2925" y="890"/>
            <a:chExt cx="998" cy="1043"/>
          </a:xfrm>
        </p:grpSpPr>
        <p:grpSp>
          <p:nvGrpSpPr>
            <p:cNvPr id="17" name="Group 37">
              <a:extLst>
                <a:ext uri="{FF2B5EF4-FFF2-40B4-BE49-F238E27FC236}">
                  <a16:creationId xmlns:a16="http://schemas.microsoft.com/office/drawing/2014/main" id="{C6659345-337C-4BED-9043-20DD980633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5" y="890"/>
              <a:ext cx="998" cy="1043"/>
              <a:chOff x="2925" y="890"/>
              <a:chExt cx="998" cy="1043"/>
            </a:xfrm>
          </p:grpSpPr>
          <p:grpSp>
            <p:nvGrpSpPr>
              <p:cNvPr id="19" name="Group 38">
                <a:extLst>
                  <a:ext uri="{FF2B5EF4-FFF2-40B4-BE49-F238E27FC236}">
                    <a16:creationId xmlns:a16="http://schemas.microsoft.com/office/drawing/2014/main" id="{42289A93-B4A4-4549-A2B2-47A487E0FD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25" y="890"/>
                <a:ext cx="998" cy="1043"/>
                <a:chOff x="2925" y="890"/>
                <a:chExt cx="998" cy="1043"/>
              </a:xfrm>
            </p:grpSpPr>
            <p:sp>
              <p:nvSpPr>
                <p:cNvPr id="21" name="AutoShape 39">
                  <a:extLst>
                    <a:ext uri="{FF2B5EF4-FFF2-40B4-BE49-F238E27FC236}">
                      <a16:creationId xmlns:a16="http://schemas.microsoft.com/office/drawing/2014/main" id="{E9854192-E56F-4B8C-9EA6-F065278945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5" y="890"/>
                  <a:ext cx="998" cy="1043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accent1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en-US"/>
                </a:p>
              </p:txBody>
            </p:sp>
            <p:sp>
              <p:nvSpPr>
                <p:cNvPr id="22" name="Line 40">
                  <a:extLst>
                    <a:ext uri="{FF2B5EF4-FFF2-40B4-BE49-F238E27FC236}">
                      <a16:creationId xmlns:a16="http://schemas.microsoft.com/office/drawing/2014/main" id="{6BEAFE85-CC8A-4FDC-AE05-A1865C06A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82" y="890"/>
                  <a:ext cx="0" cy="79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" name="Line 41">
                <a:extLst>
                  <a:ext uri="{FF2B5EF4-FFF2-40B4-BE49-F238E27FC236}">
                    <a16:creationId xmlns:a16="http://schemas.microsoft.com/office/drawing/2014/main" id="{A78FCF6F-14ED-49E3-A3F1-34819A6DEE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8" y="1671"/>
                <a:ext cx="7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Line 42">
              <a:extLst>
                <a:ext uri="{FF2B5EF4-FFF2-40B4-BE49-F238E27FC236}">
                  <a16:creationId xmlns:a16="http://schemas.microsoft.com/office/drawing/2014/main" id="{CC6A3D5A-9085-4A1A-8FBA-84305734DF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5" y="1661"/>
              <a:ext cx="273" cy="2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6AA32DE-6D3F-4220-92F7-467153192E22}"/>
              </a:ext>
            </a:extLst>
          </p:cNvPr>
          <p:cNvSpPr txBox="1"/>
          <p:nvPr/>
        </p:nvSpPr>
        <p:spPr>
          <a:xfrm>
            <a:off x="769188" y="5443980"/>
            <a:ext cx="7360400" cy="3469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Box 45">
                <a:extLst>
                  <a:ext uri="{FF2B5EF4-FFF2-40B4-BE49-F238E27FC236}">
                    <a16:creationId xmlns:a16="http://schemas.microsoft.com/office/drawing/2014/main" id="{78352BE2-FF54-4209-B1B4-5A7146733C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06930" y="262816"/>
                <a:ext cx="7514192" cy="55980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Tỉ số thể tích của </a:t>
                </a:r>
                <a:r>
                  <a:rPr lang="en-US" sz="3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lập phương lớn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với </a:t>
                </a:r>
                <a:r>
                  <a:rPr lang="en-US" sz="3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lập phương bé 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là: 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Vậy, tỉ số phần trăm thể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3  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2 = 1,5 = 150%</a:t>
                </a:r>
                <a:endParaRPr lang="en-US" sz="3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 Box 45">
                <a:extLst>
                  <a:ext uri="{FF2B5EF4-FFF2-40B4-BE49-F238E27FC236}">
                    <a16:creationId xmlns:a16="http://schemas.microsoft.com/office/drawing/2014/main" id="{78352BE2-FF54-4209-B1B4-5A7146733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06930" y="262816"/>
                <a:ext cx="7514192" cy="5598007"/>
              </a:xfrm>
              <a:prstGeom prst="rect">
                <a:avLst/>
              </a:prstGeom>
              <a:blipFill>
                <a:blip r:embed="rId4"/>
                <a:stretch>
                  <a:fillRect l="-1946" r="-3244" b="-23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 Box 47">
                <a:extLst>
                  <a:ext uri="{FF2B5EF4-FFF2-40B4-BE49-F238E27FC236}">
                    <a16:creationId xmlns:a16="http://schemas.microsoft.com/office/drawing/2014/main" id="{3DB7E8BF-D6F5-41E1-8769-2170CE753B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04620" y="5601741"/>
                <a:ext cx="8621713" cy="35205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Thể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64 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 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96 (cm</a:t>
                </a:r>
                <a:r>
                  <a:rPr lang="en-US" sz="30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</a:t>
                </a:r>
                <a:r>
                  <a:rPr lang="en-US" sz="3000" u="sng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</a:t>
                </a:r>
                <a:r>
                  <a:rPr lang="en-US" sz="3000" u="sng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a. 150</a:t>
                </a: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%; </a:t>
                </a:r>
              </a:p>
              <a:p>
                <a:pPr algn="just">
                  <a:lnSpc>
                    <a:spcPct val="150000"/>
                  </a:lnSpc>
                  <a:defRPr/>
                </a:pPr>
                <a:r>
                  <a:rPr lang="en-US" sz="30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b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96 cm</a:t>
                </a:r>
                <a:r>
                  <a:rPr lang="en-US" sz="3000" baseline="30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 Box 47">
                <a:extLst>
                  <a:ext uri="{FF2B5EF4-FFF2-40B4-BE49-F238E27FC236}">
                    <a16:creationId xmlns:a16="http://schemas.microsoft.com/office/drawing/2014/main" id="{3DB7E8BF-D6F5-41E1-8769-2170CE753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04620" y="5601741"/>
                <a:ext cx="8621713" cy="3520516"/>
              </a:xfrm>
              <a:prstGeom prst="rect">
                <a:avLst/>
              </a:prstGeom>
              <a:blipFill>
                <a:blip r:embed="rId5"/>
                <a:stretch>
                  <a:fillRect l="-1625" b="-450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5661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346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b) Nếu sơn các mặt ngoài cả hình bên thì diện tích cần sơn          bằng bao nhiêu mét vuông?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9421459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1" name="Line 85">
            <a:extLst>
              <a:ext uri="{FF2B5EF4-FFF2-40B4-BE49-F238E27FC236}">
                <a16:creationId xmlns:a16="http://schemas.microsoft.com/office/drawing/2014/main" id="{15EDD373-B22E-481B-8D06-4010E65BFF19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75" y="4602601"/>
            <a:ext cx="0" cy="446996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 Box 116">
            <a:extLst>
              <a:ext uri="{FF2B5EF4-FFF2-40B4-BE49-F238E27FC236}">
                <a16:creationId xmlns:a16="http://schemas.microsoft.com/office/drawing/2014/main" id="{C815C90A-A391-4054-8189-58D1D261C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604" y="5046483"/>
            <a:ext cx="70770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i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1:</a:t>
            </a:r>
            <a:r>
              <a:rPr lang="en-US" sz="30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Tách hình bên thành 3 hình lập phương lớn.</a:t>
            </a:r>
          </a:p>
        </p:txBody>
      </p:sp>
      <p:sp>
        <p:nvSpPr>
          <p:cNvPr id="73" name="Text Box 117">
            <a:extLst>
              <a:ext uri="{FF2B5EF4-FFF2-40B4-BE49-F238E27FC236}">
                <a16:creationId xmlns:a16="http://schemas.microsoft.com/office/drawing/2014/main" id="{34EE8E56-1610-435B-97AB-74C6C6D13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411" y="4446656"/>
            <a:ext cx="42082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74" name="Text Box 118">
            <a:extLst>
              <a:ext uri="{FF2B5EF4-FFF2-40B4-BE49-F238E27FC236}">
                <a16:creationId xmlns:a16="http://schemas.microsoft.com/office/drawing/2014/main" id="{1D9A45A2-EA53-4D12-A9AD-348610F9A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3470" y="6012302"/>
            <a:ext cx="838914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Áp dụng cách cắt bên ta coi hình đã cho gồm 3 hình lập phương, mỗi hình lập phương đó đều được xếp bởi 8 hình lập phương nhỏ (có cạnh 1 cm), như vậy hình vẽ bên có tất cả: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8 x 3 = 24 ( hình lập phương nhỏ)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Đáp số: 24 ( hình lập phương nhỏ)</a:t>
            </a:r>
          </a:p>
        </p:txBody>
      </p: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60792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18 0.02531 C -0.12578 0.1784 -0.08238 0.33133 -0.13238 0.38133 C -0.18238 0.43133 -0.32578 0.3784 -0.46918 0.32531 " pathEditMode="relative" rAng="0" ptsTypes="AAA">
                                      <p:cBhvr>
                                        <p:cTn id="3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1879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109 0.08811 C -0.22769 0.2412 -0.1842 0.39413 -0.23429 0.44413 C -0.28429 0.49413 -0.42769 0.4412 -0.57109 0.38811 " pathEditMode="relative" rAng="0" ptsTypes="AAA">
                                      <p:cBhvr>
                                        <p:cTn id="3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0" y="1879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28 0.16729 C -0.26988 0.32037 -0.22648 0.4733 -0.27648 0.5233 C -0.32648 0.5733 -0.46988 0.52037 -0.61328 0.46729 " pathEditMode="relative" rAng="0" ptsTypes="AAA">
                                      <p:cBhvr>
                                        <p:cTn id="3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038 0.3554 C -0.46267 0.38796 -0.49496 0.42037 -0.52465 0.42238 C -0.55425 0.42423 -0.58212 0.36759 -0.60816 0.36651 C -0.6342 0.36543 -0.66918 0.40772 -0.68099 0.4159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5" y="334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767 0.30417 C -0.4434 0.37685 -0.44913 0.44954 -0.47934 0.47361 C -0.50955 0.49769 -0.56424 0.47315 -0.61892 0.44861 " pathEditMode="relative" rAng="0" ptsTypes="AAA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895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354 0.29784 C -0.47717 0.37824 -0.49088 0.45879 -0.51805 0.43997 C -0.54522 0.42129 -0.60816 0.22855 -0.62682 0.18518 " pathEditMode="relative" rAng="1260000" ptsTypes="AAA">
                                      <p:cBhvr>
                                        <p:cTn id="4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8" y="2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5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73" grpId="0"/>
      <p:bldP spid="74" grpId="0"/>
      <p:bldP spid="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Text Box 11">
            <a:extLst>
              <a:ext uri="{FF2B5EF4-FFF2-40B4-BE49-F238E27FC236}">
                <a16:creationId xmlns:a16="http://schemas.microsoft.com/office/drawing/2014/main" id="{8C562560-39F5-4ED9-8F64-2EA264983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9" y="4447567"/>
            <a:ext cx="36019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49" name="Line 12">
            <a:extLst>
              <a:ext uri="{FF2B5EF4-FFF2-40B4-BE49-F238E27FC236}">
                <a16:creationId xmlns:a16="http://schemas.microsoft.com/office/drawing/2014/main" id="{6F31523A-C7C1-4F74-9E81-A8D78047CB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2062" y="3442112"/>
            <a:ext cx="0" cy="4779716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7" name="Group 60">
            <a:extLst>
              <a:ext uri="{FF2B5EF4-FFF2-40B4-BE49-F238E27FC236}">
                <a16:creationId xmlns:a16="http://schemas.microsoft.com/office/drawing/2014/main" id="{10D31634-4EBE-485E-A990-7681E9C7AC9A}"/>
              </a:ext>
            </a:extLst>
          </p:cNvPr>
          <p:cNvGrpSpPr>
            <a:grpSpLocks/>
          </p:cNvGrpSpPr>
          <p:nvPr/>
        </p:nvGrpSpPr>
        <p:grpSpPr bwMode="auto">
          <a:xfrm>
            <a:off x="2865007" y="6579322"/>
            <a:ext cx="1451957" cy="1451957"/>
            <a:chOff x="4464" y="2208"/>
            <a:chExt cx="768" cy="768"/>
          </a:xfrm>
        </p:grpSpPr>
        <p:sp>
          <p:nvSpPr>
            <p:cNvPr id="78" name="AutoShape 61">
              <a:extLst>
                <a:ext uri="{FF2B5EF4-FFF2-40B4-BE49-F238E27FC236}">
                  <a16:creationId xmlns:a16="http://schemas.microsoft.com/office/drawing/2014/main" id="{7F3FE351-02A7-445F-9488-C5AA13B1C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9" name="AutoShape 62">
              <a:extLst>
                <a:ext uri="{FF2B5EF4-FFF2-40B4-BE49-F238E27FC236}">
                  <a16:creationId xmlns:a16="http://schemas.microsoft.com/office/drawing/2014/main" id="{72A0EEFD-C98F-413C-92A9-2709EF701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" name="AutoShape 63">
              <a:extLst>
                <a:ext uri="{FF2B5EF4-FFF2-40B4-BE49-F238E27FC236}">
                  <a16:creationId xmlns:a16="http://schemas.microsoft.com/office/drawing/2014/main" id="{7071C77E-BA37-40DA-B36E-B30468F3B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" name="AutoShape 64">
              <a:extLst>
                <a:ext uri="{FF2B5EF4-FFF2-40B4-BE49-F238E27FC236}">
                  <a16:creationId xmlns:a16="http://schemas.microsoft.com/office/drawing/2014/main" id="{A64C31C5-5C30-4E10-90B6-DE89F4090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" name="AutoShape 65">
              <a:extLst>
                <a:ext uri="{FF2B5EF4-FFF2-40B4-BE49-F238E27FC236}">
                  <a16:creationId xmlns:a16="http://schemas.microsoft.com/office/drawing/2014/main" id="{E48D090C-588F-407B-BB50-0813E0F63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3" name="AutoShape 66">
              <a:extLst>
                <a:ext uri="{FF2B5EF4-FFF2-40B4-BE49-F238E27FC236}">
                  <a16:creationId xmlns:a16="http://schemas.microsoft.com/office/drawing/2014/main" id="{B39C153F-780B-4B06-8B03-C3185EE42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4" name="AutoShape 67">
              <a:extLst>
                <a:ext uri="{FF2B5EF4-FFF2-40B4-BE49-F238E27FC236}">
                  <a16:creationId xmlns:a16="http://schemas.microsoft.com/office/drawing/2014/main" id="{BA5B1942-9581-4A58-9447-872DB85B0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5" name="AutoShape 68">
              <a:extLst>
                <a:ext uri="{FF2B5EF4-FFF2-40B4-BE49-F238E27FC236}">
                  <a16:creationId xmlns:a16="http://schemas.microsoft.com/office/drawing/2014/main" id="{4445C9E6-170E-4AEB-AF16-6F5EC30FA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86" name="Group 69">
            <a:extLst>
              <a:ext uri="{FF2B5EF4-FFF2-40B4-BE49-F238E27FC236}">
                <a16:creationId xmlns:a16="http://schemas.microsoft.com/office/drawing/2014/main" id="{FE57A3FD-893B-4F00-973D-53352989A934}"/>
              </a:ext>
            </a:extLst>
          </p:cNvPr>
          <p:cNvGrpSpPr>
            <a:grpSpLocks/>
          </p:cNvGrpSpPr>
          <p:nvPr/>
        </p:nvGrpSpPr>
        <p:grpSpPr bwMode="auto">
          <a:xfrm>
            <a:off x="2865007" y="5493466"/>
            <a:ext cx="1451957" cy="1451957"/>
            <a:chOff x="4656" y="2448"/>
            <a:chExt cx="768" cy="768"/>
          </a:xfrm>
        </p:grpSpPr>
        <p:sp>
          <p:nvSpPr>
            <p:cNvPr id="87" name="AutoShape 70">
              <a:extLst>
                <a:ext uri="{FF2B5EF4-FFF2-40B4-BE49-F238E27FC236}">
                  <a16:creationId xmlns:a16="http://schemas.microsoft.com/office/drawing/2014/main" id="{D0F46888-8FF4-437E-8A7D-3B4E40F5E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8" name="AutoShape 71">
              <a:extLst>
                <a:ext uri="{FF2B5EF4-FFF2-40B4-BE49-F238E27FC236}">
                  <a16:creationId xmlns:a16="http://schemas.microsoft.com/office/drawing/2014/main" id="{C5E5A0CB-BB47-4D9A-BA80-82D4C3690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9" name="AutoShape 72">
              <a:extLst>
                <a:ext uri="{FF2B5EF4-FFF2-40B4-BE49-F238E27FC236}">
                  <a16:creationId xmlns:a16="http://schemas.microsoft.com/office/drawing/2014/main" id="{401336DF-ED04-4180-88F4-F23D82CB4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0" name="AutoShape 73">
              <a:extLst>
                <a:ext uri="{FF2B5EF4-FFF2-40B4-BE49-F238E27FC236}">
                  <a16:creationId xmlns:a16="http://schemas.microsoft.com/office/drawing/2014/main" id="{09E96832-A052-437D-AB9D-01D3CFD2C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" name="AutoShape 74">
              <a:extLst>
                <a:ext uri="{FF2B5EF4-FFF2-40B4-BE49-F238E27FC236}">
                  <a16:creationId xmlns:a16="http://schemas.microsoft.com/office/drawing/2014/main" id="{35C46D0D-6BDA-48DF-A6DF-2B54922EC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" name="AutoShape 75">
              <a:extLst>
                <a:ext uri="{FF2B5EF4-FFF2-40B4-BE49-F238E27FC236}">
                  <a16:creationId xmlns:a16="http://schemas.microsoft.com/office/drawing/2014/main" id="{DC8704C9-0CC2-4B5C-92F4-BDA897DD4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3" name="AutoShape 76">
              <a:extLst>
                <a:ext uri="{FF2B5EF4-FFF2-40B4-BE49-F238E27FC236}">
                  <a16:creationId xmlns:a16="http://schemas.microsoft.com/office/drawing/2014/main" id="{718E1871-9B47-43E1-9162-1445BFF0F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4" name="AutoShape 77">
              <a:extLst>
                <a:ext uri="{FF2B5EF4-FFF2-40B4-BE49-F238E27FC236}">
                  <a16:creationId xmlns:a16="http://schemas.microsoft.com/office/drawing/2014/main" id="{47C7EC91-5400-4171-9920-0E1EC771B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95" name="Group 78">
            <a:extLst>
              <a:ext uri="{FF2B5EF4-FFF2-40B4-BE49-F238E27FC236}">
                <a16:creationId xmlns:a16="http://schemas.microsoft.com/office/drawing/2014/main" id="{CD0631EE-72B6-4029-ABDA-5BC01617F800}"/>
              </a:ext>
            </a:extLst>
          </p:cNvPr>
          <p:cNvGrpSpPr>
            <a:grpSpLocks/>
          </p:cNvGrpSpPr>
          <p:nvPr/>
        </p:nvGrpSpPr>
        <p:grpSpPr bwMode="auto">
          <a:xfrm>
            <a:off x="3953975" y="6579322"/>
            <a:ext cx="1451957" cy="1451957"/>
            <a:chOff x="4464" y="2208"/>
            <a:chExt cx="768" cy="768"/>
          </a:xfrm>
        </p:grpSpPr>
        <p:sp>
          <p:nvSpPr>
            <p:cNvPr id="96" name="AutoShape 79">
              <a:extLst>
                <a:ext uri="{FF2B5EF4-FFF2-40B4-BE49-F238E27FC236}">
                  <a16:creationId xmlns:a16="http://schemas.microsoft.com/office/drawing/2014/main" id="{F500CD0D-7078-486C-A130-D8EA55DBB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" name="AutoShape 80">
              <a:extLst>
                <a:ext uri="{FF2B5EF4-FFF2-40B4-BE49-F238E27FC236}">
                  <a16:creationId xmlns:a16="http://schemas.microsoft.com/office/drawing/2014/main" id="{7D94F48E-C691-4E18-8E5A-9C17F92D9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8" name="AutoShape 81">
              <a:extLst>
                <a:ext uri="{FF2B5EF4-FFF2-40B4-BE49-F238E27FC236}">
                  <a16:creationId xmlns:a16="http://schemas.microsoft.com/office/drawing/2014/main" id="{E5DCAEC5-68BC-4AB7-9268-59E19E54E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" name="AutoShape 82">
              <a:extLst>
                <a:ext uri="{FF2B5EF4-FFF2-40B4-BE49-F238E27FC236}">
                  <a16:creationId xmlns:a16="http://schemas.microsoft.com/office/drawing/2014/main" id="{08E3A8CF-F29F-4632-93A8-77FDBD755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0" name="AutoShape 83">
              <a:extLst>
                <a:ext uri="{FF2B5EF4-FFF2-40B4-BE49-F238E27FC236}">
                  <a16:creationId xmlns:a16="http://schemas.microsoft.com/office/drawing/2014/main" id="{7308C751-0B74-4588-85E6-0BECE5BE7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1" name="AutoShape 84">
              <a:extLst>
                <a:ext uri="{FF2B5EF4-FFF2-40B4-BE49-F238E27FC236}">
                  <a16:creationId xmlns:a16="http://schemas.microsoft.com/office/drawing/2014/main" id="{87D71F78-6C66-4089-B8F2-37C41B74F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" name="AutoShape 85">
              <a:extLst>
                <a:ext uri="{FF2B5EF4-FFF2-40B4-BE49-F238E27FC236}">
                  <a16:creationId xmlns:a16="http://schemas.microsoft.com/office/drawing/2014/main" id="{B319CC2F-ABA8-4614-A03B-C1ED31E85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" name="AutoShape 86">
              <a:extLst>
                <a:ext uri="{FF2B5EF4-FFF2-40B4-BE49-F238E27FC236}">
                  <a16:creationId xmlns:a16="http://schemas.microsoft.com/office/drawing/2014/main" id="{BE53D107-A1A0-46C6-BD90-DDB034E39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04" name="Line 87">
            <a:extLst>
              <a:ext uri="{FF2B5EF4-FFF2-40B4-BE49-F238E27FC236}">
                <a16:creationId xmlns:a16="http://schemas.microsoft.com/office/drawing/2014/main" id="{E0268676-FB58-4610-95FA-15789F57CD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1808" y="6967400"/>
            <a:ext cx="0" cy="106387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Text Box 88">
            <a:extLst>
              <a:ext uri="{FF2B5EF4-FFF2-40B4-BE49-F238E27FC236}">
                <a16:creationId xmlns:a16="http://schemas.microsoft.com/office/drawing/2014/main" id="{A778167D-894D-4609-8C29-28E1328F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9" y="5207512"/>
            <a:ext cx="7751557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i="1" u="sng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i="1" u="sng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gồm 1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phương (được xếp bởi 8 hình lập phương nhỏ)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nhật (được xếp bởi 16 hình lập phương nhỏ): 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8 + 16 = 24 (hình lập phương)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Đáp số: 24 hình lập phương </a:t>
            </a:r>
            <a:endParaRPr lang="en-US" sz="3200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946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93827E-6 L 0.09167 4.9382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67 4.93827E-6 L 8.33333E-7 4.9382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2" name="Line 18">
            <a:extLst>
              <a:ext uri="{FF2B5EF4-FFF2-40B4-BE49-F238E27FC236}">
                <a16:creationId xmlns:a16="http://schemas.microsoft.com/office/drawing/2014/main" id="{EEB97AA8-54EE-4DC7-8BA9-DB2D57E0072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9694" y="4745695"/>
            <a:ext cx="1" cy="37243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3" name="Group 85">
            <a:extLst>
              <a:ext uri="{FF2B5EF4-FFF2-40B4-BE49-F238E27FC236}">
                <a16:creationId xmlns:a16="http://schemas.microsoft.com/office/drawing/2014/main" id="{236B0CEA-FA92-4054-9967-323FD0575A23}"/>
              </a:ext>
            </a:extLst>
          </p:cNvPr>
          <p:cNvGrpSpPr>
            <a:grpSpLocks/>
          </p:cNvGrpSpPr>
          <p:nvPr/>
        </p:nvGrpSpPr>
        <p:grpSpPr bwMode="auto">
          <a:xfrm>
            <a:off x="4534494" y="6345895"/>
            <a:ext cx="1697009" cy="1697009"/>
            <a:chOff x="4464" y="2208"/>
            <a:chExt cx="768" cy="768"/>
          </a:xfrm>
        </p:grpSpPr>
        <p:sp>
          <p:nvSpPr>
            <p:cNvPr id="74" name="AutoShape 86">
              <a:extLst>
                <a:ext uri="{FF2B5EF4-FFF2-40B4-BE49-F238E27FC236}">
                  <a16:creationId xmlns:a16="http://schemas.microsoft.com/office/drawing/2014/main" id="{78367CEA-3BA3-4EAF-9A21-753BBACB0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" name="AutoShape 87">
              <a:extLst>
                <a:ext uri="{FF2B5EF4-FFF2-40B4-BE49-F238E27FC236}">
                  <a16:creationId xmlns:a16="http://schemas.microsoft.com/office/drawing/2014/main" id="{BC969522-8E7F-4E98-9D80-98672EF7C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7" name="AutoShape 88">
              <a:extLst>
                <a:ext uri="{FF2B5EF4-FFF2-40B4-BE49-F238E27FC236}">
                  <a16:creationId xmlns:a16="http://schemas.microsoft.com/office/drawing/2014/main" id="{31912140-A294-486A-B570-220409982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8" name="AutoShape 89">
              <a:extLst>
                <a:ext uri="{FF2B5EF4-FFF2-40B4-BE49-F238E27FC236}">
                  <a16:creationId xmlns:a16="http://schemas.microsoft.com/office/drawing/2014/main" id="{D48261CA-4DEE-4CC9-A763-74C50FC09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9" name="AutoShape 90">
              <a:extLst>
                <a:ext uri="{FF2B5EF4-FFF2-40B4-BE49-F238E27FC236}">
                  <a16:creationId xmlns:a16="http://schemas.microsoft.com/office/drawing/2014/main" id="{11B45733-6EDB-44A1-AD9B-EFEB97FAA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0" name="AutoShape 91">
              <a:extLst>
                <a:ext uri="{FF2B5EF4-FFF2-40B4-BE49-F238E27FC236}">
                  <a16:creationId xmlns:a16="http://schemas.microsoft.com/office/drawing/2014/main" id="{BEFE9827-292C-45B8-A7B6-A09D512DA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1" name="AutoShape 92">
              <a:extLst>
                <a:ext uri="{FF2B5EF4-FFF2-40B4-BE49-F238E27FC236}">
                  <a16:creationId xmlns:a16="http://schemas.microsoft.com/office/drawing/2014/main" id="{CA5C3E74-76A1-477D-9C78-6CAA70C81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" name="AutoShape 93">
              <a:extLst>
                <a:ext uri="{FF2B5EF4-FFF2-40B4-BE49-F238E27FC236}">
                  <a16:creationId xmlns:a16="http://schemas.microsoft.com/office/drawing/2014/main" id="{B32F7B8A-1945-4E21-8AAA-67A3615E6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3" name="Group 94">
            <a:extLst>
              <a:ext uri="{FF2B5EF4-FFF2-40B4-BE49-F238E27FC236}">
                <a16:creationId xmlns:a16="http://schemas.microsoft.com/office/drawing/2014/main" id="{58F7B842-6059-4D99-852C-AC1324A8C50D}"/>
              </a:ext>
            </a:extLst>
          </p:cNvPr>
          <p:cNvGrpSpPr>
            <a:grpSpLocks/>
          </p:cNvGrpSpPr>
          <p:nvPr/>
        </p:nvGrpSpPr>
        <p:grpSpPr bwMode="auto">
          <a:xfrm>
            <a:off x="4535249" y="5074992"/>
            <a:ext cx="1697009" cy="1697009"/>
            <a:chOff x="4656" y="2448"/>
            <a:chExt cx="768" cy="768"/>
          </a:xfrm>
        </p:grpSpPr>
        <p:sp>
          <p:nvSpPr>
            <p:cNvPr id="114" name="AutoShape 95">
              <a:extLst>
                <a:ext uri="{FF2B5EF4-FFF2-40B4-BE49-F238E27FC236}">
                  <a16:creationId xmlns:a16="http://schemas.microsoft.com/office/drawing/2014/main" id="{253D4195-023C-458B-8EF0-259373F58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" name="AutoShape 96">
              <a:extLst>
                <a:ext uri="{FF2B5EF4-FFF2-40B4-BE49-F238E27FC236}">
                  <a16:creationId xmlns:a16="http://schemas.microsoft.com/office/drawing/2014/main" id="{2D461F39-5627-416F-9B7B-C5E760D4C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6" name="AutoShape 97">
              <a:extLst>
                <a:ext uri="{FF2B5EF4-FFF2-40B4-BE49-F238E27FC236}">
                  <a16:creationId xmlns:a16="http://schemas.microsoft.com/office/drawing/2014/main" id="{B93F257C-53BD-48B7-A413-27EE35582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7" name="AutoShape 98">
              <a:extLst>
                <a:ext uri="{FF2B5EF4-FFF2-40B4-BE49-F238E27FC236}">
                  <a16:creationId xmlns:a16="http://schemas.microsoft.com/office/drawing/2014/main" id="{61DA27AF-DAD8-429F-B155-D5BA5865E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8" name="AutoShape 99">
              <a:extLst>
                <a:ext uri="{FF2B5EF4-FFF2-40B4-BE49-F238E27FC236}">
                  <a16:creationId xmlns:a16="http://schemas.microsoft.com/office/drawing/2014/main" id="{0901A53A-FA34-452B-8596-004EA70B5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9" name="AutoShape 100">
              <a:extLst>
                <a:ext uri="{FF2B5EF4-FFF2-40B4-BE49-F238E27FC236}">
                  <a16:creationId xmlns:a16="http://schemas.microsoft.com/office/drawing/2014/main" id="{4CD79BEB-C638-422A-9A61-F882BFA23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0" name="AutoShape 101">
              <a:extLst>
                <a:ext uri="{FF2B5EF4-FFF2-40B4-BE49-F238E27FC236}">
                  <a16:creationId xmlns:a16="http://schemas.microsoft.com/office/drawing/2014/main" id="{BC732E7A-F5D1-4F8A-8F6F-D5A571EDD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1" name="AutoShape 102">
              <a:extLst>
                <a:ext uri="{FF2B5EF4-FFF2-40B4-BE49-F238E27FC236}">
                  <a16:creationId xmlns:a16="http://schemas.microsoft.com/office/drawing/2014/main" id="{D65863AE-BE31-453E-BB9E-EF7837B99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22" name="Group 103">
            <a:extLst>
              <a:ext uri="{FF2B5EF4-FFF2-40B4-BE49-F238E27FC236}">
                <a16:creationId xmlns:a16="http://schemas.microsoft.com/office/drawing/2014/main" id="{1C7E1BDD-7C2C-46AA-9731-1D46F5F73EAE}"/>
              </a:ext>
            </a:extLst>
          </p:cNvPr>
          <p:cNvGrpSpPr>
            <a:grpSpLocks/>
          </p:cNvGrpSpPr>
          <p:nvPr/>
        </p:nvGrpSpPr>
        <p:grpSpPr bwMode="auto">
          <a:xfrm>
            <a:off x="5807250" y="6345895"/>
            <a:ext cx="1697009" cy="1697009"/>
            <a:chOff x="4464" y="2208"/>
            <a:chExt cx="768" cy="768"/>
          </a:xfrm>
        </p:grpSpPr>
        <p:sp>
          <p:nvSpPr>
            <p:cNvPr id="123" name="AutoShape 104">
              <a:extLst>
                <a:ext uri="{FF2B5EF4-FFF2-40B4-BE49-F238E27FC236}">
                  <a16:creationId xmlns:a16="http://schemas.microsoft.com/office/drawing/2014/main" id="{1CB3CB3B-03AD-47B5-AE29-C312C7A37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4" name="AutoShape 105">
              <a:extLst>
                <a:ext uri="{FF2B5EF4-FFF2-40B4-BE49-F238E27FC236}">
                  <a16:creationId xmlns:a16="http://schemas.microsoft.com/office/drawing/2014/main" id="{081C7585-50AE-4F97-A861-CE7D9ED2F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5" name="AutoShape 106">
              <a:extLst>
                <a:ext uri="{FF2B5EF4-FFF2-40B4-BE49-F238E27FC236}">
                  <a16:creationId xmlns:a16="http://schemas.microsoft.com/office/drawing/2014/main" id="{C4D09309-8E76-4369-A787-EF7702CF0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6" name="AutoShape 107">
              <a:extLst>
                <a:ext uri="{FF2B5EF4-FFF2-40B4-BE49-F238E27FC236}">
                  <a16:creationId xmlns:a16="http://schemas.microsoft.com/office/drawing/2014/main" id="{45720B54-577C-4515-B019-E793FC744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7" name="AutoShape 108">
              <a:extLst>
                <a:ext uri="{FF2B5EF4-FFF2-40B4-BE49-F238E27FC236}">
                  <a16:creationId xmlns:a16="http://schemas.microsoft.com/office/drawing/2014/main" id="{9252D7AD-169F-41DD-877F-0DFDF25AA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8" name="AutoShape 109">
              <a:extLst>
                <a:ext uri="{FF2B5EF4-FFF2-40B4-BE49-F238E27FC236}">
                  <a16:creationId xmlns:a16="http://schemas.microsoft.com/office/drawing/2014/main" id="{711CF18E-6774-4415-A4B8-D9A653965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9" name="AutoShape 110">
              <a:extLst>
                <a:ext uri="{FF2B5EF4-FFF2-40B4-BE49-F238E27FC236}">
                  <a16:creationId xmlns:a16="http://schemas.microsoft.com/office/drawing/2014/main" id="{C105B1CF-D3A0-4249-ADFE-0F8056322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0" name="AutoShape 111">
              <a:extLst>
                <a:ext uri="{FF2B5EF4-FFF2-40B4-BE49-F238E27FC236}">
                  <a16:creationId xmlns:a16="http://schemas.microsoft.com/office/drawing/2014/main" id="{029B62B4-B074-4FF6-B0C4-36086620A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31" name="Line 112">
            <a:extLst>
              <a:ext uri="{FF2B5EF4-FFF2-40B4-BE49-F238E27FC236}">
                <a16:creationId xmlns:a16="http://schemas.microsoft.com/office/drawing/2014/main" id="{5959B7C5-832C-4B89-A9FA-8064CEDE50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9535" y="6770146"/>
            <a:ext cx="1272757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" name="Text Box 115">
            <a:extLst>
              <a:ext uri="{FF2B5EF4-FFF2-40B4-BE49-F238E27FC236}">
                <a16:creationId xmlns:a16="http://schemas.microsoft.com/office/drawing/2014/main" id="{8C352671-DF15-4777-A02E-DEA19B038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2456" y="4745342"/>
            <a:ext cx="4357764" cy="69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sp>
        <p:nvSpPr>
          <p:cNvPr id="133" name="Text Box 116">
            <a:extLst>
              <a:ext uri="{FF2B5EF4-FFF2-40B4-BE49-F238E27FC236}">
                <a16:creationId xmlns:a16="http://schemas.microsoft.com/office/drawing/2014/main" id="{EEC1E709-92DA-4D47-B2F6-78B8EF225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2456" y="5371506"/>
            <a:ext cx="8264723" cy="416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i="1" u="sng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i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nhỏ gồm 1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phương (gồm 8 hình lập phương nhỏ) và 1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000" dirty="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err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nhật (gồm 16 hình lập phương nhỏ):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8 + 16 = 24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Đáp số: 24 hình lập phương</a:t>
            </a:r>
            <a:endParaRPr lang="en-US" sz="3000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408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1.60494E-6 L 2.36111E-6 -0.122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0.12207 L 2.36111E-6 -1.60494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87">
            <a:extLst>
              <a:ext uri="{FF2B5EF4-FFF2-40B4-BE49-F238E27FC236}">
                <a16:creationId xmlns:a16="http://schemas.microsoft.com/office/drawing/2014/main" id="{C75993A8-DEFA-4D54-B9E4-AD39BFBA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2324" y="1219643"/>
            <a:ext cx="11710839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E54EA6-19E7-4BC9-8B60-D0DB76FE0D24}"/>
              </a:ext>
            </a:extLst>
          </p:cNvPr>
          <p:cNvGrpSpPr/>
          <p:nvPr/>
        </p:nvGrpSpPr>
        <p:grpSpPr>
          <a:xfrm>
            <a:off x="1800224" y="1219643"/>
            <a:ext cx="2417425" cy="957740"/>
            <a:chOff x="557212" y="350931"/>
            <a:chExt cx="2417425" cy="957740"/>
          </a:xfrm>
        </p:grpSpPr>
        <p:pic>
          <p:nvPicPr>
            <p:cNvPr id="34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023868AA-4B61-4995-B7D5-CB5B05373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2" y="350931"/>
              <a:ext cx="2417425" cy="957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207E5C-6B8F-4060-BBC8-36C340FF3872}"/>
                </a:ext>
              </a:extLst>
            </p:cNvPr>
            <p:cNvSpPr/>
            <p:nvPr/>
          </p:nvSpPr>
          <p:spPr>
            <a:xfrm>
              <a:off x="1183873" y="379507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71">
            <a:extLst>
              <a:ext uri="{FF2B5EF4-FFF2-40B4-BE49-F238E27FC236}">
                <a16:creationId xmlns:a16="http://schemas.microsoft.com/office/drawing/2014/main" id="{44855ADB-9DD2-4BFD-B29F-E54A27775A2C}"/>
              </a:ext>
            </a:extLst>
          </p:cNvPr>
          <p:cNvGrpSpPr>
            <a:grpSpLocks/>
          </p:cNvGrpSpPr>
          <p:nvPr/>
        </p:nvGrpSpPr>
        <p:grpSpPr bwMode="auto">
          <a:xfrm>
            <a:off x="14344651" y="2799427"/>
            <a:ext cx="1576386" cy="1576386"/>
            <a:chOff x="4464" y="2208"/>
            <a:chExt cx="768" cy="768"/>
          </a:xfrm>
        </p:grpSpPr>
        <p:sp>
          <p:nvSpPr>
            <p:cNvPr id="37" name="AutoShape 30">
              <a:extLst>
                <a:ext uri="{FF2B5EF4-FFF2-40B4-BE49-F238E27FC236}">
                  <a16:creationId xmlns:a16="http://schemas.microsoft.com/office/drawing/2014/main" id="{6CC1D641-714D-4149-A681-4E0ED3779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06AA3E5-465D-4433-A10A-37C08357A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7">
              <a:extLst>
                <a:ext uri="{FF2B5EF4-FFF2-40B4-BE49-F238E27FC236}">
                  <a16:creationId xmlns:a16="http://schemas.microsoft.com/office/drawing/2014/main" id="{19032CEE-E07B-4931-B8FE-17F6C4010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40">
              <a:extLst>
                <a:ext uri="{FF2B5EF4-FFF2-40B4-BE49-F238E27FC236}">
                  <a16:creationId xmlns:a16="http://schemas.microsoft.com/office/drawing/2014/main" id="{F479D29B-89DB-4DAC-804D-8C253DA8A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44">
              <a:extLst>
                <a:ext uri="{FF2B5EF4-FFF2-40B4-BE49-F238E27FC236}">
                  <a16:creationId xmlns:a16="http://schemas.microsoft.com/office/drawing/2014/main" id="{DBE477C9-944F-4202-A25E-80C130593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49">
              <a:extLst>
                <a:ext uri="{FF2B5EF4-FFF2-40B4-BE49-F238E27FC236}">
                  <a16:creationId xmlns:a16="http://schemas.microsoft.com/office/drawing/2014/main" id="{E30FC0C4-3326-4461-A79E-E75090D5C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53">
              <a:extLst>
                <a:ext uri="{FF2B5EF4-FFF2-40B4-BE49-F238E27FC236}">
                  <a16:creationId xmlns:a16="http://schemas.microsoft.com/office/drawing/2014/main" id="{D259F52C-4666-4ECB-A8AE-6F5475EB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54">
              <a:extLst>
                <a:ext uri="{FF2B5EF4-FFF2-40B4-BE49-F238E27FC236}">
                  <a16:creationId xmlns:a16="http://schemas.microsoft.com/office/drawing/2014/main" id="{A4836663-91A6-471A-8C4B-9A0B7446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" name="Line 59">
            <a:extLst>
              <a:ext uri="{FF2B5EF4-FFF2-40B4-BE49-F238E27FC236}">
                <a16:creationId xmlns:a16="http://schemas.microsoft.com/office/drawing/2014/main" id="{CAA0B8CD-CA70-409E-BF6A-925CEE820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30413" y="1504709"/>
            <a:ext cx="117990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Line 60">
            <a:extLst>
              <a:ext uri="{FF2B5EF4-FFF2-40B4-BE49-F238E27FC236}">
                <a16:creationId xmlns:a16="http://schemas.microsoft.com/office/drawing/2014/main" id="{F8CF7E4E-30A6-4C26-8ACA-3EDFA39040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09225" y="1987972"/>
            <a:ext cx="0" cy="238549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8B0D69E5-D728-492A-AE31-ED1A992FB9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270413" y="1526814"/>
            <a:ext cx="439163" cy="4391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5">
            <a:extLst>
              <a:ext uri="{FF2B5EF4-FFF2-40B4-BE49-F238E27FC236}">
                <a16:creationId xmlns:a16="http://schemas.microsoft.com/office/drawing/2014/main" id="{AAEDDD3F-4EAB-4781-A2E7-63AA4058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4818" y="2888114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73B84531-5427-45FC-9923-40F2CB9DD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3973" y="1380787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2" name="Text Box 67">
            <a:extLst>
              <a:ext uri="{FF2B5EF4-FFF2-40B4-BE49-F238E27FC236}">
                <a16:creationId xmlns:a16="http://schemas.microsoft.com/office/drawing/2014/main" id="{8EAF948A-7089-4098-B679-BFBC4FA0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673" y="950711"/>
            <a:ext cx="609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73">
            <a:extLst>
              <a:ext uri="{FF2B5EF4-FFF2-40B4-BE49-F238E27FC236}">
                <a16:creationId xmlns:a16="http://schemas.microsoft.com/office/drawing/2014/main" id="{43D25C4B-F5F6-4E97-B062-1DC4B2B34012}"/>
              </a:ext>
            </a:extLst>
          </p:cNvPr>
          <p:cNvGrpSpPr>
            <a:grpSpLocks/>
          </p:cNvGrpSpPr>
          <p:nvPr/>
        </p:nvGrpSpPr>
        <p:grpSpPr bwMode="auto">
          <a:xfrm>
            <a:off x="14344949" y="1619472"/>
            <a:ext cx="1576386" cy="1576386"/>
            <a:chOff x="4656" y="2448"/>
            <a:chExt cx="768" cy="768"/>
          </a:xfrm>
        </p:grpSpPr>
        <p:sp>
          <p:nvSpPr>
            <p:cNvPr id="54" name="AutoShape 26">
              <a:extLst>
                <a:ext uri="{FF2B5EF4-FFF2-40B4-BE49-F238E27FC236}">
                  <a16:creationId xmlns:a16="http://schemas.microsoft.com/office/drawing/2014/main" id="{6C95AABC-1F20-4BD6-A62D-4D52EE008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34">
              <a:extLst>
                <a:ext uri="{FF2B5EF4-FFF2-40B4-BE49-F238E27FC236}">
                  <a16:creationId xmlns:a16="http://schemas.microsoft.com/office/drawing/2014/main" id="{6CA8AADD-9C06-4E3C-AFF0-E41F6FF35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38">
              <a:extLst>
                <a:ext uri="{FF2B5EF4-FFF2-40B4-BE49-F238E27FC236}">
                  <a16:creationId xmlns:a16="http://schemas.microsoft.com/office/drawing/2014/main" id="{4A81727A-D921-453D-B846-CB8CAAEA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39">
              <a:extLst>
                <a:ext uri="{FF2B5EF4-FFF2-40B4-BE49-F238E27FC236}">
                  <a16:creationId xmlns:a16="http://schemas.microsoft.com/office/drawing/2014/main" id="{00045F57-91D2-4BED-ADAF-D78CF47C2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41">
              <a:extLst>
                <a:ext uri="{FF2B5EF4-FFF2-40B4-BE49-F238E27FC236}">
                  <a16:creationId xmlns:a16="http://schemas.microsoft.com/office/drawing/2014/main" id="{CB4D49FF-4C03-4319-A05D-39FD3432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1">
              <a:extLst>
                <a:ext uri="{FF2B5EF4-FFF2-40B4-BE49-F238E27FC236}">
                  <a16:creationId xmlns:a16="http://schemas.microsoft.com/office/drawing/2014/main" id="{9E6F2B15-F544-43C5-B6B5-827271940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AutoShape 52">
              <a:extLst>
                <a:ext uri="{FF2B5EF4-FFF2-40B4-BE49-F238E27FC236}">
                  <a16:creationId xmlns:a16="http://schemas.microsoft.com/office/drawing/2014/main" id="{9C487553-51BF-470B-8EF2-48E9017EB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AutoShape 72">
              <a:extLst>
                <a:ext uri="{FF2B5EF4-FFF2-40B4-BE49-F238E27FC236}">
                  <a16:creationId xmlns:a16="http://schemas.microsoft.com/office/drawing/2014/main" id="{2F5B9D17-24FB-48AE-B47E-CAE76C3A4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74">
            <a:extLst>
              <a:ext uri="{FF2B5EF4-FFF2-40B4-BE49-F238E27FC236}">
                <a16:creationId xmlns:a16="http://schemas.microsoft.com/office/drawing/2014/main" id="{8528EB76-7809-49B3-B900-75A83563D668}"/>
              </a:ext>
            </a:extLst>
          </p:cNvPr>
          <p:cNvGrpSpPr>
            <a:grpSpLocks/>
          </p:cNvGrpSpPr>
          <p:nvPr/>
        </p:nvGrpSpPr>
        <p:grpSpPr bwMode="auto">
          <a:xfrm>
            <a:off x="15516225" y="2797084"/>
            <a:ext cx="1576386" cy="1576386"/>
            <a:chOff x="4464" y="2208"/>
            <a:chExt cx="768" cy="768"/>
          </a:xfrm>
        </p:grpSpPr>
        <p:sp>
          <p:nvSpPr>
            <p:cNvPr id="63" name="AutoShape 75">
              <a:extLst>
                <a:ext uri="{FF2B5EF4-FFF2-40B4-BE49-F238E27FC236}">
                  <a16:creationId xmlns:a16="http://schemas.microsoft.com/office/drawing/2014/main" id="{FD12027B-DCBE-4FF8-9384-E9BA22774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AutoShape 76">
              <a:extLst>
                <a:ext uri="{FF2B5EF4-FFF2-40B4-BE49-F238E27FC236}">
                  <a16:creationId xmlns:a16="http://schemas.microsoft.com/office/drawing/2014/main" id="{6FECE077-3986-4774-8B27-9BDB218D3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AutoShape 77">
              <a:extLst>
                <a:ext uri="{FF2B5EF4-FFF2-40B4-BE49-F238E27FC236}">
                  <a16:creationId xmlns:a16="http://schemas.microsoft.com/office/drawing/2014/main" id="{03C5956A-A706-4F29-9235-C1ACF98D0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78">
              <a:extLst>
                <a:ext uri="{FF2B5EF4-FFF2-40B4-BE49-F238E27FC236}">
                  <a16:creationId xmlns:a16="http://schemas.microsoft.com/office/drawing/2014/main" id="{0380BC6F-9DC0-433A-9B02-75B8DC084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AutoShape 79">
              <a:extLst>
                <a:ext uri="{FF2B5EF4-FFF2-40B4-BE49-F238E27FC236}">
                  <a16:creationId xmlns:a16="http://schemas.microsoft.com/office/drawing/2014/main" id="{1D2D5E38-9D1F-4C3B-A076-E247A4307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AutoShape 80">
              <a:extLst>
                <a:ext uri="{FF2B5EF4-FFF2-40B4-BE49-F238E27FC236}">
                  <a16:creationId xmlns:a16="http://schemas.microsoft.com/office/drawing/2014/main" id="{24517FA4-0951-49F1-B5D4-F45E7E2C9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AutoShape 81">
              <a:extLst>
                <a:ext uri="{FF2B5EF4-FFF2-40B4-BE49-F238E27FC236}">
                  <a16:creationId xmlns:a16="http://schemas.microsoft.com/office/drawing/2014/main" id="{E527CB9E-B0F4-413E-84D3-626ED30B7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AutoShape 82">
              <a:extLst>
                <a:ext uri="{FF2B5EF4-FFF2-40B4-BE49-F238E27FC236}">
                  <a16:creationId xmlns:a16="http://schemas.microsoft.com/office/drawing/2014/main" id="{CD0BCE3C-DFE2-4295-92D8-497656E77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Line 60">
            <a:extLst>
              <a:ext uri="{FF2B5EF4-FFF2-40B4-BE49-F238E27FC236}">
                <a16:creationId xmlns:a16="http://schemas.microsoft.com/office/drawing/2014/main" id="{A3C5EDB3-8179-43B8-9EBA-F88DC8B9B818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08183" y="4490870"/>
            <a:ext cx="2379617" cy="1044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id="{E1B72D87-E2E1-445C-B7AB-3E4A2EF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6073" y="4517096"/>
            <a:ext cx="45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7" name="Line 12">
            <a:extLst>
              <a:ext uri="{FF2B5EF4-FFF2-40B4-BE49-F238E27FC236}">
                <a16:creationId xmlns:a16="http://schemas.microsoft.com/office/drawing/2014/main" id="{6EA208E2-F49B-4D7F-89FD-1654C66E2510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3577" y="4552260"/>
            <a:ext cx="1" cy="394095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/>
          </a:p>
        </p:txBody>
      </p:sp>
      <p:sp>
        <p:nvSpPr>
          <p:cNvPr id="78" name="Text Box 13">
            <a:extLst>
              <a:ext uri="{FF2B5EF4-FFF2-40B4-BE49-F238E27FC236}">
                <a16:creationId xmlns:a16="http://schemas.microsoft.com/office/drawing/2014/main" id="{5AA82087-6863-4051-9B3A-AA893C137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690" y="4598880"/>
            <a:ext cx="9820994" cy="485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4:</a:t>
            </a:r>
            <a:r>
              <a:rPr lang="en-US" sz="30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 thêm 1 khối lập phương để tạo thành  hình hộp chữ nhật. 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hình lập phương tạo thành hình hộp chữ nhật đó là: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8 x 4 = 32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Vậy, số hình lập phương hình bên có là: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32 - 8 = 24 (hình lập phương)</a:t>
            </a:r>
          </a:p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Đáp số: 24 hình lập phương</a:t>
            </a:r>
          </a:p>
        </p:txBody>
      </p:sp>
      <p:sp>
        <p:nvSpPr>
          <p:cNvPr id="79" name="Text Box 14">
            <a:extLst>
              <a:ext uri="{FF2B5EF4-FFF2-40B4-BE49-F238E27FC236}">
                <a16:creationId xmlns:a16="http://schemas.microsoft.com/office/drawing/2014/main" id="{F21D61FF-A23F-4426-9A68-A15741E9C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553" y="3878917"/>
            <a:ext cx="3741567" cy="71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 b="1" u="sng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cắt hình</a:t>
            </a:r>
          </a:p>
        </p:txBody>
      </p:sp>
      <p:grpSp>
        <p:nvGrpSpPr>
          <p:cNvPr id="80" name="Group 15">
            <a:extLst>
              <a:ext uri="{FF2B5EF4-FFF2-40B4-BE49-F238E27FC236}">
                <a16:creationId xmlns:a16="http://schemas.microsoft.com/office/drawing/2014/main" id="{88CFB3CA-44A4-4895-9408-044B8291A925}"/>
              </a:ext>
            </a:extLst>
          </p:cNvPr>
          <p:cNvGrpSpPr>
            <a:grpSpLocks/>
          </p:cNvGrpSpPr>
          <p:nvPr/>
        </p:nvGrpSpPr>
        <p:grpSpPr bwMode="auto">
          <a:xfrm>
            <a:off x="2548028" y="6257535"/>
            <a:ext cx="2064313" cy="2064313"/>
            <a:chOff x="4464" y="2208"/>
            <a:chExt cx="768" cy="768"/>
          </a:xfrm>
        </p:grpSpPr>
        <p:sp>
          <p:nvSpPr>
            <p:cNvPr id="81" name="AutoShape 16">
              <a:extLst>
                <a:ext uri="{FF2B5EF4-FFF2-40B4-BE49-F238E27FC236}">
                  <a16:creationId xmlns:a16="http://schemas.microsoft.com/office/drawing/2014/main" id="{5A1C508C-4792-4656-AAB8-C2A24EA04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2" name="AutoShape 17">
              <a:extLst>
                <a:ext uri="{FF2B5EF4-FFF2-40B4-BE49-F238E27FC236}">
                  <a16:creationId xmlns:a16="http://schemas.microsoft.com/office/drawing/2014/main" id="{06548D6C-47E9-4F49-A3FE-EBDC298D4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3" name="AutoShape 18">
              <a:extLst>
                <a:ext uri="{FF2B5EF4-FFF2-40B4-BE49-F238E27FC236}">
                  <a16:creationId xmlns:a16="http://schemas.microsoft.com/office/drawing/2014/main" id="{116E15FB-B4F1-4D8E-A24D-4C2CF8D28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4" name="AutoShape 19">
              <a:extLst>
                <a:ext uri="{FF2B5EF4-FFF2-40B4-BE49-F238E27FC236}">
                  <a16:creationId xmlns:a16="http://schemas.microsoft.com/office/drawing/2014/main" id="{76B15349-CFA9-4CA1-A2CA-20BB04053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5" name="AutoShape 20">
              <a:extLst>
                <a:ext uri="{FF2B5EF4-FFF2-40B4-BE49-F238E27FC236}">
                  <a16:creationId xmlns:a16="http://schemas.microsoft.com/office/drawing/2014/main" id="{BB0FF846-9397-49A2-9669-D5387F793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6" name="AutoShape 21">
              <a:extLst>
                <a:ext uri="{FF2B5EF4-FFF2-40B4-BE49-F238E27FC236}">
                  <a16:creationId xmlns:a16="http://schemas.microsoft.com/office/drawing/2014/main" id="{2BDFB880-96AF-4E46-A21F-E0550FBEA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7" name="AutoShape 22">
              <a:extLst>
                <a:ext uri="{FF2B5EF4-FFF2-40B4-BE49-F238E27FC236}">
                  <a16:creationId xmlns:a16="http://schemas.microsoft.com/office/drawing/2014/main" id="{41BCD0B4-2485-484C-B595-9C8F28472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88" name="AutoShape 23">
              <a:extLst>
                <a:ext uri="{FF2B5EF4-FFF2-40B4-BE49-F238E27FC236}">
                  <a16:creationId xmlns:a16="http://schemas.microsoft.com/office/drawing/2014/main" id="{210BC08B-6706-4B37-B017-11F4F0AEB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89" name="Group 24">
            <a:extLst>
              <a:ext uri="{FF2B5EF4-FFF2-40B4-BE49-F238E27FC236}">
                <a16:creationId xmlns:a16="http://schemas.microsoft.com/office/drawing/2014/main" id="{B8153640-EDBE-4EDF-995F-BB97A7ABB960}"/>
              </a:ext>
            </a:extLst>
          </p:cNvPr>
          <p:cNvGrpSpPr>
            <a:grpSpLocks/>
          </p:cNvGrpSpPr>
          <p:nvPr/>
        </p:nvGrpSpPr>
        <p:grpSpPr bwMode="auto">
          <a:xfrm>
            <a:off x="2548028" y="4713279"/>
            <a:ext cx="2064313" cy="2064313"/>
            <a:chOff x="4656" y="2448"/>
            <a:chExt cx="768" cy="768"/>
          </a:xfrm>
        </p:grpSpPr>
        <p:sp>
          <p:nvSpPr>
            <p:cNvPr id="90" name="AutoShape 25">
              <a:extLst>
                <a:ext uri="{FF2B5EF4-FFF2-40B4-BE49-F238E27FC236}">
                  <a16:creationId xmlns:a16="http://schemas.microsoft.com/office/drawing/2014/main" id="{38D8EB36-46D0-482F-8C4A-CBC6D2CAD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1" name="AutoShape 26">
              <a:extLst>
                <a:ext uri="{FF2B5EF4-FFF2-40B4-BE49-F238E27FC236}">
                  <a16:creationId xmlns:a16="http://schemas.microsoft.com/office/drawing/2014/main" id="{F811C17E-F19B-4A7A-B48A-75A646F6F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2" name="AutoShape 27">
              <a:extLst>
                <a:ext uri="{FF2B5EF4-FFF2-40B4-BE49-F238E27FC236}">
                  <a16:creationId xmlns:a16="http://schemas.microsoft.com/office/drawing/2014/main" id="{62B21E18-C83F-4B4A-B083-B6166B056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3" name="AutoShape 28">
              <a:extLst>
                <a:ext uri="{FF2B5EF4-FFF2-40B4-BE49-F238E27FC236}">
                  <a16:creationId xmlns:a16="http://schemas.microsoft.com/office/drawing/2014/main" id="{BDBFFE66-D09A-476D-B78A-180E99886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4" name="AutoShape 29">
              <a:extLst>
                <a:ext uri="{FF2B5EF4-FFF2-40B4-BE49-F238E27FC236}">
                  <a16:creationId xmlns:a16="http://schemas.microsoft.com/office/drawing/2014/main" id="{3B576FB7-7580-4DB9-BAC7-68E042167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5" name="AutoShape 30">
              <a:extLst>
                <a:ext uri="{FF2B5EF4-FFF2-40B4-BE49-F238E27FC236}">
                  <a16:creationId xmlns:a16="http://schemas.microsoft.com/office/drawing/2014/main" id="{98DCBE22-345B-4EB2-B79D-4500A56995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6" name="AutoShape 31">
              <a:extLst>
                <a:ext uri="{FF2B5EF4-FFF2-40B4-BE49-F238E27FC236}">
                  <a16:creationId xmlns:a16="http://schemas.microsoft.com/office/drawing/2014/main" id="{4586ED54-F85D-4209-99F0-06256DE71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97" name="AutoShape 32">
              <a:extLst>
                <a:ext uri="{FF2B5EF4-FFF2-40B4-BE49-F238E27FC236}">
                  <a16:creationId xmlns:a16="http://schemas.microsoft.com/office/drawing/2014/main" id="{19591D61-C412-4F10-9ABA-90709C4EC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98" name="Group 33">
            <a:extLst>
              <a:ext uri="{FF2B5EF4-FFF2-40B4-BE49-F238E27FC236}">
                <a16:creationId xmlns:a16="http://schemas.microsoft.com/office/drawing/2014/main" id="{7073790A-94B1-4FA8-AAE7-B25FF51F7838}"/>
              </a:ext>
            </a:extLst>
          </p:cNvPr>
          <p:cNvGrpSpPr>
            <a:grpSpLocks/>
          </p:cNvGrpSpPr>
          <p:nvPr/>
        </p:nvGrpSpPr>
        <p:grpSpPr bwMode="auto">
          <a:xfrm>
            <a:off x="4088493" y="6260561"/>
            <a:ext cx="2064313" cy="2064313"/>
            <a:chOff x="4464" y="2208"/>
            <a:chExt cx="768" cy="768"/>
          </a:xfrm>
        </p:grpSpPr>
        <p:sp>
          <p:nvSpPr>
            <p:cNvPr id="99" name="AutoShape 34">
              <a:extLst>
                <a:ext uri="{FF2B5EF4-FFF2-40B4-BE49-F238E27FC236}">
                  <a16:creationId xmlns:a16="http://schemas.microsoft.com/office/drawing/2014/main" id="{D0D96493-2AB0-47C2-A527-53665A88F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0" name="AutoShape 35">
              <a:extLst>
                <a:ext uri="{FF2B5EF4-FFF2-40B4-BE49-F238E27FC236}">
                  <a16:creationId xmlns:a16="http://schemas.microsoft.com/office/drawing/2014/main" id="{911DBA4B-BA3E-4245-BCA3-C0B38C145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1" name="AutoShape 36">
              <a:extLst>
                <a:ext uri="{FF2B5EF4-FFF2-40B4-BE49-F238E27FC236}">
                  <a16:creationId xmlns:a16="http://schemas.microsoft.com/office/drawing/2014/main" id="{3F9C77FE-6D77-402F-BDA9-75ECDA965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2" name="AutoShape 37">
              <a:extLst>
                <a:ext uri="{FF2B5EF4-FFF2-40B4-BE49-F238E27FC236}">
                  <a16:creationId xmlns:a16="http://schemas.microsoft.com/office/drawing/2014/main" id="{7812740A-BD45-47CC-91FC-462230744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3" name="AutoShape 38">
              <a:extLst>
                <a:ext uri="{FF2B5EF4-FFF2-40B4-BE49-F238E27FC236}">
                  <a16:creationId xmlns:a16="http://schemas.microsoft.com/office/drawing/2014/main" id="{763F3A66-2E51-4D4A-B7A4-E67FEF26C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4" name="AutoShape 39">
              <a:extLst>
                <a:ext uri="{FF2B5EF4-FFF2-40B4-BE49-F238E27FC236}">
                  <a16:creationId xmlns:a16="http://schemas.microsoft.com/office/drawing/2014/main" id="{624F0042-27A2-4DCD-A471-4BED4A4A4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05" name="AutoShape 40">
              <a:extLst>
                <a:ext uri="{FF2B5EF4-FFF2-40B4-BE49-F238E27FC236}">
                  <a16:creationId xmlns:a16="http://schemas.microsoft.com/office/drawing/2014/main" id="{817AD236-45B3-4B86-8965-635A87AD0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4" name="AutoShape 41">
              <a:extLst>
                <a:ext uri="{FF2B5EF4-FFF2-40B4-BE49-F238E27FC236}">
                  <a16:creationId xmlns:a16="http://schemas.microsoft.com/office/drawing/2014/main" id="{7CF458E0-7199-4B95-BF89-FC94BDDE1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  <p:grpSp>
        <p:nvGrpSpPr>
          <p:cNvPr id="135" name="Group 43">
            <a:extLst>
              <a:ext uri="{FF2B5EF4-FFF2-40B4-BE49-F238E27FC236}">
                <a16:creationId xmlns:a16="http://schemas.microsoft.com/office/drawing/2014/main" id="{3BAC0F1C-2563-40CE-9E3E-D81A416B3A8A}"/>
              </a:ext>
            </a:extLst>
          </p:cNvPr>
          <p:cNvGrpSpPr>
            <a:grpSpLocks/>
          </p:cNvGrpSpPr>
          <p:nvPr/>
        </p:nvGrpSpPr>
        <p:grpSpPr bwMode="auto">
          <a:xfrm>
            <a:off x="4092194" y="4713279"/>
            <a:ext cx="2060609" cy="2067953"/>
            <a:chOff x="4656" y="2448"/>
            <a:chExt cx="768" cy="768"/>
          </a:xfrm>
        </p:grpSpPr>
        <p:sp>
          <p:nvSpPr>
            <p:cNvPr id="136" name="AutoShape 44">
              <a:extLst>
                <a:ext uri="{FF2B5EF4-FFF2-40B4-BE49-F238E27FC236}">
                  <a16:creationId xmlns:a16="http://schemas.microsoft.com/office/drawing/2014/main" id="{086EC90F-5BAB-4BD7-A918-696E84165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7" name="AutoShape 45">
              <a:extLst>
                <a:ext uri="{FF2B5EF4-FFF2-40B4-BE49-F238E27FC236}">
                  <a16:creationId xmlns:a16="http://schemas.microsoft.com/office/drawing/2014/main" id="{CCC959D9-DB67-4D72-B070-EACF36934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8" name="AutoShape 46">
              <a:extLst>
                <a:ext uri="{FF2B5EF4-FFF2-40B4-BE49-F238E27FC236}">
                  <a16:creationId xmlns:a16="http://schemas.microsoft.com/office/drawing/2014/main" id="{DB1EFC84-2D8F-40DC-8C74-DB1214A03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39" name="AutoShape 47">
              <a:extLst>
                <a:ext uri="{FF2B5EF4-FFF2-40B4-BE49-F238E27FC236}">
                  <a16:creationId xmlns:a16="http://schemas.microsoft.com/office/drawing/2014/main" id="{7922E272-901B-4690-B49E-B8987ED1B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0" name="AutoShape 48">
              <a:extLst>
                <a:ext uri="{FF2B5EF4-FFF2-40B4-BE49-F238E27FC236}">
                  <a16:creationId xmlns:a16="http://schemas.microsoft.com/office/drawing/2014/main" id="{F02BA301-7ECA-406B-A727-7CE3F862D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1" name="AutoShape 49">
              <a:extLst>
                <a:ext uri="{FF2B5EF4-FFF2-40B4-BE49-F238E27FC236}">
                  <a16:creationId xmlns:a16="http://schemas.microsoft.com/office/drawing/2014/main" id="{329408C0-631D-4DC6-99A8-47E2DBF60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2" name="AutoShape 50">
              <a:extLst>
                <a:ext uri="{FF2B5EF4-FFF2-40B4-BE49-F238E27FC236}">
                  <a16:creationId xmlns:a16="http://schemas.microsoft.com/office/drawing/2014/main" id="{74E73FD8-6E3E-4173-B178-5FE091C36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  <p:sp>
          <p:nvSpPr>
            <p:cNvPr id="143" name="AutoShape 51">
              <a:extLst>
                <a:ext uri="{FF2B5EF4-FFF2-40B4-BE49-F238E27FC236}">
                  <a16:creationId xmlns:a16="http://schemas.microsoft.com/office/drawing/2014/main" id="{12977B99-6A21-4494-B450-F6ACFC67D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/>
            </a:p>
          </p:txBody>
        </p:sp>
      </p:grpSp>
    </p:spTree>
    <p:extLst>
      <p:ext uri="{BB962C8B-B14F-4D97-AF65-F5344CB8AC3E}">
        <p14:creationId xmlns:p14="http://schemas.microsoft.com/office/powerpoint/2010/main" val="3453172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-0.1554 L -1.52778E-6 -1.9753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-1.97531E-6 C 0.03993 0.02979 0.08004 0.05988 0.09688 0.04229 C 0.11372 0.02469 0.10087 -0.08071 0.10156 -0.10571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8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Horizontal)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8" grpId="1"/>
      <p:bldP spid="7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9">
            <a:extLst>
              <a:ext uri="{FF2B5EF4-FFF2-40B4-BE49-F238E27FC236}">
                <a16:creationId xmlns:a16="http://schemas.microsoft.com/office/drawing/2014/main" id="{EA5CACAC-ACF6-4C7C-BBF5-5BA01FF10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537" y="3324227"/>
            <a:ext cx="10958512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Cách 2:  Mỗi hình lập phương có diện tích toàn phần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 x 2 x 6 = 24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toàn phần của cả 3 hình lập phương 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24 x 3 = 72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không cần sơn của hình đã cho là 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 x 2 x 4 = 16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*Diện tích cần sơn của hình đã cho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72 – 16 = 56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	  			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Đáp số: 56 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 Box 133">
            <a:extLst>
              <a:ext uri="{FF2B5EF4-FFF2-40B4-BE49-F238E27FC236}">
                <a16:creationId xmlns:a16="http://schemas.microsoft.com/office/drawing/2014/main" id="{07968DC9-C6AE-4854-9737-19C13AD58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4" y="3301946"/>
            <a:ext cx="9329738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Cách 1: Số mặt cần sơn của hình đã cho: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5 + 4 + 5 = 14 (mặt)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Diện tích cần sơn của hình đã cho là: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2 x 2 x 14 = 56 (cm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Đáp số: 56 cm</a:t>
            </a:r>
            <a:r>
              <a:rPr lang="en-US" sz="3000" baseline="30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grpSp>
        <p:nvGrpSpPr>
          <p:cNvPr id="149" name="Group 4">
            <a:extLst>
              <a:ext uri="{FF2B5EF4-FFF2-40B4-BE49-F238E27FC236}">
                <a16:creationId xmlns:a16="http://schemas.microsoft.com/office/drawing/2014/main" id="{6344CEDE-49A3-4875-ADC3-0EBD69D21334}"/>
              </a:ext>
            </a:extLst>
          </p:cNvPr>
          <p:cNvGrpSpPr>
            <a:grpSpLocks/>
          </p:cNvGrpSpPr>
          <p:nvPr/>
        </p:nvGrpSpPr>
        <p:grpSpPr bwMode="auto">
          <a:xfrm>
            <a:off x="13911263" y="5614987"/>
            <a:ext cx="1219200" cy="1219200"/>
            <a:chOff x="4464" y="2208"/>
            <a:chExt cx="768" cy="768"/>
          </a:xfrm>
        </p:grpSpPr>
        <p:sp>
          <p:nvSpPr>
            <p:cNvPr id="150" name="AutoShape 5">
              <a:extLst>
                <a:ext uri="{FF2B5EF4-FFF2-40B4-BE49-F238E27FC236}">
                  <a16:creationId xmlns:a16="http://schemas.microsoft.com/office/drawing/2014/main" id="{0A772FC9-5540-4D14-92F5-F52B670DF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1" name="AutoShape 6">
              <a:extLst>
                <a:ext uri="{FF2B5EF4-FFF2-40B4-BE49-F238E27FC236}">
                  <a16:creationId xmlns:a16="http://schemas.microsoft.com/office/drawing/2014/main" id="{5B77B5A2-CE75-41AD-B345-543157386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2" name="AutoShape 7">
              <a:extLst>
                <a:ext uri="{FF2B5EF4-FFF2-40B4-BE49-F238E27FC236}">
                  <a16:creationId xmlns:a16="http://schemas.microsoft.com/office/drawing/2014/main" id="{5494C659-85FC-408D-AF3D-195E81B0A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" name="AutoShape 8">
              <a:extLst>
                <a:ext uri="{FF2B5EF4-FFF2-40B4-BE49-F238E27FC236}">
                  <a16:creationId xmlns:a16="http://schemas.microsoft.com/office/drawing/2014/main" id="{6EC76325-B5DD-4F55-B8D3-AEAC02F0D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4" name="AutoShape 9">
              <a:extLst>
                <a:ext uri="{FF2B5EF4-FFF2-40B4-BE49-F238E27FC236}">
                  <a16:creationId xmlns:a16="http://schemas.microsoft.com/office/drawing/2014/main" id="{5BC16970-98EB-402D-BA7A-40AC5CC13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5" name="AutoShape 10">
              <a:extLst>
                <a:ext uri="{FF2B5EF4-FFF2-40B4-BE49-F238E27FC236}">
                  <a16:creationId xmlns:a16="http://schemas.microsoft.com/office/drawing/2014/main" id="{DB8A6956-E5E6-45C4-A215-2D3104605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6" name="AutoShape 11">
              <a:extLst>
                <a:ext uri="{FF2B5EF4-FFF2-40B4-BE49-F238E27FC236}">
                  <a16:creationId xmlns:a16="http://schemas.microsoft.com/office/drawing/2014/main" id="{062BF02D-9C92-4654-8DD9-93315F37C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7" name="AutoShape 12">
              <a:extLst>
                <a:ext uri="{FF2B5EF4-FFF2-40B4-BE49-F238E27FC236}">
                  <a16:creationId xmlns:a16="http://schemas.microsoft.com/office/drawing/2014/main" id="{96BAA37E-96FC-49E9-A754-C4B481661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58" name="Picture 85">
            <a:extLst>
              <a:ext uri="{FF2B5EF4-FFF2-40B4-BE49-F238E27FC236}">
                <a16:creationId xmlns:a16="http://schemas.microsoft.com/office/drawing/2014/main" id="{EA9F3198-10F3-40DB-83FE-D2FB05B8B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538" y="4257675"/>
            <a:ext cx="15811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86">
            <a:extLst>
              <a:ext uri="{FF2B5EF4-FFF2-40B4-BE49-F238E27FC236}">
                <a16:creationId xmlns:a16="http://schemas.microsoft.com/office/drawing/2014/main" id="{D85816BC-4A16-4834-8BD7-559049243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3350" y="5019675"/>
            <a:ext cx="14954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Picture 87">
            <a:extLst>
              <a:ext uri="{FF2B5EF4-FFF2-40B4-BE49-F238E27FC236}">
                <a16:creationId xmlns:a16="http://schemas.microsoft.com/office/drawing/2014/main" id="{CC15BA7E-772F-44CE-84E1-4E520D7A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C95"/>
              </a:clrFrom>
              <a:clrTo>
                <a:srgbClr val="000C9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922" y="5586412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1" name="Group 97">
            <a:extLst>
              <a:ext uri="{FF2B5EF4-FFF2-40B4-BE49-F238E27FC236}">
                <a16:creationId xmlns:a16="http://schemas.microsoft.com/office/drawing/2014/main" id="{1238B420-DF6F-47FA-8514-5B297CB13507}"/>
              </a:ext>
            </a:extLst>
          </p:cNvPr>
          <p:cNvGrpSpPr>
            <a:grpSpLocks/>
          </p:cNvGrpSpPr>
          <p:nvPr/>
        </p:nvGrpSpPr>
        <p:grpSpPr bwMode="auto">
          <a:xfrm>
            <a:off x="13906500" y="4700588"/>
            <a:ext cx="1219200" cy="1219200"/>
            <a:chOff x="4656" y="2448"/>
            <a:chExt cx="768" cy="768"/>
          </a:xfrm>
        </p:grpSpPr>
        <p:sp>
          <p:nvSpPr>
            <p:cNvPr id="162" name="AutoShape 98">
              <a:extLst>
                <a:ext uri="{FF2B5EF4-FFF2-40B4-BE49-F238E27FC236}">
                  <a16:creationId xmlns:a16="http://schemas.microsoft.com/office/drawing/2014/main" id="{83E51D81-CB3F-4285-8E75-C65F3D4AD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3" name="AutoShape 99">
              <a:extLst>
                <a:ext uri="{FF2B5EF4-FFF2-40B4-BE49-F238E27FC236}">
                  <a16:creationId xmlns:a16="http://schemas.microsoft.com/office/drawing/2014/main" id="{C076274C-03F8-45E4-9402-6F955AA7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" name="AutoShape 100">
              <a:extLst>
                <a:ext uri="{FF2B5EF4-FFF2-40B4-BE49-F238E27FC236}">
                  <a16:creationId xmlns:a16="http://schemas.microsoft.com/office/drawing/2014/main" id="{060F4EED-B582-4352-8453-0F5CA4916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5" name="AutoShape 101">
              <a:extLst>
                <a:ext uri="{FF2B5EF4-FFF2-40B4-BE49-F238E27FC236}">
                  <a16:creationId xmlns:a16="http://schemas.microsoft.com/office/drawing/2014/main" id="{1E4ECF0C-3363-4608-86D8-A3262CA63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6" name="AutoShape 102">
              <a:extLst>
                <a:ext uri="{FF2B5EF4-FFF2-40B4-BE49-F238E27FC236}">
                  <a16:creationId xmlns:a16="http://schemas.microsoft.com/office/drawing/2014/main" id="{DD3BA105-D1B0-42BB-89D6-B07E5E22E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7" name="AutoShape 103">
              <a:extLst>
                <a:ext uri="{FF2B5EF4-FFF2-40B4-BE49-F238E27FC236}">
                  <a16:creationId xmlns:a16="http://schemas.microsoft.com/office/drawing/2014/main" id="{748622B6-C05F-4AD5-9B4D-CA4C9D4FD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8" name="AutoShape 104">
              <a:extLst>
                <a:ext uri="{FF2B5EF4-FFF2-40B4-BE49-F238E27FC236}">
                  <a16:creationId xmlns:a16="http://schemas.microsoft.com/office/drawing/2014/main" id="{CE162C0F-6FFE-46DC-B442-704026729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9" name="AutoShape 105">
              <a:extLst>
                <a:ext uri="{FF2B5EF4-FFF2-40B4-BE49-F238E27FC236}">
                  <a16:creationId xmlns:a16="http://schemas.microsoft.com/office/drawing/2014/main" id="{975BB671-DE40-4BE2-BA1F-356DF99CE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70" name="Group 106">
            <a:extLst>
              <a:ext uri="{FF2B5EF4-FFF2-40B4-BE49-F238E27FC236}">
                <a16:creationId xmlns:a16="http://schemas.microsoft.com/office/drawing/2014/main" id="{D8F2D492-7E23-48F8-B073-0A8C76FC5475}"/>
              </a:ext>
            </a:extLst>
          </p:cNvPr>
          <p:cNvGrpSpPr>
            <a:grpSpLocks/>
          </p:cNvGrpSpPr>
          <p:nvPr/>
        </p:nvGrpSpPr>
        <p:grpSpPr bwMode="auto">
          <a:xfrm>
            <a:off x="14820900" y="5629275"/>
            <a:ext cx="1219200" cy="1219200"/>
            <a:chOff x="4464" y="2208"/>
            <a:chExt cx="768" cy="768"/>
          </a:xfrm>
        </p:grpSpPr>
        <p:sp>
          <p:nvSpPr>
            <p:cNvPr id="171" name="AutoShape 107">
              <a:extLst>
                <a:ext uri="{FF2B5EF4-FFF2-40B4-BE49-F238E27FC236}">
                  <a16:creationId xmlns:a16="http://schemas.microsoft.com/office/drawing/2014/main" id="{6E5820B8-4BD0-436E-A475-F182588F9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2" name="AutoShape 108">
              <a:extLst>
                <a:ext uri="{FF2B5EF4-FFF2-40B4-BE49-F238E27FC236}">
                  <a16:creationId xmlns:a16="http://schemas.microsoft.com/office/drawing/2014/main" id="{1B738CF8-8E9F-4D22-8FFF-DEB4FCB51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3" name="AutoShape 109">
              <a:extLst>
                <a:ext uri="{FF2B5EF4-FFF2-40B4-BE49-F238E27FC236}">
                  <a16:creationId xmlns:a16="http://schemas.microsoft.com/office/drawing/2014/main" id="{17DCCE20-D440-43F9-9C44-80A101FE7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" name="AutoShape 110">
              <a:extLst>
                <a:ext uri="{FF2B5EF4-FFF2-40B4-BE49-F238E27FC236}">
                  <a16:creationId xmlns:a16="http://schemas.microsoft.com/office/drawing/2014/main" id="{533DFD2D-914C-4009-B214-D30064BBE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5" name="AutoShape 111">
              <a:extLst>
                <a:ext uri="{FF2B5EF4-FFF2-40B4-BE49-F238E27FC236}">
                  <a16:creationId xmlns:a16="http://schemas.microsoft.com/office/drawing/2014/main" id="{E46F7084-0E0B-4581-914E-9A911F9F9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6" name="AutoShape 112">
              <a:extLst>
                <a:ext uri="{FF2B5EF4-FFF2-40B4-BE49-F238E27FC236}">
                  <a16:creationId xmlns:a16="http://schemas.microsoft.com/office/drawing/2014/main" id="{8219E763-4507-4DEA-B351-94C78A8AF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7" name="AutoShape 113">
              <a:extLst>
                <a:ext uri="{FF2B5EF4-FFF2-40B4-BE49-F238E27FC236}">
                  <a16:creationId xmlns:a16="http://schemas.microsoft.com/office/drawing/2014/main" id="{A12EF5A3-9F10-4DA4-9A5E-350CE01DD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8" name="AutoShape 114">
              <a:extLst>
                <a:ext uri="{FF2B5EF4-FFF2-40B4-BE49-F238E27FC236}">
                  <a16:creationId xmlns:a16="http://schemas.microsoft.com/office/drawing/2014/main" id="{6E30C6CF-4967-42B1-B72E-BA3D7E9B9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79" name="Group 115">
            <a:extLst>
              <a:ext uri="{FF2B5EF4-FFF2-40B4-BE49-F238E27FC236}">
                <a16:creationId xmlns:a16="http://schemas.microsoft.com/office/drawing/2014/main" id="{985E59EF-CC4E-4303-A9AE-BFE5A560E007}"/>
              </a:ext>
            </a:extLst>
          </p:cNvPr>
          <p:cNvGrpSpPr>
            <a:grpSpLocks/>
          </p:cNvGrpSpPr>
          <p:nvPr/>
        </p:nvGrpSpPr>
        <p:grpSpPr bwMode="auto">
          <a:xfrm>
            <a:off x="14211300" y="3502819"/>
            <a:ext cx="1219200" cy="1219200"/>
            <a:chOff x="4656" y="2448"/>
            <a:chExt cx="768" cy="768"/>
          </a:xfrm>
        </p:grpSpPr>
        <p:sp>
          <p:nvSpPr>
            <p:cNvPr id="180" name="AutoShape 116">
              <a:extLst>
                <a:ext uri="{FF2B5EF4-FFF2-40B4-BE49-F238E27FC236}">
                  <a16:creationId xmlns:a16="http://schemas.microsoft.com/office/drawing/2014/main" id="{DA8458C4-F3B6-4392-9045-FC363E120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1" name="AutoShape 117">
              <a:extLst>
                <a:ext uri="{FF2B5EF4-FFF2-40B4-BE49-F238E27FC236}">
                  <a16:creationId xmlns:a16="http://schemas.microsoft.com/office/drawing/2014/main" id="{7EA70B0A-6AD0-4DF3-9A24-9534EE914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2" name="AutoShape 118">
              <a:extLst>
                <a:ext uri="{FF2B5EF4-FFF2-40B4-BE49-F238E27FC236}">
                  <a16:creationId xmlns:a16="http://schemas.microsoft.com/office/drawing/2014/main" id="{24165FB7-0B50-4D0C-A622-42B577C56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73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3" name="AutoShape 119">
              <a:extLst>
                <a:ext uri="{FF2B5EF4-FFF2-40B4-BE49-F238E27FC236}">
                  <a16:creationId xmlns:a16="http://schemas.microsoft.com/office/drawing/2014/main" id="{6C2BE3ED-3F34-42F4-947E-6B3C3C6C1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" name="AutoShape 120">
              <a:extLst>
                <a:ext uri="{FF2B5EF4-FFF2-40B4-BE49-F238E27FC236}">
                  <a16:creationId xmlns:a16="http://schemas.microsoft.com/office/drawing/2014/main" id="{035705CB-EF46-451E-B472-92C21AB03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83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5" name="AutoShape 121">
              <a:extLst>
                <a:ext uri="{FF2B5EF4-FFF2-40B4-BE49-F238E27FC236}">
                  <a16:creationId xmlns:a16="http://schemas.microsoft.com/office/drawing/2014/main" id="{AD8A432C-B028-418F-B0C0-4E6382DA2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6" name="AutoShape 122">
              <a:extLst>
                <a:ext uri="{FF2B5EF4-FFF2-40B4-BE49-F238E27FC236}">
                  <a16:creationId xmlns:a16="http://schemas.microsoft.com/office/drawing/2014/main" id="{2DDE979D-9B5C-4F9F-BF5A-5622E4B31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244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7" name="AutoShape 123">
              <a:extLst>
                <a:ext uri="{FF2B5EF4-FFF2-40B4-BE49-F238E27FC236}">
                  <a16:creationId xmlns:a16="http://schemas.microsoft.com/office/drawing/2014/main" id="{557FB8BF-3AE7-47CD-95EC-92D6045CF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4" y="254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88" name="Group 124">
            <a:extLst>
              <a:ext uri="{FF2B5EF4-FFF2-40B4-BE49-F238E27FC236}">
                <a16:creationId xmlns:a16="http://schemas.microsoft.com/office/drawing/2014/main" id="{1CFBC1F5-3287-470E-99C8-280FDE15253D}"/>
              </a:ext>
            </a:extLst>
          </p:cNvPr>
          <p:cNvGrpSpPr>
            <a:grpSpLocks/>
          </p:cNvGrpSpPr>
          <p:nvPr/>
        </p:nvGrpSpPr>
        <p:grpSpPr bwMode="auto">
          <a:xfrm>
            <a:off x="15497175" y="5629275"/>
            <a:ext cx="1219200" cy="1219200"/>
            <a:chOff x="4464" y="2208"/>
            <a:chExt cx="768" cy="768"/>
          </a:xfrm>
        </p:grpSpPr>
        <p:sp>
          <p:nvSpPr>
            <p:cNvPr id="189" name="AutoShape 125">
              <a:extLst>
                <a:ext uri="{FF2B5EF4-FFF2-40B4-BE49-F238E27FC236}">
                  <a16:creationId xmlns:a16="http://schemas.microsoft.com/office/drawing/2014/main" id="{A73C6565-40FF-4643-A1F6-2AD1BC897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0" name="AutoShape 126">
              <a:extLst>
                <a:ext uri="{FF2B5EF4-FFF2-40B4-BE49-F238E27FC236}">
                  <a16:creationId xmlns:a16="http://schemas.microsoft.com/office/drawing/2014/main" id="{F8833545-BC06-4AFA-AA72-4F0D43EE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496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1" name="AutoShape 127">
              <a:extLst>
                <a:ext uri="{FF2B5EF4-FFF2-40B4-BE49-F238E27FC236}">
                  <a16:creationId xmlns:a16="http://schemas.microsoft.com/office/drawing/2014/main" id="{C421CDA0-9BB3-4D41-A968-8AFB166E6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2" name="AutoShape 128">
              <a:extLst>
                <a:ext uri="{FF2B5EF4-FFF2-40B4-BE49-F238E27FC236}">
                  <a16:creationId xmlns:a16="http://schemas.microsoft.com/office/drawing/2014/main" id="{9FAC6962-F870-4BC8-8582-9FCD8A6A1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208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3" name="AutoShape 129">
              <a:extLst>
                <a:ext uri="{FF2B5EF4-FFF2-40B4-BE49-F238E27FC236}">
                  <a16:creationId xmlns:a16="http://schemas.microsoft.com/office/drawing/2014/main" id="{1E0CA3CE-769D-406B-9932-4965BBE71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4" name="AutoShape 130">
              <a:extLst>
                <a:ext uri="{FF2B5EF4-FFF2-40B4-BE49-F238E27FC236}">
                  <a16:creationId xmlns:a16="http://schemas.microsoft.com/office/drawing/2014/main" id="{DF1AED1D-2A82-4327-9B31-A27470E70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5" name="AutoShape 131">
              <a:extLst>
                <a:ext uri="{FF2B5EF4-FFF2-40B4-BE49-F238E27FC236}">
                  <a16:creationId xmlns:a16="http://schemas.microsoft.com/office/drawing/2014/main" id="{1F294DEC-FD05-4C45-AB10-A91A77948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592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6" name="AutoShape 132">
              <a:extLst>
                <a:ext uri="{FF2B5EF4-FFF2-40B4-BE49-F238E27FC236}">
                  <a16:creationId xmlns:a16="http://schemas.microsoft.com/office/drawing/2014/main" id="{9C57B81A-D502-4A9A-9E3F-DECD4405F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2304"/>
              <a:ext cx="384" cy="384"/>
            </a:xfrm>
            <a:prstGeom prst="cube">
              <a:avLst>
                <a:gd name="adj" fmla="val 25000"/>
              </a:avLst>
            </a:prstGeom>
            <a:solidFill>
              <a:srgbClr val="6633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97" name="Text Box 87">
            <a:extLst>
              <a:ext uri="{FF2B5EF4-FFF2-40B4-BE49-F238E27FC236}">
                <a16:creationId xmlns:a16="http://schemas.microsoft.com/office/drawing/2014/main" id="{610DF165-D92C-4727-B4A2-44AA7B31B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819394"/>
            <a:ext cx="15154274" cy="20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                   Bạn Hạnh xếp các hình lập phương nhỏ có cạnh 1 cm thành hình bên. Hỏi: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a) Hình bên có bao nhiêu hình lập phương nhỏ?</a:t>
            </a:r>
          </a:p>
          <a:p>
            <a:pPr algn="just">
              <a:lnSpc>
                <a:spcPct val="150000"/>
              </a:lnSpc>
            </a:pPr>
            <a:r>
              <a:rPr lang="en-US" altLang="en-US" sz="3000">
                <a:latin typeface="Arial" panose="020B0604020202020204" pitchFamily="34" charset="0"/>
                <a:cs typeface="Arial" panose="020B0604020202020204" pitchFamily="34" charset="0"/>
              </a:rPr>
              <a:t>b) Nếu sơn các mặt ngoài cả hình bên thì diện tích cần sơn bằng bao nhiêu mét vuông?</a:t>
            </a: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32773D6D-98B1-4A29-83B6-BC3FE48E9D52}"/>
              </a:ext>
            </a:extLst>
          </p:cNvPr>
          <p:cNvGrpSpPr/>
          <p:nvPr/>
        </p:nvGrpSpPr>
        <p:grpSpPr>
          <a:xfrm>
            <a:off x="2009774" y="711440"/>
            <a:ext cx="1847850" cy="919813"/>
            <a:chOff x="557213" y="498273"/>
            <a:chExt cx="1456363" cy="919813"/>
          </a:xfrm>
        </p:grpSpPr>
        <p:pic>
          <p:nvPicPr>
            <p:cNvPr id="199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E3914AE3-DA86-4B54-B731-6317B84589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13" y="509637"/>
              <a:ext cx="1456363" cy="908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3D31D966-9506-40E6-892E-06E9808926A5}"/>
                </a:ext>
              </a:extLst>
            </p:cNvPr>
            <p:cNvSpPr/>
            <p:nvPr/>
          </p:nvSpPr>
          <p:spPr>
            <a:xfrm>
              <a:off x="849475" y="498273"/>
              <a:ext cx="1164101" cy="7397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Bài </a:t>
              </a:r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0731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93 C -0.03134 0.01297 -0.06189 0.025 -0.07873 0.01713 C -0.0954 0.00926 -0.09783 -0.03564 -0.10078 -0.0459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14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1 -1.48148E-6 C -0.01372 0.05093 -0.04219 0.10201 -0.03663 0.1142 C -0.0309 0.12654 0.00955 0.10016 0.05 0.07392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5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2099E-6 L -0.01745 0.1174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" y="586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-1.48148E-6 L -0.0375 -1.48148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1" grpId="0"/>
      <p:bldP spid="5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976876" y="1226318"/>
            <a:ext cx="6970389" cy="170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6600">
                <a:ln w="9525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Crocante" panose="02000000000000000000" pitchFamily="2" charset="0"/>
              </a:rPr>
              <a:t>TOÁN 5</a:t>
            </a:r>
            <a:endParaRPr lang="en-US" sz="6600" dirty="0">
              <a:ln w="9525">
                <a:solidFill>
                  <a:schemeClr val="tx1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Crocante" panose="0200000000000000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53667" y="3708067"/>
            <a:ext cx="11816808" cy="2209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numCol="1" anchor="t" anchorCtr="0">
            <a:prstTxWarp prst="textArchUp">
              <a:avLst>
                <a:gd name="adj" fmla="val 10414379"/>
              </a:avLst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Satisfy"/>
              <a:buNone/>
              <a:defRPr sz="3300" b="0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algn="ctr"/>
            <a:r>
              <a:rPr lang="en-US" sz="7200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LUYỆN TẬP CHUNG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57302" y="5143501"/>
            <a:ext cx="7373396" cy="1146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BDECBB-FC72-44F7-8187-EBC1D8F3DB14}"/>
              </a:ext>
            </a:extLst>
          </p:cNvPr>
          <p:cNvSpPr txBox="1"/>
          <p:nvPr/>
        </p:nvSpPr>
        <p:spPr>
          <a:xfrm>
            <a:off x="4559037" y="5231892"/>
            <a:ext cx="91699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Trang 124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  <a:latin typeface="#9Slide05 SVNKitten" pitchFamily="2" charset="0"/>
            </a:endParaRP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A7FF86EA-EB13-4B30-8A33-86FC68AC49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917184"/>
            <a:ext cx="7373397" cy="4605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/>
          <p:cNvSpPr/>
          <p:nvPr/>
        </p:nvSpPr>
        <p:spPr>
          <a:xfrm rot="5400000" flipH="1">
            <a:off x="11856250" y="-234619"/>
            <a:ext cx="2073506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6" name="矩形: 圆顶角 25"/>
          <p:cNvSpPr/>
          <p:nvPr/>
        </p:nvSpPr>
        <p:spPr>
          <a:xfrm rot="16200000">
            <a:off x="6924089" y="2130047"/>
            <a:ext cx="2073506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11" name="TextBox 25"/>
          <p:cNvSpPr txBox="1"/>
          <p:nvPr/>
        </p:nvSpPr>
        <p:spPr>
          <a:xfrm flipH="1">
            <a:off x="9599864" y="2261113"/>
            <a:ext cx="621738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Tính  được tỉ số phần trăm của một số, ứng dụng trong tính nhẩm và giải toán.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8" name="TextBox 25"/>
          <p:cNvSpPr txBox="1"/>
          <p:nvPr/>
        </p:nvSpPr>
        <p:spPr>
          <a:xfrm flipH="1">
            <a:off x="6515382" y="2520121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1</a:t>
            </a:r>
          </a:p>
        </p:txBody>
      </p:sp>
      <p:sp>
        <p:nvSpPr>
          <p:cNvPr id="20" name="TextBox 25"/>
          <p:cNvSpPr txBox="1"/>
          <p:nvPr/>
        </p:nvSpPr>
        <p:spPr>
          <a:xfrm flipH="1">
            <a:off x="6426489" y="5835054"/>
            <a:ext cx="3086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600" b="1" noProof="1">
                <a:solidFill>
                  <a:schemeClr val="bg1"/>
                </a:solidFill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rPr>
              <a:t>PART 3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46D0AFC-5C8B-4E81-AA60-56630543D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20876792">
            <a:off x="15847806" y="2016524"/>
            <a:ext cx="1788237" cy="3090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927" y="619463"/>
            <a:ext cx="6459264" cy="2837645"/>
          </a:xfrm>
          <a:prstGeom prst="rect">
            <a:avLst/>
          </a:prstGeom>
        </p:spPr>
      </p:pic>
      <p:sp>
        <p:nvSpPr>
          <p:cNvPr id="25" name="矩形: 圆顶角 29"/>
          <p:cNvSpPr/>
          <p:nvPr/>
        </p:nvSpPr>
        <p:spPr>
          <a:xfrm rot="5400000" flipH="1">
            <a:off x="11600340" y="2710841"/>
            <a:ext cx="2585322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4" name="矩形: 圆顶角 25"/>
          <p:cNvSpPr/>
          <p:nvPr/>
        </p:nvSpPr>
        <p:spPr>
          <a:xfrm rot="16200000">
            <a:off x="6668183" y="5075506"/>
            <a:ext cx="2585319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5" name="TextBox 25"/>
          <p:cNvSpPr txBox="1"/>
          <p:nvPr/>
        </p:nvSpPr>
        <p:spPr>
          <a:xfrm flipH="1">
            <a:off x="9599864" y="4950667"/>
            <a:ext cx="6217380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ính</a:t>
            </a:r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được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thể tích một hình lập phương trong mối quan hệ với thể tích của một hình lập phương khác.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6" name="TextBox 25"/>
          <p:cNvSpPr txBox="1"/>
          <p:nvPr/>
        </p:nvSpPr>
        <p:spPr>
          <a:xfrm flipH="1">
            <a:off x="6539066" y="5408393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2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88A3B13-1654-4608-8C44-F5A740F25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149886">
            <a:off x="15525273" y="5474927"/>
            <a:ext cx="1788237" cy="30906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D7879E-AFCF-41F4-8756-32925479850F}"/>
              </a:ext>
            </a:extLst>
          </p:cNvPr>
          <p:cNvSpPr txBox="1"/>
          <p:nvPr/>
        </p:nvSpPr>
        <p:spPr>
          <a:xfrm>
            <a:off x="9958840" y="1161470"/>
            <a:ext cx="4339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#9Slide05 SVNKitten" pitchFamily="2" charset="0"/>
              </a:rPr>
              <a:t>Tự</a:t>
            </a:r>
            <a:r>
              <a:rPr lang="en-US" sz="7200" dirty="0">
                <a:latin typeface="#9Slide05 SVNKitten" pitchFamily="2" charset="0"/>
              </a:rPr>
              <a:t> </a:t>
            </a:r>
            <a:r>
              <a:rPr lang="en-US" sz="7200" dirty="0" err="1">
                <a:latin typeface="#9Slide05 SVNKitten" pitchFamily="2" charset="0"/>
              </a:rPr>
              <a:t>đánh</a:t>
            </a:r>
            <a:r>
              <a:rPr lang="en-US" sz="7200" dirty="0">
                <a:latin typeface="#9Slide05 SVNKitten" pitchFamily="2" charset="0"/>
              </a:rPr>
              <a:t> </a:t>
            </a:r>
            <a:r>
              <a:rPr lang="en-US" sz="7200" dirty="0" err="1">
                <a:latin typeface="#9Slide05 SVNKitten" pitchFamily="2" charset="0"/>
              </a:rPr>
              <a:t>giá</a:t>
            </a:r>
            <a:endParaRPr lang="en-US" sz="7200" dirty="0"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73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 animBg="1"/>
      <p:bldP spid="11" grpId="0"/>
      <p:bldP spid="18" grpId="0"/>
      <p:bldP spid="20" grpId="0"/>
      <p:bldP spid="25" grpId="0" animBg="1"/>
      <p:bldP spid="34" grpId="0" animBg="1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63879" y="1924051"/>
            <a:ext cx="8788946" cy="2876045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/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002B8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Hẹn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37633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gặp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  <a:r>
              <a:rPr lang="en-US" sz="10800" dirty="0" err="1">
                <a:ln>
                  <a:solidFill>
                    <a:schemeClr val="tx1"/>
                  </a:solidFill>
                </a:ln>
                <a:solidFill>
                  <a:srgbClr val="F1C037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lại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B2304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chemeClr val="bg1">
                    <a:lumMod val="2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!</a:t>
            </a:r>
            <a:r>
              <a:rPr lang="en-US" sz="10800" dirty="0">
                <a:ln>
                  <a:solidFill>
                    <a:schemeClr val="tx1"/>
                  </a:solidFill>
                </a:ln>
                <a:solidFill>
                  <a:srgbClr val="ED573E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#9Slide05 SVNKitten" pitchFamily="2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图片 10">
            <a:extLst>
              <a:ext uri="{FF2B5EF4-FFF2-40B4-BE49-F238E27FC236}">
                <a16:creationId xmlns:a16="http://schemas.microsoft.com/office/drawing/2014/main" id="{0FC77055-8E48-44B4-9ACA-0CFADC5CF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258" y="6879432"/>
            <a:ext cx="9558338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图片 20">
            <a:extLst>
              <a:ext uri="{FF2B5EF4-FFF2-40B4-BE49-F238E27FC236}">
                <a16:creationId xmlns:a16="http://schemas.microsoft.com/office/drawing/2014/main" id="{FD2247A7-D96C-47E0-BA14-EF1BDD27D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032" y="140495"/>
            <a:ext cx="3890964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ADC63B86-8D14-4E12-98A0-E08D0209C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4545" y="1271588"/>
            <a:ext cx="1461849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zh-CN" sz="9000" b="1">
                <a:latin typeface="Arial" panose="020B0604020202020204" pitchFamily="34" charset="0"/>
                <a:ea typeface="字魂7号-温暖童稚体"/>
                <a:cs typeface="Arial" panose="020B0604020202020204" pitchFamily="34" charset="0"/>
              </a:rPr>
              <a:t>Cảm ơn các thầy cô giáo và các em!</a:t>
            </a:r>
            <a:endParaRPr lang="zh-CN" altLang="en-US" sz="9000" b="1">
              <a:latin typeface="Arial" panose="020B0604020202020204" pitchFamily="34" charset="0"/>
              <a:ea typeface="字魂7号-温暖童稚体"/>
              <a:cs typeface="Arial" panose="020B0604020202020204" pitchFamily="34" charset="0"/>
            </a:endParaRPr>
          </a:p>
        </p:txBody>
      </p:sp>
      <p:pic>
        <p:nvPicPr>
          <p:cNvPr id="33797" name="图片 12">
            <a:extLst>
              <a:ext uri="{FF2B5EF4-FFF2-40B4-BE49-F238E27FC236}">
                <a16:creationId xmlns:a16="http://schemas.microsoft.com/office/drawing/2014/main" id="{CCC23C43-A1E9-4735-B208-F8182B294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833" y="2321720"/>
            <a:ext cx="7767638" cy="77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图片 4">
            <a:extLst>
              <a:ext uri="{FF2B5EF4-FFF2-40B4-BE49-F238E27FC236}">
                <a16:creationId xmlns:a16="http://schemas.microsoft.com/office/drawing/2014/main" id="{E9ACA251-5FD0-4645-93F8-22E2F133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138" y="4250533"/>
            <a:ext cx="8705850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9" name="组合 16">
            <a:extLst>
              <a:ext uri="{FF2B5EF4-FFF2-40B4-BE49-F238E27FC236}">
                <a16:creationId xmlns:a16="http://schemas.microsoft.com/office/drawing/2014/main" id="{D74CE6ED-BE7E-4E2E-AF6B-DBB4375A66DE}"/>
              </a:ext>
            </a:extLst>
          </p:cNvPr>
          <p:cNvGrpSpPr>
            <a:grpSpLocks/>
          </p:cNvGrpSpPr>
          <p:nvPr/>
        </p:nvGrpSpPr>
        <p:grpSpPr bwMode="auto">
          <a:xfrm>
            <a:off x="13530263" y="5138738"/>
            <a:ext cx="5219700" cy="3683795"/>
            <a:chOff x="3393422" y="3429000"/>
            <a:chExt cx="3117731" cy="2201738"/>
          </a:xfrm>
        </p:grpSpPr>
        <p:pic>
          <p:nvPicPr>
            <p:cNvPr id="33806" name="图片 6">
              <a:extLst>
                <a:ext uri="{FF2B5EF4-FFF2-40B4-BE49-F238E27FC236}">
                  <a16:creationId xmlns:a16="http://schemas.microsoft.com/office/drawing/2014/main" id="{A1177FDF-EBC8-4932-BF78-DF4E1793B9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7" name="图片 13">
              <a:extLst>
                <a:ext uri="{FF2B5EF4-FFF2-40B4-BE49-F238E27FC236}">
                  <a16:creationId xmlns:a16="http://schemas.microsoft.com/office/drawing/2014/main" id="{CA7A4442-E7BF-408F-8BB5-F940D2C0AD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800" name="图片 14">
            <a:extLst>
              <a:ext uri="{FF2B5EF4-FFF2-40B4-BE49-F238E27FC236}">
                <a16:creationId xmlns:a16="http://schemas.microsoft.com/office/drawing/2014/main" id="{1DC284B7-5F75-4C39-9359-1A418D23D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63" y="8041483"/>
            <a:ext cx="1626395" cy="185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图片 15">
            <a:extLst>
              <a:ext uri="{FF2B5EF4-FFF2-40B4-BE49-F238E27FC236}">
                <a16:creationId xmlns:a16="http://schemas.microsoft.com/office/drawing/2014/main" id="{D1919301-C588-432B-B48E-8E3278445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11313320" y="8765383"/>
            <a:ext cx="1000125" cy="113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图片 9">
            <a:extLst>
              <a:ext uri="{FF2B5EF4-FFF2-40B4-BE49-F238E27FC236}">
                <a16:creationId xmlns:a16="http://schemas.microsoft.com/office/drawing/2014/main" id="{8FA33A76-CDBD-4AEC-A4FE-23C00BE0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308" y="7991476"/>
            <a:ext cx="2424113" cy="200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图片 17">
            <a:extLst>
              <a:ext uri="{FF2B5EF4-FFF2-40B4-BE49-F238E27FC236}">
                <a16:creationId xmlns:a16="http://schemas.microsoft.com/office/drawing/2014/main" id="{013FE20B-D763-4268-93A1-8E5BF1768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1" r="24667" b="81693"/>
          <a:stretch>
            <a:fillRect/>
          </a:stretch>
        </p:blipFill>
        <p:spPr bwMode="auto">
          <a:xfrm>
            <a:off x="6236495" y="3193258"/>
            <a:ext cx="1185863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图片 19">
            <a:extLst>
              <a:ext uri="{FF2B5EF4-FFF2-40B4-BE49-F238E27FC236}">
                <a16:creationId xmlns:a16="http://schemas.microsoft.com/office/drawing/2014/main" id="{CEEAC220-5199-4520-9771-C94C89EFB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1" r="24667" b="81693"/>
          <a:stretch>
            <a:fillRect/>
          </a:stretch>
        </p:blipFill>
        <p:spPr bwMode="auto">
          <a:xfrm>
            <a:off x="15106651" y="321470"/>
            <a:ext cx="118586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图片 22">
            <a:extLst>
              <a:ext uri="{FF2B5EF4-FFF2-40B4-BE49-F238E27FC236}">
                <a16:creationId xmlns:a16="http://schemas.microsoft.com/office/drawing/2014/main" id="{4167C86E-F769-4A98-B491-FC07A75C5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1" r="24667" b="81693"/>
          <a:stretch>
            <a:fillRect/>
          </a:stretch>
        </p:blipFill>
        <p:spPr bwMode="auto">
          <a:xfrm>
            <a:off x="681038" y="6026945"/>
            <a:ext cx="131683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顶角 29"/>
          <p:cNvSpPr/>
          <p:nvPr/>
        </p:nvSpPr>
        <p:spPr>
          <a:xfrm rot="5400000" flipH="1">
            <a:off x="11856250" y="-234619"/>
            <a:ext cx="2073506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26" name="矩形: 圆顶角 25"/>
          <p:cNvSpPr/>
          <p:nvPr/>
        </p:nvSpPr>
        <p:spPr>
          <a:xfrm rot="16200000">
            <a:off x="6924089" y="2130047"/>
            <a:ext cx="2073506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11" name="TextBox 25"/>
          <p:cNvSpPr txBox="1"/>
          <p:nvPr/>
        </p:nvSpPr>
        <p:spPr>
          <a:xfrm flipH="1">
            <a:off x="9599864" y="2261113"/>
            <a:ext cx="6217380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Tính  được tỉ số phần trăm của một số, ứng dụng trong tính nhẩm và giải toán.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18" name="TextBox 25"/>
          <p:cNvSpPr txBox="1"/>
          <p:nvPr/>
        </p:nvSpPr>
        <p:spPr>
          <a:xfrm flipH="1">
            <a:off x="6515382" y="2520121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1</a:t>
            </a:r>
          </a:p>
        </p:txBody>
      </p:sp>
      <p:sp>
        <p:nvSpPr>
          <p:cNvPr id="20" name="TextBox 25"/>
          <p:cNvSpPr txBox="1"/>
          <p:nvPr/>
        </p:nvSpPr>
        <p:spPr>
          <a:xfrm flipH="1">
            <a:off x="6426489" y="5835054"/>
            <a:ext cx="30866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600" b="1" noProof="1">
                <a:solidFill>
                  <a:schemeClr val="bg1"/>
                </a:solidFill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rPr>
              <a:t>PART 3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46D0AFC-5C8B-4E81-AA60-56630543D8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20876792">
            <a:off x="15847806" y="2016524"/>
            <a:ext cx="1788237" cy="3090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927" y="619463"/>
            <a:ext cx="6459264" cy="2837645"/>
          </a:xfrm>
          <a:prstGeom prst="rect">
            <a:avLst/>
          </a:prstGeom>
        </p:spPr>
      </p:pic>
      <p:sp>
        <p:nvSpPr>
          <p:cNvPr id="25" name="矩形: 圆顶角 29"/>
          <p:cNvSpPr/>
          <p:nvPr/>
        </p:nvSpPr>
        <p:spPr>
          <a:xfrm rot="5400000" flipH="1">
            <a:off x="11600340" y="2710841"/>
            <a:ext cx="2585322" cy="705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E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.黑体-??" panose="02000500000000000000" pitchFamily="2" charset="-122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4" name="矩形: 圆顶角 25"/>
          <p:cNvSpPr/>
          <p:nvPr/>
        </p:nvSpPr>
        <p:spPr>
          <a:xfrm rot="16200000">
            <a:off x="6668183" y="5075506"/>
            <a:ext cx="2585319" cy="232777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b="1" dirty="0">
              <a:latin typeface=".黑体-韩语" panose="02000500000000000000" pitchFamily="2" charset="-122"/>
              <a:ea typeface=".黑体-韩语" panose="02000500000000000000" pitchFamily="2" charset="-122"/>
              <a:cs typeface="+mn-ea"/>
              <a:sym typeface="+mn-lt"/>
            </a:endParaRPr>
          </a:p>
        </p:txBody>
      </p:sp>
      <p:sp>
        <p:nvSpPr>
          <p:cNvPr id="35" name="TextBox 25"/>
          <p:cNvSpPr txBox="1"/>
          <p:nvPr/>
        </p:nvSpPr>
        <p:spPr>
          <a:xfrm flipH="1">
            <a:off x="9599864" y="4950667"/>
            <a:ext cx="6217380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just" fontAlgn="base"/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T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ính</a:t>
            </a:r>
            <a:r>
              <a:rPr kumimoji="1" lang="en-US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được</a:t>
            </a:r>
            <a:r>
              <a:rPr kumimoji="1" lang="vi-VN" altLang="zh-CN" sz="4200" noProof="1">
                <a:solidFill>
                  <a:schemeClr val="bg1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 thể tích một hình lập phương trong mối quan hệ với thể tích của một hình lập phương khác.</a:t>
            </a:r>
            <a:endParaRPr lang="zh-CN" altLang="zh-CN" sz="4200" noProof="1">
              <a:solidFill>
                <a:schemeClr val="bg1"/>
              </a:solidFill>
              <a:latin typeface="SVN-Larch Shaded" panose="02000000000000000000" pitchFamily="50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sp>
        <p:nvSpPr>
          <p:cNvPr id="36" name="TextBox 25"/>
          <p:cNvSpPr txBox="1"/>
          <p:nvPr/>
        </p:nvSpPr>
        <p:spPr>
          <a:xfrm flipH="1">
            <a:off x="6539066" y="5408393"/>
            <a:ext cx="3086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10800" b="1" noProof="1">
                <a:solidFill>
                  <a:schemeClr val="bg1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rPr>
              <a:t>2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88A3B13-1654-4608-8C44-F5A740F25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149886">
            <a:off x="15525273" y="5474927"/>
            <a:ext cx="1788237" cy="3090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 animBg="1"/>
      <p:bldP spid="11" grpId="0"/>
      <p:bldP spid="18" grpId="0"/>
      <p:bldP spid="20" grpId="0"/>
      <p:bldP spid="25" grpId="0" animBg="1"/>
      <p:bldP spid="34" grpId="0" animBg="1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14509154" y="8167507"/>
            <a:ext cx="3778847" cy="22205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734694" y="3986924"/>
            <a:ext cx="8408009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/>
            <a:r>
              <a:rPr kumimoji="1" lang="en-US" altLang="zh-CN" sz="9900" noProof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KHỞI ĐỘNG</a:t>
            </a:r>
            <a:endParaRPr lang="zh-CN" altLang="zh-CN" sz="9900" noProof="1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#9Slide05 SVNKitten" pitchFamily="2" charset="0"/>
              <a:ea typeface=".黑体-??" panose="02000500000000000000" pitchFamily="2" charset="-122"/>
              <a:cs typeface=".黑体-??" panose="02000500000000000000" pitchFamily="2" charset="-122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F4E057-E00F-4D7B-BC33-7086E00144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39459" y="5371919"/>
            <a:ext cx="5569695" cy="2940335"/>
          </a:xfrm>
          <a:prstGeom prst="rect">
            <a:avLst/>
          </a:prstGeom>
        </p:spPr>
      </p:pic>
      <p:grpSp>
        <p:nvGrpSpPr>
          <p:cNvPr id="18" name="组合 15">
            <a:extLst>
              <a:ext uri="{FF2B5EF4-FFF2-40B4-BE49-F238E27FC236}">
                <a16:creationId xmlns:a16="http://schemas.microsoft.com/office/drawing/2014/main" id="{290892F4-BD96-4413-BE63-95EAC465CA4A}"/>
              </a:ext>
            </a:extLst>
          </p:cNvPr>
          <p:cNvGrpSpPr/>
          <p:nvPr/>
        </p:nvGrpSpPr>
        <p:grpSpPr>
          <a:xfrm>
            <a:off x="11000085" y="1388927"/>
            <a:ext cx="2056071" cy="2056071"/>
            <a:chOff x="5410643" y="1184464"/>
            <a:chExt cx="1370714" cy="1370714"/>
          </a:xfrm>
        </p:grpSpPr>
        <p:sp>
          <p:nvSpPr>
            <p:cNvPr id="19" name="文本框 11">
              <a:extLst>
                <a:ext uri="{FF2B5EF4-FFF2-40B4-BE49-F238E27FC236}">
                  <a16:creationId xmlns:a16="http://schemas.microsoft.com/office/drawing/2014/main" id="{E2BBCB4F-3834-4010-9E7D-01EC967933D2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107995"/>
            </a:xfrm>
            <a:prstGeom prst="rect">
              <a:avLst/>
            </a:prstGeom>
            <a:noFill/>
            <a:ln w="38100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lvl="0" algn="ctr"/>
              <a:r>
                <a:rPr lang="en-US" altLang="zh-CN" sz="10800" b="1">
                  <a:solidFill>
                    <a:srgbClr val="002060"/>
                  </a:solidFill>
                  <a:latin typeface="LNTH-Oliver" panose="00000400000000000000" pitchFamily="2" charset="0"/>
                  <a:ea typeface=".黑体-韩语" panose="02000500000000000000" pitchFamily="2" charset="-122"/>
                  <a:cs typeface="+mn-ea"/>
                  <a:sym typeface="+mn-lt"/>
                </a:rPr>
                <a:t>1</a:t>
              </a:r>
              <a:endParaRPr lang="en-US" altLang="zh-CN" sz="10800" b="1" dirty="0">
                <a:solidFill>
                  <a:srgbClr val="002060"/>
                </a:solidFill>
                <a:latin typeface="LNTH-Oliver" panose="00000400000000000000" pitchFamily="2" charset="0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4">
              <a:extLst>
                <a:ext uri="{FF2B5EF4-FFF2-40B4-BE49-F238E27FC236}">
                  <a16:creationId xmlns:a16="http://schemas.microsoft.com/office/drawing/2014/main" id="{DD50D4B2-FCC1-4B70-8FF6-64D542CF278D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50" dirty="0"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BEF48A75-F9EE-431A-804A-A5EF0B5C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22" y="2373880"/>
            <a:ext cx="6147836" cy="689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16">
            <a:extLst>
              <a:ext uri="{FF2B5EF4-FFF2-40B4-BE49-F238E27FC236}">
                <a16:creationId xmlns:a16="http://schemas.microsoft.com/office/drawing/2014/main" id="{11A46B64-FB71-4142-8FB3-C590B0316825}"/>
              </a:ext>
            </a:extLst>
          </p:cNvPr>
          <p:cNvSpPr/>
          <p:nvPr/>
        </p:nvSpPr>
        <p:spPr>
          <a:xfrm>
            <a:off x="8687836" y="1571171"/>
            <a:ext cx="7669764" cy="3572329"/>
          </a:xfrm>
          <a:prstGeom prst="cloudCallout">
            <a:avLst>
              <a:gd name="adj1" fmla="val -38309"/>
              <a:gd name="adj2" fmla="val 55383"/>
            </a:avLst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AB3639-FA05-4779-9922-CEBAE91CA2BC}"/>
              </a:ext>
            </a:extLst>
          </p:cNvPr>
          <p:cNvSpPr txBox="1"/>
          <p:nvPr/>
        </p:nvSpPr>
        <p:spPr>
          <a:xfrm>
            <a:off x="9463314" y="2080062"/>
            <a:ext cx="62518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con, Mina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gặp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khăn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Mina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nhé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A9F03F0D-4FC5-4276-B6F3-DCA8ED063D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44365" y="5033732"/>
            <a:ext cx="4667809" cy="427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2526BE6-B365-4DAE-A774-7923A3D27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02" y="1243850"/>
            <a:ext cx="11793540" cy="33180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910963" y="1943879"/>
            <a:ext cx="8864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800">
                <a:solidFill>
                  <a:srgbClr val="663300"/>
                </a:solidFill>
                <a:latin typeface="SVN-Larch Shaded" panose="02000000000000000000" pitchFamily="50" charset="0"/>
                <a:ea typeface=".黑体-??" panose="02000500000000000000" pitchFamily="2" charset="-122"/>
                <a:cs typeface=".黑体-??" panose="02000500000000000000" pitchFamily="2" charset="-122"/>
                <a:sym typeface="+mn-lt"/>
              </a:rPr>
              <a:t>Muốn tìm giá trị phần trăm của một số ta làm như thế nào 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1BAA2E2-C4FA-4296-99E1-8FCC4D6D4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387" y="3808469"/>
            <a:ext cx="4595899" cy="515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8755F71-DD95-4B4C-8C20-338F2F2006C2}"/>
              </a:ext>
            </a:extLst>
          </p:cNvPr>
          <p:cNvSpPr/>
          <p:nvPr/>
        </p:nvSpPr>
        <p:spPr>
          <a:xfrm>
            <a:off x="7213602" y="4527244"/>
            <a:ext cx="9622970" cy="2240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000" b="1"/>
              <a:t>Muốn tìm giá trị phần trăm của một số ta lấy số đó chia cho 100 rồi nhân với số phần trăm.</a:t>
            </a:r>
          </a:p>
        </p:txBody>
      </p:sp>
    </p:spTree>
    <p:extLst>
      <p:ext uri="{BB962C8B-B14F-4D97-AF65-F5344CB8AC3E}">
        <p14:creationId xmlns:p14="http://schemas.microsoft.com/office/powerpoint/2010/main" val="322791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918E4279-2965-4838-BE01-CE71C53FC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7968907-F694-435F-8BC6-248DCBEC5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94CA9C-67B7-4396-B1F4-3D2960D670DC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F7F4AF-9487-4A93-A6E8-0D145249B0CE}"/>
              </a:ext>
            </a:extLst>
          </p:cNvPr>
          <p:cNvGrpSpPr/>
          <p:nvPr/>
        </p:nvGrpSpPr>
        <p:grpSpPr>
          <a:xfrm>
            <a:off x="4162693" y="795927"/>
            <a:ext cx="10282845" cy="1797327"/>
            <a:chOff x="2988091" y="-60647"/>
            <a:chExt cx="10282845" cy="1797327"/>
          </a:xfrm>
        </p:grpSpPr>
        <p:sp>
          <p:nvSpPr>
            <p:cNvPr id="12" name="Google Shape;1027;p28">
              <a:extLst>
                <a:ext uri="{FF2B5EF4-FFF2-40B4-BE49-F238E27FC236}">
                  <a16:creationId xmlns:a16="http://schemas.microsoft.com/office/drawing/2014/main" id="{73393BDE-8D15-4FEB-8A1B-2E8F6BBED24B}"/>
                </a:ext>
              </a:extLst>
            </p:cNvPr>
            <p:cNvSpPr/>
            <p:nvPr/>
          </p:nvSpPr>
          <p:spPr>
            <a:xfrm>
              <a:off x="3202052" y="155539"/>
              <a:ext cx="1006888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ECF1461F-5A52-4D37-9207-501510FF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2054637">
              <a:off x="2988091" y="-60647"/>
              <a:ext cx="913403" cy="154575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7B013A-2052-4BD1-A736-6999A76A5980}"/>
                </a:ext>
              </a:extLst>
            </p:cNvPr>
            <p:cNvSpPr/>
            <p:nvPr/>
          </p:nvSpPr>
          <p:spPr>
            <a:xfrm>
              <a:off x="5264693" y="473238"/>
              <a:ext cx="67761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15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% của </a:t>
              </a:r>
              <a:r>
                <a:rPr lang="vi-VN" sz="60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3</a:t>
              </a:r>
              <a:r>
                <a:rPr lang="en-US" sz="6000" b="1" dirty="0">
                  <a:solidFill>
                    <a:srgbClr val="0070C0"/>
                  </a:solidFill>
                  <a:latin typeface="UVF Lobster12" panose="02000506000000020003" pitchFamily="2" charset="0"/>
                </a:rPr>
                <a:t>2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0 tạ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là:</a:t>
              </a:r>
              <a:endParaRPr lang="en-US" sz="60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15" name="Picture 10">
            <a:extLst>
              <a:ext uri="{FF2B5EF4-FFF2-40B4-BE49-F238E27FC236}">
                <a16:creationId xmlns:a16="http://schemas.microsoft.com/office/drawing/2014/main" id="{C3B376FE-137B-4082-A322-24D4AACB523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783271E-6679-447E-B44E-7878B7E21A0B}"/>
              </a:ext>
            </a:extLst>
          </p:cNvPr>
          <p:cNvGrpSpPr/>
          <p:nvPr/>
        </p:nvGrpSpPr>
        <p:grpSpPr>
          <a:xfrm>
            <a:off x="2668889" y="2782400"/>
            <a:ext cx="6706986" cy="1699252"/>
            <a:chOff x="6314030" y="2340483"/>
            <a:chExt cx="6706986" cy="16992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A43DE6C-163E-4375-B465-7F83F9A0DFEE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id="{DB194481-DDB2-4D3E-B25A-FB4A4ED68246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95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7D00988-5CAC-46CA-9B68-9F9F0582507A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9F8E641-6826-492C-8814-685E2F2C1A4F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C1211DB0-F486-4E3D-B281-A87B9B634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9D4F38-F03B-4B74-88BC-75A048D69636}"/>
              </a:ext>
            </a:extLst>
          </p:cNvPr>
          <p:cNvGrpSpPr/>
          <p:nvPr/>
        </p:nvGrpSpPr>
        <p:grpSpPr>
          <a:xfrm>
            <a:off x="2600822" y="4912961"/>
            <a:ext cx="6709061" cy="1785945"/>
            <a:chOff x="6464355" y="4256383"/>
            <a:chExt cx="6709061" cy="17859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5B8A195-B86B-448A-A4AD-11042886C308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id="{1C972E09-DDA6-4F90-9CD0-35CC408D8BD3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4,68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730C802-24E7-4C26-A3DF-D04940F48F53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10C36C4-298E-473B-9464-455311B9B439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9FC0694A-A1AF-4D75-A02C-46CF7A62B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A83251-D23F-44A7-8E62-B7064C209486}"/>
              </a:ext>
            </a:extLst>
          </p:cNvPr>
          <p:cNvGrpSpPr/>
          <p:nvPr/>
        </p:nvGrpSpPr>
        <p:grpSpPr>
          <a:xfrm>
            <a:off x="9731529" y="2851228"/>
            <a:ext cx="6767154" cy="1603486"/>
            <a:chOff x="6464355" y="6267642"/>
            <a:chExt cx="6767154" cy="160348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A20034D-BE9F-4C32-9AD8-F5B4FD2CE694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id="{1C03FB15-EAB7-453F-A440-984AF9884323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48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022BBD3-5DCE-409E-8092-9C0A57586F05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ED0B9DA-BD11-42D5-A491-4FF4CEE2F6FC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C9DBE54B-676B-448A-A3D9-47F55E6D8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41F5242-7D58-44BB-83FF-3007CD2D3EE8}"/>
              </a:ext>
            </a:extLst>
          </p:cNvPr>
          <p:cNvGrpSpPr/>
          <p:nvPr/>
        </p:nvGrpSpPr>
        <p:grpSpPr>
          <a:xfrm>
            <a:off x="9731529" y="5075665"/>
            <a:ext cx="6767154" cy="1603486"/>
            <a:chOff x="6464355" y="6267642"/>
            <a:chExt cx="6767154" cy="160348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557AC5F-D5E6-4F17-8C9C-68BF398D0492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7" name="Rectangle: Rounded Corners 9">
                <a:extLst>
                  <a:ext uri="{FF2B5EF4-FFF2-40B4-BE49-F238E27FC236}">
                    <a16:creationId xmlns:a16="http://schemas.microsoft.com/office/drawing/2014/main" id="{EECE2D72-43DC-4060-9235-DD1DFBD1936E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b="1" kern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32</a:t>
                </a:r>
                <a:r>
                  <a:rPr kumimoji="0" lang="en-US" sz="6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6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tạ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3DC2F96-7857-4A8C-AB67-0BEEF8EE4965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7D289D4-E6A6-4071-9713-E6B6AD72F960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</a:p>
            </p:txBody>
          </p:sp>
        </p:grpSp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C2BC607C-7F63-44B1-B0B7-E2BAA0830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40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846E6BB7-A609-4F37-932B-D2D971466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075" y="3269175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365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64A2ECA0-BDA3-4C3D-BC86-15CCD6230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85A7AC5F-05C0-475C-9104-F5A7E8026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75421">
            <a:off x="15614199" y="402189"/>
            <a:ext cx="2424428" cy="1772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208BF1-B0F1-4447-8CBA-A0E74C48FB38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F08622-B2E2-4ACB-B9BF-2E2484CB731C}"/>
              </a:ext>
            </a:extLst>
          </p:cNvPr>
          <p:cNvGrpSpPr/>
          <p:nvPr/>
        </p:nvGrpSpPr>
        <p:grpSpPr>
          <a:xfrm>
            <a:off x="4162693" y="795927"/>
            <a:ext cx="10282845" cy="1797327"/>
            <a:chOff x="2988091" y="-60647"/>
            <a:chExt cx="10282845" cy="1797327"/>
          </a:xfrm>
        </p:grpSpPr>
        <p:sp>
          <p:nvSpPr>
            <p:cNvPr id="7" name="Google Shape;1027;p28">
              <a:extLst>
                <a:ext uri="{FF2B5EF4-FFF2-40B4-BE49-F238E27FC236}">
                  <a16:creationId xmlns:a16="http://schemas.microsoft.com/office/drawing/2014/main" id="{9655D998-4FE9-4DE7-89D9-169C4A73149A}"/>
                </a:ext>
              </a:extLst>
            </p:cNvPr>
            <p:cNvSpPr/>
            <p:nvPr/>
          </p:nvSpPr>
          <p:spPr>
            <a:xfrm>
              <a:off x="3202052" y="155539"/>
              <a:ext cx="1006888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AFB8903A-ECBB-49A2-B936-54EC87A17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2054637">
              <a:off x="2988091" y="-60647"/>
              <a:ext cx="913403" cy="154575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76D946-A3B5-474A-8EA8-20011C5A028D}"/>
                </a:ext>
              </a:extLst>
            </p:cNvPr>
            <p:cNvSpPr/>
            <p:nvPr/>
          </p:nvSpPr>
          <p:spPr>
            <a:xfrm>
              <a:off x="5264693" y="473238"/>
              <a:ext cx="67761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31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% của 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250</a:t>
              </a:r>
              <a:r>
                <a:rPr lang="vi-VN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tạ</a:t>
              </a:r>
              <a:r>
                <a:rPr lang="en-US" sz="60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 là:</a:t>
              </a:r>
              <a:endParaRPr lang="en-US" sz="6000" b="1" dirty="0">
                <a:solidFill>
                  <a:srgbClr val="0070C0"/>
                </a:solidFill>
                <a:latin typeface="UVF Lobster12" panose="02000506000000020003" pitchFamily="2" charset="0"/>
              </a:endParaRPr>
            </a:p>
          </p:txBody>
        </p:sp>
      </p:grpSp>
      <p:pic>
        <p:nvPicPr>
          <p:cNvPr id="10" name="Picture 10">
            <a:extLst>
              <a:ext uri="{FF2B5EF4-FFF2-40B4-BE49-F238E27FC236}">
                <a16:creationId xmlns:a16="http://schemas.microsoft.com/office/drawing/2014/main" id="{53A48A2D-46BC-47C4-B9BE-D5FDA8D9463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82E2959-80AE-4E56-B21B-22B86A37B04F}"/>
              </a:ext>
            </a:extLst>
          </p:cNvPr>
          <p:cNvGrpSpPr/>
          <p:nvPr/>
        </p:nvGrpSpPr>
        <p:grpSpPr>
          <a:xfrm>
            <a:off x="2440289" y="3039675"/>
            <a:ext cx="6706986" cy="1699252"/>
            <a:chOff x="6314030" y="2340483"/>
            <a:chExt cx="6706986" cy="169925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F8D27C9-C142-4DA2-B4B6-3F6ADBFA546E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39" name="Rectangle: Rounded Corners 9">
                <a:extLst>
                  <a:ext uri="{FF2B5EF4-FFF2-40B4-BE49-F238E27FC236}">
                    <a16:creationId xmlns:a16="http://schemas.microsoft.com/office/drawing/2014/main" id="{EEA1578E-9358-49A8-A87D-4672C456E4E9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775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CE4D719-E102-49F9-BC82-3407119247D6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F8A5E13-C853-4D8B-B27E-45C3A1C6653D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38" name="Picture 13">
              <a:extLst>
                <a:ext uri="{FF2B5EF4-FFF2-40B4-BE49-F238E27FC236}">
                  <a16:creationId xmlns:a16="http://schemas.microsoft.com/office/drawing/2014/main" id="{42E0192B-5A15-461E-AF5D-D1E9A3A70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A30E585-C18F-48BE-8AC0-69DE6678335E}"/>
              </a:ext>
            </a:extLst>
          </p:cNvPr>
          <p:cNvGrpSpPr/>
          <p:nvPr/>
        </p:nvGrpSpPr>
        <p:grpSpPr>
          <a:xfrm>
            <a:off x="2649527" y="4992724"/>
            <a:ext cx="6709061" cy="1785945"/>
            <a:chOff x="6464355" y="4256383"/>
            <a:chExt cx="6709061" cy="178594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1836420-DDFE-41DA-934A-301A09C72B3B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03311CD8-0D03-46C8-AFEA-6BF5642F82D7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7,75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EC4965F-FF9B-49C4-AD1C-C1B5FF7B1001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F919BA7-FFBA-47E1-83F1-5B945F99705F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44" name="Picture 13">
              <a:extLst>
                <a:ext uri="{FF2B5EF4-FFF2-40B4-BE49-F238E27FC236}">
                  <a16:creationId xmlns:a16="http://schemas.microsoft.com/office/drawing/2014/main" id="{ACDE5E71-3A4F-4C23-840E-8CD10CD79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3411BE-134A-4F87-80A3-8F25A1B3EC76}"/>
              </a:ext>
            </a:extLst>
          </p:cNvPr>
          <p:cNvGrpSpPr/>
          <p:nvPr/>
        </p:nvGrpSpPr>
        <p:grpSpPr>
          <a:xfrm>
            <a:off x="9809925" y="5171424"/>
            <a:ext cx="6767154" cy="1603486"/>
            <a:chOff x="6464355" y="6267642"/>
            <a:chExt cx="6767154" cy="160348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0861474-EBF3-4C7F-A5C9-64DAE431CB51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51" name="Rectangle: Rounded Corners 9">
                <a:extLst>
                  <a:ext uri="{FF2B5EF4-FFF2-40B4-BE49-F238E27FC236}">
                    <a16:creationId xmlns:a16="http://schemas.microsoft.com/office/drawing/2014/main" id="{12F13782-DFD3-455C-A4FA-98336FA502AB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77,5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3549F45E-4FF7-493E-AD05-9C026CE2A476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D9AC352-2065-48AD-B1AD-A56682184122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50" name="Picture 13">
              <a:extLst>
                <a:ext uri="{FF2B5EF4-FFF2-40B4-BE49-F238E27FC236}">
                  <a16:creationId xmlns:a16="http://schemas.microsoft.com/office/drawing/2014/main" id="{FDD5392A-96CF-4B7C-B3E8-0CDAE68ED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DD78EB0-2A5E-45B3-9151-0509A2146A16}"/>
              </a:ext>
            </a:extLst>
          </p:cNvPr>
          <p:cNvGrpSpPr/>
          <p:nvPr/>
        </p:nvGrpSpPr>
        <p:grpSpPr>
          <a:xfrm>
            <a:off x="9844946" y="3049885"/>
            <a:ext cx="6767154" cy="1603486"/>
            <a:chOff x="6464355" y="6267642"/>
            <a:chExt cx="6767154" cy="160348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A675CDC-BACC-45CA-B2E7-0EAF5F02F887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57" name="Rectangle: Rounded Corners 9">
                <a:extLst>
                  <a:ext uri="{FF2B5EF4-FFF2-40B4-BE49-F238E27FC236}">
                    <a16:creationId xmlns:a16="http://schemas.microsoft.com/office/drawing/2014/main" id="{9A40527A-0F0A-4BA3-B2A6-7587F7284165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b="1" ker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7750</a:t>
                </a:r>
                <a:endPara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7629154-D8AF-409D-8133-6AC721DB4C71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1006326-3051-41DE-8595-E6D75CEB17BC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60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id="{444D0C4B-A334-4284-B73D-ECB931F31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60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93C3DAB9-A687-4F98-A4E9-B8ED62AFB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526" y="5229701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4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F3EE4269-0962-45BA-A753-EB24A4E9A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75421">
            <a:off x="16149392" y="171394"/>
            <a:ext cx="2424428" cy="1772036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60A23620-2B0D-413D-9320-6735BCB7F3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34474">
            <a:off x="17301398" y="621542"/>
            <a:ext cx="1026960" cy="1034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A56DB5-DB04-4182-959D-F26A780BCC60}"/>
              </a:ext>
            </a:extLst>
          </p:cNvPr>
          <p:cNvSpPr txBox="1"/>
          <p:nvPr/>
        </p:nvSpPr>
        <p:spPr>
          <a:xfrm>
            <a:off x="5264694" y="342900"/>
            <a:ext cx="570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510811-80F0-44E8-9DFA-BBD198F1FB49}"/>
              </a:ext>
            </a:extLst>
          </p:cNvPr>
          <p:cNvGrpSpPr/>
          <p:nvPr/>
        </p:nvGrpSpPr>
        <p:grpSpPr>
          <a:xfrm>
            <a:off x="2263814" y="630534"/>
            <a:ext cx="14819500" cy="1962720"/>
            <a:chOff x="1089212" y="-226040"/>
            <a:chExt cx="14819500" cy="1962720"/>
          </a:xfrm>
        </p:grpSpPr>
        <p:sp>
          <p:nvSpPr>
            <p:cNvPr id="6" name="Google Shape;1027;p28">
              <a:extLst>
                <a:ext uri="{FF2B5EF4-FFF2-40B4-BE49-F238E27FC236}">
                  <a16:creationId xmlns:a16="http://schemas.microsoft.com/office/drawing/2014/main" id="{F7F18E17-FFA7-42D3-87A9-B37F4154B41B}"/>
                </a:ext>
              </a:extLst>
            </p:cNvPr>
            <p:cNvSpPr/>
            <p:nvPr/>
          </p:nvSpPr>
          <p:spPr>
            <a:xfrm>
              <a:off x="1111398" y="155539"/>
              <a:ext cx="14797314" cy="1581141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ln w="57150">
              <a:solidFill>
                <a:srgbClr val="92D050"/>
              </a:solidFill>
              <a:prstDash val="sysDot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F4F4A71A-B93F-4C6A-83B1-4A6F48317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9545363">
              <a:off x="1089212" y="-226040"/>
              <a:ext cx="913403" cy="154575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478EEA-A372-4A74-B2A8-890839374AEE}"/>
                </a:ext>
              </a:extLst>
            </p:cNvPr>
            <p:cNvSpPr/>
            <p:nvPr/>
          </p:nvSpPr>
          <p:spPr>
            <a:xfrm>
              <a:off x="2865574" y="155539"/>
              <a:ext cx="12915508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4800" b="1">
                  <a:solidFill>
                    <a:srgbClr val="0070C0"/>
                  </a:solidFill>
                  <a:latin typeface="UVF Lobster12" panose="02000506000000020003" pitchFamily="2" charset="0"/>
                </a:rPr>
                <a:t>Một hình lập phương có cạnh là a thì diện tích toàn phần của hình lập phương đó là:</a:t>
              </a:r>
            </a:p>
          </p:txBody>
        </p:sp>
      </p:grpSp>
      <p:pic>
        <p:nvPicPr>
          <p:cNvPr id="9" name="Picture 10">
            <a:extLst>
              <a:ext uri="{FF2B5EF4-FFF2-40B4-BE49-F238E27FC236}">
                <a16:creationId xmlns:a16="http://schemas.microsoft.com/office/drawing/2014/main" id="{1FDCACF1-64A4-4FAC-A698-E9EF1C9C8F8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164" y="7130215"/>
            <a:ext cx="3622676" cy="22626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9F9525F-2485-42C6-A9B3-27512B7D2310}"/>
              </a:ext>
            </a:extLst>
          </p:cNvPr>
          <p:cNvGrpSpPr/>
          <p:nvPr/>
        </p:nvGrpSpPr>
        <p:grpSpPr>
          <a:xfrm>
            <a:off x="2440289" y="3039675"/>
            <a:ext cx="6706986" cy="1699252"/>
            <a:chOff x="6314030" y="2340483"/>
            <a:chExt cx="6706986" cy="169925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B1AB2AA-7D19-4BFE-8531-0171734B2DBA}"/>
                </a:ext>
              </a:extLst>
            </p:cNvPr>
            <p:cNvGrpSpPr/>
            <p:nvPr/>
          </p:nvGrpSpPr>
          <p:grpSpPr>
            <a:xfrm>
              <a:off x="6314030" y="2760508"/>
              <a:ext cx="6248869" cy="1279227"/>
              <a:chOff x="4767544" y="2525511"/>
              <a:chExt cx="6248869" cy="1279227"/>
            </a:xfrm>
          </p:grpSpPr>
          <p:sp>
            <p:nvSpPr>
              <p:cNvPr id="13" name="Rectangle: Rounded Corners 9">
                <a:extLst>
                  <a:ext uri="{FF2B5EF4-FFF2-40B4-BE49-F238E27FC236}">
                    <a16:creationId xmlns:a16="http://schemas.microsoft.com/office/drawing/2014/main" id="{04E71132-2C14-4090-A9D0-E57B8373752B}"/>
                  </a:ext>
                </a:extLst>
              </p:cNvPr>
              <p:cNvSpPr/>
              <p:nvPr/>
            </p:nvSpPr>
            <p:spPr>
              <a:xfrm>
                <a:off x="5213968" y="2533053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500" b="1"/>
                  <a:t>a x a x a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A6F4945-C1EC-4B35-B8B4-310085128C39}"/>
                  </a:ext>
                </a:extLst>
              </p:cNvPr>
              <p:cNvSpPr/>
              <p:nvPr/>
            </p:nvSpPr>
            <p:spPr>
              <a:xfrm>
                <a:off x="4767544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6CDAFE6-9EF6-474A-AD3E-77A910EB966B}"/>
                  </a:ext>
                </a:extLst>
              </p:cNvPr>
              <p:cNvSpPr/>
              <p:nvPr/>
            </p:nvSpPr>
            <p:spPr>
              <a:xfrm>
                <a:off x="4976782" y="2661063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 dirty="0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A</a:t>
                </a:r>
              </a:p>
            </p:txBody>
          </p:sp>
        </p:grpSp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4EB0C5C6-A2DE-435E-BA6F-F590CF617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683797" y="23404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E26BED-2FE6-41D3-8257-CED169910102}"/>
              </a:ext>
            </a:extLst>
          </p:cNvPr>
          <p:cNvGrpSpPr/>
          <p:nvPr/>
        </p:nvGrpSpPr>
        <p:grpSpPr>
          <a:xfrm>
            <a:off x="9828602" y="4955767"/>
            <a:ext cx="6709061" cy="1785945"/>
            <a:chOff x="6464355" y="4256383"/>
            <a:chExt cx="6709061" cy="17859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FC96B3C-8002-44BA-8881-B5C1F2BF3F19}"/>
                </a:ext>
              </a:extLst>
            </p:cNvPr>
            <p:cNvGrpSpPr/>
            <p:nvPr/>
          </p:nvGrpSpPr>
          <p:grpSpPr>
            <a:xfrm>
              <a:off x="6464355" y="4762500"/>
              <a:ext cx="6239410" cy="1279828"/>
              <a:chOff x="4917869" y="2524910"/>
              <a:chExt cx="6239410" cy="1279828"/>
            </a:xfrm>
          </p:grpSpPr>
          <p:sp>
            <p:nvSpPr>
              <p:cNvPr id="19" name="Rectangle: Rounded Corners 9">
                <a:extLst>
                  <a:ext uri="{FF2B5EF4-FFF2-40B4-BE49-F238E27FC236}">
                    <a16:creationId xmlns:a16="http://schemas.microsoft.com/office/drawing/2014/main" id="{75D445AB-F051-47A4-B27C-0CDA4CA8050B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 x a x 12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FBA8800-0448-4519-8821-16018CFC56A7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C7CDBEC-F941-4329-BA4B-410644542FAD}"/>
                  </a:ext>
                </a:extLst>
              </p:cNvPr>
              <p:cNvSpPr/>
              <p:nvPr/>
            </p:nvSpPr>
            <p:spPr>
              <a:xfrm>
                <a:off x="5254793" y="2630522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D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E7EFBBFD-ABCD-4119-9A14-8261C716D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36197" y="4256383"/>
              <a:ext cx="1337219" cy="133721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A897C7-D596-4CAF-AEEC-8F4A1846697F}"/>
              </a:ext>
            </a:extLst>
          </p:cNvPr>
          <p:cNvGrpSpPr/>
          <p:nvPr/>
        </p:nvGrpSpPr>
        <p:grpSpPr>
          <a:xfrm>
            <a:off x="2404358" y="5127210"/>
            <a:ext cx="6767154" cy="1603486"/>
            <a:chOff x="6464355" y="6267642"/>
            <a:chExt cx="6767154" cy="160348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567BC6C-06B9-4FEB-B2D8-99A0FA3A8E02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25" name="Rectangle: Rounded Corners 9">
                <a:extLst>
                  <a:ext uri="{FF2B5EF4-FFF2-40B4-BE49-F238E27FC236}">
                    <a16:creationId xmlns:a16="http://schemas.microsoft.com/office/drawing/2014/main" id="{93485F9A-2539-4390-B861-96002EBAC2A5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0" b="1" i="0" u="none" strike="noStrike" kern="0" cap="none" spc="0" normalizeH="0" noProof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 x a x 6</a:t>
                </a:r>
                <a:endParaRPr kumimoji="0" lang="en-US" sz="55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4E92F97-605A-4A00-88F7-A44D9E74D4D2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2BD9741-E7DF-4CD8-B7D8-168EABED7471}"/>
                  </a:ext>
                </a:extLst>
              </p:cNvPr>
              <p:cNvSpPr/>
              <p:nvPr/>
            </p:nvSpPr>
            <p:spPr>
              <a:xfrm>
                <a:off x="5129182" y="2619199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C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3B639580-C806-4A1B-8392-68CEB15C0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A88AB55-9FDA-42A6-BD7C-66B338CFF87F}"/>
              </a:ext>
            </a:extLst>
          </p:cNvPr>
          <p:cNvGrpSpPr/>
          <p:nvPr/>
        </p:nvGrpSpPr>
        <p:grpSpPr>
          <a:xfrm>
            <a:off x="9844946" y="3049885"/>
            <a:ext cx="6767154" cy="1603486"/>
            <a:chOff x="6464355" y="6267642"/>
            <a:chExt cx="6767154" cy="160348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A207355-8B89-4F5A-BF8B-93AD01BB59AF}"/>
                </a:ext>
              </a:extLst>
            </p:cNvPr>
            <p:cNvGrpSpPr/>
            <p:nvPr/>
          </p:nvGrpSpPr>
          <p:grpSpPr>
            <a:xfrm>
              <a:off x="6464355" y="6591300"/>
              <a:ext cx="6239410" cy="1279828"/>
              <a:chOff x="4917869" y="2524910"/>
              <a:chExt cx="6239410" cy="1279828"/>
            </a:xfrm>
          </p:grpSpPr>
          <p:sp>
            <p:nvSpPr>
              <p:cNvPr id="31" name="Rectangle: Rounded Corners 9">
                <a:extLst>
                  <a:ext uri="{FF2B5EF4-FFF2-40B4-BE49-F238E27FC236}">
                    <a16:creationId xmlns:a16="http://schemas.microsoft.com/office/drawing/2014/main" id="{EAD4FDE6-FFFF-49E1-A617-E5357AEBA459}"/>
                  </a:ext>
                </a:extLst>
              </p:cNvPr>
              <p:cNvSpPr/>
              <p:nvPr/>
            </p:nvSpPr>
            <p:spPr>
              <a:xfrm>
                <a:off x="5354834" y="2524910"/>
                <a:ext cx="5802445" cy="127168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5500" b="1" ker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 x a x 4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E39CED1-56EB-4E4C-A8C6-7A950B6CE98C}"/>
                  </a:ext>
                </a:extLst>
              </p:cNvPr>
              <p:cNvSpPr/>
              <p:nvPr/>
            </p:nvSpPr>
            <p:spPr>
              <a:xfrm>
                <a:off x="4917869" y="2525511"/>
                <a:ext cx="1305969" cy="1279227"/>
              </a:xfrm>
              <a:prstGeom prst="ellipse">
                <a:avLst/>
              </a:pr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5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FC45892-1B10-45AC-8707-07A67E2B6C7B}"/>
                  </a:ext>
                </a:extLst>
              </p:cNvPr>
              <p:cNvSpPr/>
              <p:nvPr/>
            </p:nvSpPr>
            <p:spPr>
              <a:xfrm>
                <a:off x="5234348" y="2652920"/>
                <a:ext cx="67301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500" b="1">
                    <a:solidFill>
                      <a:schemeClr val="bg1"/>
                    </a:solidFill>
                    <a:latin typeface="UVF Lobster12" panose="02000506000000020003" pitchFamily="2" charset="0"/>
                  </a:rPr>
                  <a:t>B</a:t>
                </a:r>
                <a:endParaRPr lang="en-US" sz="5500" b="1" dirty="0">
                  <a:solidFill>
                    <a:schemeClr val="bg1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9B99BC35-19DB-456E-9FDA-CA5386B19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937717">
              <a:off x="11894290" y="6267642"/>
              <a:ext cx="1337219" cy="1337219"/>
            </a:xfrm>
            <a:prstGeom prst="rect">
              <a:avLst/>
            </a:prstGeom>
          </p:spPr>
        </p:pic>
      </p:grpSp>
      <p:pic>
        <p:nvPicPr>
          <p:cNvPr id="34" name="Picture 6" descr="Cách đánh dấu tích trong word mới nhất | Vivureviews.com">
            <a:extLst>
              <a:ext uri="{FF2B5EF4-FFF2-40B4-BE49-F238E27FC236}">
                <a16:creationId xmlns:a16="http://schemas.microsoft.com/office/drawing/2014/main" id="{32DB13F7-DC61-40CF-A6A0-9B74FBC1A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149" y="5250960"/>
            <a:ext cx="1269906" cy="95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8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鞋匠的儿子-视频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1287</TotalTime>
  <Words>1508</Words>
  <Application>Microsoft Office PowerPoint</Application>
  <PresentationFormat>Custom</PresentationFormat>
  <Paragraphs>212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Arial</vt:lpstr>
      <vt:lpstr>UVF Lobster12</vt:lpstr>
      <vt:lpstr>.黑体-??</vt:lpstr>
      <vt:lpstr>华康方圆体W7</vt:lpstr>
      <vt:lpstr>SVN-Larch Shaded</vt:lpstr>
      <vt:lpstr>#9Slide01 Noi dung ngan</vt:lpstr>
      <vt:lpstr>Tahoma</vt:lpstr>
      <vt:lpstr>Times New Roman</vt:lpstr>
      <vt:lpstr>#9Slide02 Noi dung dai</vt:lpstr>
      <vt:lpstr>Calibri</vt:lpstr>
      <vt:lpstr>Cambria Math</vt:lpstr>
      <vt:lpstr>LNTH-Oliver</vt:lpstr>
      <vt:lpstr>.黑体-韩语</vt:lpstr>
      <vt:lpstr>Calibri Light</vt:lpstr>
      <vt:lpstr>Satisfy</vt:lpstr>
      <vt:lpstr>#9Slide05 SVNKitten</vt:lpstr>
      <vt:lpstr>#9Slide07 Crocante</vt:lpstr>
      <vt:lpstr>等线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鞋匠的儿子-视频</dc:title>
  <dc:subject>9Slide.vn</dc:subject>
  <dc:creator>Admin</dc:creator>
  <dc:description>9Slide.vn</dc:description>
  <cp:lastModifiedBy>Cúc Lê</cp:lastModifiedBy>
  <cp:revision>215</cp:revision>
  <dcterms:created xsi:type="dcterms:W3CDTF">2018-01-30T02:28:00Z</dcterms:created>
  <dcterms:modified xsi:type="dcterms:W3CDTF">2022-02-27T10:14:32Z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