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</p:sldMasterIdLst>
  <p:notesMasterIdLst>
    <p:notesMasterId r:id="rId20"/>
  </p:notesMasterIdLst>
  <p:sldIdLst>
    <p:sldId id="307" r:id="rId4"/>
    <p:sldId id="266" r:id="rId5"/>
    <p:sldId id="286" r:id="rId6"/>
    <p:sldId id="304" r:id="rId7"/>
    <p:sldId id="289" r:id="rId8"/>
    <p:sldId id="283" r:id="rId9"/>
    <p:sldId id="263" r:id="rId10"/>
    <p:sldId id="264" r:id="rId11"/>
    <p:sldId id="265" r:id="rId12"/>
    <p:sldId id="294" r:id="rId13"/>
    <p:sldId id="267" r:id="rId14"/>
    <p:sldId id="299" r:id="rId15"/>
    <p:sldId id="302" r:id="rId16"/>
    <p:sldId id="292" r:id="rId17"/>
    <p:sldId id="273" r:id="rId18"/>
    <p:sldId id="285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#9Slide07 FS North Land Sans" panose="000005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D7F"/>
    <a:srgbClr val="E07762"/>
    <a:srgbClr val="A822A2"/>
    <a:srgbClr val="A2C2E8"/>
    <a:srgbClr val="BDE5D3"/>
    <a:srgbClr val="C5E5AD"/>
    <a:srgbClr val="FFE3B1"/>
    <a:srgbClr val="FFE1AB"/>
    <a:srgbClr val="C6E4D5"/>
    <a:srgbClr val="B8D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280" autoAdjust="0"/>
  </p:normalViewPr>
  <p:slideViewPr>
    <p:cSldViewPr snapToGrid="0">
      <p:cViewPr varScale="1">
        <p:scale>
          <a:sx n="64" d="100"/>
          <a:sy n="64" d="100"/>
        </p:scale>
        <p:origin x="2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45C9-2C58-4547-93ED-81C67FD2308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303A6-423C-4497-A017-4D76C9BD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3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nói về nạn phá rừng làm củi, làm nương rẫy, đốt rừng,…</a:t>
            </a:r>
          </a:p>
          <a:p>
            <a:r>
              <a:rPr lang="en-US" dirty="0"/>
              <a:t>Gỗ, củi ở đây được dùng làm gì?</a:t>
            </a:r>
          </a:p>
          <a:p>
            <a:r>
              <a:rPr lang="en-US" dirty="0"/>
              <a:t>Ngoài củi, gỗ ra, em còn biết những chất nào khác cũng dùng để đốt? Kể tên những chất đốt đó.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03A6-423C-4497-A017-4D76C9BD86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1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nói về nạn phá rừng làm củi, làm nương rẫy, đốt rừng,…</a:t>
            </a:r>
          </a:p>
          <a:p>
            <a:r>
              <a:rPr lang="en-US" dirty="0"/>
              <a:t>Gỗ, củi ở đây được dùng làm gì?</a:t>
            </a:r>
          </a:p>
          <a:p>
            <a:r>
              <a:rPr lang="en-US" dirty="0"/>
              <a:t>Ngoài củi, gỗ ra, em còn biết những chất nào khác cũng dùng để đốt? Kể tên những chất đốt đó.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03A6-423C-4497-A017-4D76C9BD8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7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0C94A-D457-4753-9196-55C66065B1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97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thẻ để nó chạy đến vị trí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03A6-423C-4497-A017-4D76C9BD86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3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03A6-423C-4497-A017-4D76C9BD86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9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8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6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02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6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4974773" y="34873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i="0" dirty="0">
                <a:solidFill>
                  <a:srgbClr val="7D9449"/>
                </a:solidFill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27550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8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5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4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1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1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4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20BF-9F51-4F93-BC84-03D4530C8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4337F-A1BB-49DD-A85C-C1E1673BB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6EC31-9436-4830-8CCD-FB56D37D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46793-AFD4-47CA-A552-F0C6B95F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0F5CF-4390-45ED-AE4C-AAF306AC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6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946B-43E5-45AD-A611-295117C6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6247C-346A-4B27-A3EC-B98A14A67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D0589-B8A3-48EE-95C3-8AED174A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7BC40-B5C9-4642-B094-78F6DFFB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1C21D-5979-4FFE-9B3C-E73FDC2B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0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33FDD-9752-415A-9B4D-0A599FAF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F3E7C-E76E-450E-988F-181D5697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400A3-5210-45F8-8CB1-65AD4B8D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7EC63-5B7E-411F-B354-4C8B3C73A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320CF-1201-4B6F-9AAD-98B4C43F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65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6E60-BA0E-45B1-87C5-C41A2956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9E4AC-52B1-48E5-B6B2-A016E8A5D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592B0-CF2B-413A-9F6F-DDA99C171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EBAF-4916-44E9-AAB9-88A2C7A1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5EC7E-B8A7-4186-A63C-D9FA3EE9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B109E-96CD-41F7-AA28-EB2842D7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76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BA80-22A8-42D0-885C-847DC77A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B5D38-9BC2-4A50-8FB2-07A96B875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ED6A0-AEEE-4A0A-A1DA-9A7E447EA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48E06-01C3-4AAE-AA23-4574D4B17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8757D-00D9-4BB7-B545-23987D4EC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ED1647-7619-493E-835E-96912E56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726FE-B271-4AEF-944A-AC7B528F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13914-AC6B-41BB-B7CA-E10F321BA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76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E6540-9501-4D19-A5FD-DC9B1A51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72CFB7-4EAE-451B-86B2-7A35DBD7A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B5FB29-BFCF-4253-9CE0-F09A405E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D7EA1-25C2-42DB-A091-B44DEABD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8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7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6C44A-627E-4E39-B310-BFFD47C3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95575-533F-4F25-B61A-543AE427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57B29-8223-4BB7-8AA4-E80B4E7D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10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A98F-031E-46FE-BA56-2EA44B0B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8F840-0B35-46A0-803F-DE87FC30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FE458-E9FC-4DE0-8CD6-00A618380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F8FD1-57F1-4391-B163-890E7FAD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54718-1A52-48E9-9B62-4FE6C4CF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979B0-B708-4AF8-B7F8-3669C1A2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75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2F86-CE54-4E8B-A26F-387A2DE5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1C48B-1EA9-4E58-81D6-3910AAAAD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52D3-2815-4407-B051-6867F3997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1ED8A-192F-414A-848A-5264D42E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A0AC8-2C1F-48EB-89E5-359B48E7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3CB41-0F50-4E35-AAA2-D0133C13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7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093E-C987-4645-81CE-C5187D09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121B3-2C89-48E0-BD8E-DF2A3DDE3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CCF55-123E-49E2-B4B0-1A6C9838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61E49-624B-45E2-9760-BA66CBC8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8DFAC-4C7B-4CEE-A53D-7D652DD6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56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A23721-9DE2-47CF-8A14-43FF5341A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70359-3B9A-4EA7-BC11-C450A9C1B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0B47D-6F00-4EB0-B7B8-6F08A29A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0622-D43A-4634-9A14-4905365F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B6A57-3291-4E8A-AF67-4E1A25D9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0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8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9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9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CC7169E-140D-4CCC-BB79-0FDE2D42BD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A65C-F390-4B13-8E6E-FB7CB7133547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192D-3C07-4106-B63E-3E4F3E1A0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3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C8665A9-9997-47FB-80B9-3AC91C19A5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162D8-1347-4201-8113-9C479E0DF5BE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28B0A-6722-49F0-910F-430D00337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B71846E-06B6-4755-A546-17476B434C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19424-ED18-47A9-98EA-E653E792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809E8-699B-43AA-BC11-6A07FFA6F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4ACCF-EFD4-4A25-93BF-15B972E8C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BBC9A-F6AF-4825-B47B-871F203DEEF6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DFCA-AAC5-41E6-8DE9-61A01796C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0C616-8863-4185-BB10-74853F98B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234B2-230A-4786-9FF5-8F8818D0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9AD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F9AD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KHOA HỌC</a:t>
            </a:r>
          </a:p>
          <a:p>
            <a:pPr algn="ctr"/>
            <a:r>
              <a:rPr lang="en-US" sz="4800" b="1">
                <a:solidFill>
                  <a:srgbClr val="F9AD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ông ty Nhiệt điện Phú Mỹ phát 300 tỉ kWh điện | Lao Động Trẻ - Tin tức mới  nhất dành cho công nhân lao động trẻ">
            <a:extLst>
              <a:ext uri="{FF2B5EF4-FFF2-40B4-BE49-F238E27FC236}">
                <a16:creationId xmlns:a16="http://schemas.microsoft.com/office/drawing/2014/main" id="{8A192024-6DF5-43F6-9BC6-05CC6500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0" y="669474"/>
            <a:ext cx="11796800" cy="61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995204-AB42-4C60-A2CC-39E8FDEA3C27}"/>
              </a:ext>
            </a:extLst>
          </p:cNvPr>
          <p:cNvSpPr/>
          <p:nvPr/>
        </p:nvSpPr>
        <p:spPr>
          <a:xfrm>
            <a:off x="2041044" y="23143"/>
            <a:ext cx="8109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 ảnh một số nhà máy nhiệt điện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1CCE70-208B-4129-BC65-8833C790F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5"/>
          <a:stretch/>
        </p:blipFill>
        <p:spPr>
          <a:xfrm rot="5400000">
            <a:off x="2661967" y="-2667001"/>
            <a:ext cx="6858000" cy="12192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A17B68-A8B6-4802-9E09-57D89C400E9A}"/>
              </a:ext>
            </a:extLst>
          </p:cNvPr>
          <p:cNvSpPr/>
          <p:nvPr/>
        </p:nvSpPr>
        <p:spPr>
          <a:xfrm>
            <a:off x="584919" y="179716"/>
            <a:ext cx="10839635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 đá được sử dụng để chạy máy của nhà máy nhiệt điện và một số loại động cơ; dùng trong sinh hoạt: đun, nấu, sưởi... Ở nước ta, than đá được khai thác chủ yếu ở các mỏ than thuộc tỉnh Quảng Ninh.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Kết quả hình ảnh cho than cám">
            <a:extLst>
              <a:ext uri="{FF2B5EF4-FFF2-40B4-BE49-F238E27FC236}">
                <a16:creationId xmlns:a16="http://schemas.microsoft.com/office/drawing/2014/main" id="{A0A64F33-73F7-4540-A466-178417530E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1" y="3010124"/>
            <a:ext cx="327660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Kết quả hình ảnh cho than bùn">
            <a:extLst>
              <a:ext uri="{FF2B5EF4-FFF2-40B4-BE49-F238E27FC236}">
                <a16:creationId xmlns:a16="http://schemas.microsoft.com/office/drawing/2014/main" id="{533D3861-EF10-4229-BF7A-AEF8CB34B93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31" y="2975834"/>
            <a:ext cx="3633470" cy="249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Kết quả hình ảnh cho loại than chì">
            <a:extLst>
              <a:ext uri="{FF2B5EF4-FFF2-40B4-BE49-F238E27FC236}">
                <a16:creationId xmlns:a16="http://schemas.microsoft.com/office/drawing/2014/main" id="{C9BFCAFD-66BA-41B5-8E2E-5D566813776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689" y="2785334"/>
            <a:ext cx="2095500" cy="26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6D6D14-E4CE-421F-B354-024E91520FE4}"/>
              </a:ext>
            </a:extLst>
          </p:cNvPr>
          <p:cNvSpPr/>
          <p:nvPr/>
        </p:nvSpPr>
        <p:spPr>
          <a:xfrm>
            <a:off x="5277107" y="5633756"/>
            <a:ext cx="2133918" cy="675249"/>
          </a:xfrm>
          <a:prstGeom prst="rect">
            <a:avLst/>
          </a:prstGeom>
          <a:solidFill>
            <a:srgbClr val="B8DECB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bùn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A8B868-3400-4C2E-B1AE-02D49A897FA8}"/>
              </a:ext>
            </a:extLst>
          </p:cNvPr>
          <p:cNvSpPr/>
          <p:nvPr/>
        </p:nvSpPr>
        <p:spPr>
          <a:xfrm>
            <a:off x="9112428" y="5633756"/>
            <a:ext cx="1762021" cy="692049"/>
          </a:xfrm>
          <a:prstGeom prst="rect">
            <a:avLst/>
          </a:prstGeom>
          <a:solidFill>
            <a:srgbClr val="B8DECB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67FD33-D888-493B-891F-E059B2CC0CE6}"/>
              </a:ext>
            </a:extLst>
          </p:cNvPr>
          <p:cNvSpPr/>
          <p:nvPr/>
        </p:nvSpPr>
        <p:spPr>
          <a:xfrm>
            <a:off x="1274646" y="5665865"/>
            <a:ext cx="2236510" cy="675249"/>
          </a:xfrm>
          <a:prstGeom prst="rect">
            <a:avLst/>
          </a:prstGeom>
          <a:solidFill>
            <a:srgbClr val="B8DECB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489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418F9F-20F6-4CD3-B274-E8259A44D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5"/>
          <a:stretch/>
        </p:blipFill>
        <p:spPr>
          <a:xfrm rot="5400000">
            <a:off x="2666999" y="-2667001"/>
            <a:ext cx="6858000" cy="12192003"/>
          </a:xfrm>
          <a:prstGeom prst="rect">
            <a:avLst/>
          </a:prstGeom>
        </p:spPr>
      </p:pic>
      <p:pic>
        <p:nvPicPr>
          <p:cNvPr id="14" name="Picture 2" descr="Kết quả hình ảnh cho xăng">
            <a:extLst>
              <a:ext uri="{FF2B5EF4-FFF2-40B4-BE49-F238E27FC236}">
                <a16:creationId xmlns:a16="http://schemas.microsoft.com/office/drawing/2014/main" id="{97124DB8-2F45-4931-9217-ABF613E6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07" y="104893"/>
            <a:ext cx="4085292" cy="28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ết quả hình ảnh cho dầu nhớt">
            <a:extLst>
              <a:ext uri="{FF2B5EF4-FFF2-40B4-BE49-F238E27FC236}">
                <a16:creationId xmlns:a16="http://schemas.microsoft.com/office/drawing/2014/main" id="{4198D247-3A00-4ABB-BB49-A3A549B3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9" y="3331664"/>
            <a:ext cx="4073479" cy="3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A44325-BBEF-438C-B255-64815CC10F21}"/>
              </a:ext>
            </a:extLst>
          </p:cNvPr>
          <p:cNvSpPr/>
          <p:nvPr/>
        </p:nvSpPr>
        <p:spPr>
          <a:xfrm>
            <a:off x="2891546" y="2305155"/>
            <a:ext cx="1319752" cy="645431"/>
          </a:xfrm>
          <a:prstGeom prst="rect">
            <a:avLst/>
          </a:prstGeom>
          <a:solidFill>
            <a:srgbClr val="B8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AF96C8-6CF5-4C20-8FB6-3B725DAAD640}"/>
              </a:ext>
            </a:extLst>
          </p:cNvPr>
          <p:cNvSpPr/>
          <p:nvPr/>
        </p:nvSpPr>
        <p:spPr>
          <a:xfrm>
            <a:off x="3044498" y="6158713"/>
            <a:ext cx="1166800" cy="589033"/>
          </a:xfrm>
          <a:prstGeom prst="rect">
            <a:avLst/>
          </a:prstGeom>
          <a:solidFill>
            <a:srgbClr val="B8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10D3B9-36EA-4291-8974-2792BB7EEB2A}"/>
              </a:ext>
            </a:extLst>
          </p:cNvPr>
          <p:cNvSpPr/>
          <p:nvPr/>
        </p:nvSpPr>
        <p:spPr>
          <a:xfrm>
            <a:off x="5950537" y="3978470"/>
            <a:ext cx="58712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EBBE3-6E2C-447D-9284-333EEC58AD72}"/>
              </a:ext>
            </a:extLst>
          </p:cNvPr>
          <p:cNvSpPr/>
          <p:nvPr/>
        </p:nvSpPr>
        <p:spPr>
          <a:xfrm>
            <a:off x="7007612" y="1668543"/>
            <a:ext cx="3233393" cy="1918657"/>
          </a:xfrm>
          <a:prstGeom prst="cloud">
            <a:avLst/>
          </a:prstGeom>
          <a:solidFill>
            <a:srgbClr val="B8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83A1ECE0-5016-4C24-AE46-E6782F607083}"/>
              </a:ext>
            </a:extLst>
          </p:cNvPr>
          <p:cNvSpPr/>
          <p:nvPr/>
        </p:nvSpPr>
        <p:spPr>
          <a:xfrm rot="6816486">
            <a:off x="5274665" y="548435"/>
            <a:ext cx="516291" cy="2725960"/>
          </a:xfrm>
          <a:prstGeom prst="downArrow">
            <a:avLst/>
          </a:prstGeom>
          <a:solidFill>
            <a:srgbClr val="297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80BC808-163A-4621-B334-A200A3866D76}"/>
              </a:ext>
            </a:extLst>
          </p:cNvPr>
          <p:cNvSpPr/>
          <p:nvPr/>
        </p:nvSpPr>
        <p:spPr>
          <a:xfrm rot="3720312">
            <a:off x="5305239" y="2253374"/>
            <a:ext cx="551665" cy="2809318"/>
          </a:xfrm>
          <a:prstGeom prst="downArrow">
            <a:avLst/>
          </a:prstGeom>
          <a:solidFill>
            <a:srgbClr val="297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5D4ECD-4229-4B1D-ABA6-94647D84D0E6}"/>
              </a:ext>
            </a:extLst>
          </p:cNvPr>
          <p:cNvSpPr/>
          <p:nvPr/>
        </p:nvSpPr>
        <p:spPr>
          <a:xfrm>
            <a:off x="5255170" y="74775"/>
            <a:ext cx="62055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chất đốt lỏng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8028-3F93-4192-9006-3106FFE4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81BC-144A-4D52-8C63-16B098083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B3804-6F2F-449C-BC55-66F9A45D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"/>
          <a:stretch/>
        </p:blipFill>
        <p:spPr>
          <a:xfrm rot="5400000">
            <a:off x="2668087" y="-2667002"/>
            <a:ext cx="6858000" cy="12192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9E13D-2F1E-4B49-A2EC-95A98DE745DA}"/>
              </a:ext>
            </a:extLst>
          </p:cNvPr>
          <p:cNvSpPr txBox="1"/>
          <p:nvPr/>
        </p:nvSpPr>
        <p:spPr>
          <a:xfrm>
            <a:off x="4842232" y="3697145"/>
            <a:ext cx="3837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phương tiện đi lại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003F272-CB4D-4B0F-A799-557D4D91491D}"/>
              </a:ext>
            </a:extLst>
          </p:cNvPr>
          <p:cNvSpPr/>
          <p:nvPr/>
        </p:nvSpPr>
        <p:spPr>
          <a:xfrm>
            <a:off x="4479302" y="48213"/>
            <a:ext cx="3233393" cy="1505430"/>
          </a:xfrm>
          <a:prstGeom prst="cloud">
            <a:avLst/>
          </a:prstGeom>
          <a:solidFill>
            <a:srgbClr val="B8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51EBC5-449B-4184-B1CB-D8BC06BCCBB1}"/>
              </a:ext>
            </a:extLst>
          </p:cNvPr>
          <p:cNvSpPr txBox="1"/>
          <p:nvPr/>
        </p:nvSpPr>
        <p:spPr>
          <a:xfrm>
            <a:off x="727475" y="3407992"/>
            <a:ext cx="4365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hành máy móc </a:t>
            </a:r>
            <a:endParaRPr lang="en-US" sz="1600" dirty="0"/>
          </a:p>
        </p:txBody>
      </p:sp>
      <p:pic>
        <p:nvPicPr>
          <p:cNvPr id="7170" name="Picture 2" descr="Thời điểm xe ôtô cần được thay dầu nhớt động cơ | Tin tức mới nhất 24h -  Đọc Báo Lao Động online - Laodong.vn">
            <a:extLst>
              <a:ext uri="{FF2B5EF4-FFF2-40B4-BE49-F238E27FC236}">
                <a16:creationId xmlns:a16="http://schemas.microsoft.com/office/drawing/2014/main" id="{382F4C18-FB3A-42EE-BAFA-5238ED42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02" y="1564441"/>
            <a:ext cx="3535791" cy="20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ỡ bôi trơn chịu nhiệt là gì? - Thành phần phân loại và công dụng">
            <a:extLst>
              <a:ext uri="{FF2B5EF4-FFF2-40B4-BE49-F238E27FC236}">
                <a16:creationId xmlns:a16="http://schemas.microsoft.com/office/drawing/2014/main" id="{C53DF8B8-005B-447C-915F-19F2480B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6" y="1323933"/>
            <a:ext cx="3260013" cy="200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9A6CFD-C104-40B6-90EC-00177AFE81BC}"/>
              </a:ext>
            </a:extLst>
          </p:cNvPr>
          <p:cNvSpPr txBox="1"/>
          <p:nvPr/>
        </p:nvSpPr>
        <p:spPr>
          <a:xfrm>
            <a:off x="8909510" y="3421927"/>
            <a:ext cx="3457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chế ra nước hoa</a:t>
            </a:r>
            <a:endParaRPr lang="en-US" sz="2400" dirty="0"/>
          </a:p>
        </p:txBody>
      </p:sp>
      <p:pic>
        <p:nvPicPr>
          <p:cNvPr id="1026" name="Picture 2" descr="💥NƯỚC HOA NHŨ LAMEILA💥 | Shopee Việt Nam">
            <a:extLst>
              <a:ext uri="{FF2B5EF4-FFF2-40B4-BE49-F238E27FC236}">
                <a16:creationId xmlns:a16="http://schemas.microsoft.com/office/drawing/2014/main" id="{17B66341-546E-4127-96D2-A2785A29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770" y="1322869"/>
            <a:ext cx="2878957" cy="204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ẬN BIẾT CÁC LOẠI SỢI (TỰ NHIÊN – NHÂN TẠO)">
            <a:extLst>
              <a:ext uri="{FF2B5EF4-FFF2-40B4-BE49-F238E27FC236}">
                <a16:creationId xmlns:a16="http://schemas.microsoft.com/office/drawing/2014/main" id="{9A319A9A-CE4F-47F0-AD78-55F3692D9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4" y="4200915"/>
            <a:ext cx="2955231" cy="21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DF17CE-2208-4E67-B0C3-5DC7B2C205F7}"/>
              </a:ext>
            </a:extLst>
          </p:cNvPr>
          <p:cNvSpPr txBox="1"/>
          <p:nvPr/>
        </p:nvSpPr>
        <p:spPr>
          <a:xfrm>
            <a:off x="1429876" y="6401734"/>
            <a:ext cx="3799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Chế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tạo tơ sợi nhân tạo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84819-74BE-472E-BA83-C3C83A837EA2}"/>
              </a:ext>
            </a:extLst>
          </p:cNvPr>
          <p:cNvSpPr txBox="1"/>
          <p:nvPr/>
        </p:nvSpPr>
        <p:spPr>
          <a:xfrm>
            <a:off x="7078102" y="6401734"/>
            <a:ext cx="4884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Chế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tạo nhiều loại chất dẻo</a:t>
            </a:r>
            <a:endParaRPr lang="en-US" sz="1600" dirty="0"/>
          </a:p>
        </p:txBody>
      </p:sp>
      <p:pic>
        <p:nvPicPr>
          <p:cNvPr id="1030" name="Picture 6" descr="Lốp xe ba bánh - Những điều cần lưu ý khi sử dụng">
            <a:extLst>
              <a:ext uri="{FF2B5EF4-FFF2-40B4-BE49-F238E27FC236}">
                <a16:creationId xmlns:a16="http://schemas.microsoft.com/office/drawing/2014/main" id="{501379E9-0F6A-4876-B68C-0985AD04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07" b="89790" l="10000" r="97000">
                        <a14:foregroundMark x1="36600" y1="6907" x2="35000" y2="11411"/>
                        <a14:foregroundMark x1="69800" y1="7508" x2="68600" y2="12613"/>
                        <a14:foregroundMark x1="91800" y1="7508" x2="92400" y2="14114"/>
                        <a14:foregroundMark x1="95000" y1="11411" x2="95400" y2="24925"/>
                        <a14:foregroundMark x1="96600" y1="32132" x2="97000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67" y="4032881"/>
            <a:ext cx="3634920" cy="242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2150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6EB029FA-FEA2-4B21-9BDF-ACAE2E7DE1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9361" y="2631106"/>
            <a:ext cx="4589636" cy="42268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EB052E9-67C3-439C-9D32-EA0EF6B2E2CC}"/>
              </a:ext>
            </a:extLst>
          </p:cNvPr>
          <p:cNvSpPr/>
          <p:nvPr/>
        </p:nvSpPr>
        <p:spPr>
          <a:xfrm>
            <a:off x="596483" y="817558"/>
            <a:ext cx="2614863" cy="1636883"/>
          </a:xfrm>
          <a:prstGeom prst="ellipse">
            <a:avLst/>
          </a:prstGeom>
          <a:solidFill>
            <a:srgbClr val="B8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B66D33-00E6-4796-A9E0-94490B987C2A}"/>
              </a:ext>
            </a:extLst>
          </p:cNvPr>
          <p:cNvSpPr/>
          <p:nvPr/>
        </p:nvSpPr>
        <p:spPr>
          <a:xfrm>
            <a:off x="8701860" y="607331"/>
            <a:ext cx="2614863" cy="1636883"/>
          </a:xfrm>
          <a:prstGeom prst="ellipse">
            <a:avLst/>
          </a:prstGeom>
          <a:solidFill>
            <a:srgbClr val="B8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8" descr="Kết quả hình ảnh cho gas">
            <a:extLst>
              <a:ext uri="{FF2B5EF4-FFF2-40B4-BE49-F238E27FC236}">
                <a16:creationId xmlns:a16="http://schemas.microsoft.com/office/drawing/2014/main" id="{419F126B-74FE-48D4-AA45-3D53E0DB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7161" y="2631106"/>
            <a:ext cx="3950575" cy="395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FFCCA110-B613-4C8E-99D3-3D0DA821D2F2}"/>
              </a:ext>
            </a:extLst>
          </p:cNvPr>
          <p:cNvSpPr/>
          <p:nvPr/>
        </p:nvSpPr>
        <p:spPr>
          <a:xfrm>
            <a:off x="5826275" y="1018593"/>
            <a:ext cx="2707291" cy="1783452"/>
          </a:xfrm>
          <a:prstGeom prst="wedgeEllipseCallout">
            <a:avLst>
              <a:gd name="adj1" fmla="val 62238"/>
              <a:gd name="adj2" fmla="val -44648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DFC3EC-996B-451E-A2C1-46B615896D74}"/>
              </a:ext>
            </a:extLst>
          </p:cNvPr>
          <p:cNvSpPr/>
          <p:nvPr/>
        </p:nvSpPr>
        <p:spPr>
          <a:xfrm>
            <a:off x="4287636" y="104915"/>
            <a:ext cx="3638795" cy="792480"/>
          </a:xfrm>
          <a:prstGeom prst="rect">
            <a:avLst/>
          </a:prstGeom>
          <a:solidFill>
            <a:srgbClr val="297C8A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704ABD-7F07-4A09-B671-52D933C1DF73}"/>
              </a:ext>
            </a:extLst>
          </p:cNvPr>
          <p:cNvSpPr txBox="1"/>
          <p:nvPr/>
        </p:nvSpPr>
        <p:spPr>
          <a:xfrm>
            <a:off x="5806779" y="1425773"/>
            <a:ext cx="2816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 tạo ra trong các bể chứa có ủ chất thải.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405FC1-DE25-4FD2-A50B-AB9C3779DE48}"/>
              </a:ext>
            </a:extLst>
          </p:cNvPr>
          <p:cNvGrpSpPr/>
          <p:nvPr/>
        </p:nvGrpSpPr>
        <p:grpSpPr>
          <a:xfrm>
            <a:off x="2873273" y="2575639"/>
            <a:ext cx="3357846" cy="1605797"/>
            <a:chOff x="3106828" y="2365933"/>
            <a:chExt cx="3357846" cy="1605797"/>
          </a:xfrm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2CADB31F-9EC1-43FC-9201-BD564C0E4441}"/>
                </a:ext>
              </a:extLst>
            </p:cNvPr>
            <p:cNvSpPr/>
            <p:nvPr/>
          </p:nvSpPr>
          <p:spPr>
            <a:xfrm>
              <a:off x="3106828" y="2365933"/>
              <a:ext cx="3310571" cy="1605797"/>
            </a:xfrm>
            <a:prstGeom prst="wedgeEllipseCallout">
              <a:avLst>
                <a:gd name="adj1" fmla="val -63209"/>
                <a:gd name="adj2" fmla="val -65307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8E7886-7986-43A7-B3F3-9B7C8E2FF47C}"/>
                </a:ext>
              </a:extLst>
            </p:cNvPr>
            <p:cNvSpPr txBox="1"/>
            <p:nvPr/>
          </p:nvSpPr>
          <p:spPr>
            <a:xfrm>
              <a:off x="3172828" y="2680672"/>
              <a:ext cx="3291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 sẵn ở tự nhiên, được khai thác từ mỏ.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0DFE433-39A0-4719-B034-DBC1C94ABF00}"/>
              </a:ext>
            </a:extLst>
          </p:cNvPr>
          <p:cNvSpPr txBox="1"/>
          <p:nvPr/>
        </p:nvSpPr>
        <p:spPr>
          <a:xfrm>
            <a:off x="8866095" y="6232547"/>
            <a:ext cx="17929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Hầm Bi-ô-ga</a:t>
            </a:r>
          </a:p>
        </p:txBody>
      </p:sp>
    </p:spTree>
    <p:extLst>
      <p:ext uri="{BB962C8B-B14F-4D97-AF65-F5344CB8AC3E}">
        <p14:creationId xmlns:p14="http://schemas.microsoft.com/office/powerpoint/2010/main" val="253060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898" y="103284"/>
            <a:ext cx="1095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highlight>
                  <a:srgbClr val="FFE3B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600" b="1" dirty="0">
              <a:highlight>
                <a:srgbClr val="FFE3B1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801206"/>
              </p:ext>
            </p:extLst>
          </p:nvPr>
        </p:nvGraphicFramePr>
        <p:xfrm>
          <a:off x="103694" y="948557"/>
          <a:ext cx="11901222" cy="5715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7074">
                  <a:extLst>
                    <a:ext uri="{9D8B030D-6E8A-4147-A177-3AD203B41FA5}">
                      <a16:colId xmlns:a16="http://schemas.microsoft.com/office/drawing/2014/main" val="874436442"/>
                    </a:ext>
                  </a:extLst>
                </a:gridCol>
                <a:gridCol w="3967074">
                  <a:extLst>
                    <a:ext uri="{9D8B030D-6E8A-4147-A177-3AD203B41FA5}">
                      <a16:colId xmlns:a16="http://schemas.microsoft.com/office/drawing/2014/main" val="509376413"/>
                    </a:ext>
                  </a:extLst>
                </a:gridCol>
                <a:gridCol w="3967074">
                  <a:extLst>
                    <a:ext uri="{9D8B030D-6E8A-4147-A177-3AD203B41FA5}">
                      <a16:colId xmlns:a16="http://schemas.microsoft.com/office/drawing/2014/main" val="1915229283"/>
                    </a:ext>
                  </a:extLst>
                </a:gridCol>
              </a:tblGrid>
              <a:tr h="1005966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 ĐÁ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DẦU</a:t>
                      </a:r>
                      <a:r>
                        <a:rPr lang="en-US" sz="3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MỎ</a:t>
                      </a:r>
                      <a:endParaRPr lang="en-US" sz="34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ĐỐT TỰ NHIÊN </a:t>
                      </a:r>
                      <a:endParaRPr lang="en-US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509462"/>
                  </a:ext>
                </a:extLst>
              </a:tr>
              <a:tr h="4709197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04786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7084" y="2087107"/>
            <a:ext cx="37560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ược sử dụng để chạy máy của các nhà máy nhiệt điện, sử dụng để 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một số loại động cơ và dùng trong sinh hoạt.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Ở nước ta, than được khai thác chủ yếu ở Quảng Ninh.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bùn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br>
              <a:rPr lang="vi-VN" sz="2400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1694" y="2087107"/>
            <a:ext cx="37560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Ở nước ta, dầu mỏ chủ yếu được khai thác ở Biển Đông.</a:t>
            </a:r>
            <a:br>
              <a:rPr lang="vi-VN" sz="2400" dirty="0"/>
            </a:br>
            <a:br>
              <a:rPr lang="vi-VN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64002" y="2087107"/>
            <a:ext cx="375607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Các loại khí đốt tự nhiên được khai thác từ mỏ.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Khí bi-ô-ga (khí sinh học) được tạo trong các bể chứa có chất thải, rác, phân súc vật.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vi-VN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8D2257-43BE-4916-862B-CEF62259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73" y="1477339"/>
            <a:ext cx="2874579" cy="962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FFB26-7194-4980-9CD3-8699DC0B62D7}"/>
              </a:ext>
            </a:extLst>
          </p:cNvPr>
          <p:cNvSpPr txBox="1"/>
          <p:nvPr/>
        </p:nvSpPr>
        <p:spPr>
          <a:xfrm>
            <a:off x="1051301" y="685172"/>
            <a:ext cx="9872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GIÁO</a:t>
            </a:r>
          </a:p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VÀ CÁC EM!</a:t>
            </a:r>
          </a:p>
        </p:txBody>
      </p:sp>
    </p:spTree>
    <p:extLst>
      <p:ext uri="{BB962C8B-B14F-4D97-AF65-F5344CB8AC3E}">
        <p14:creationId xmlns:p14="http://schemas.microsoft.com/office/powerpoint/2010/main" val="138878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49233364-2C27-4D6C-A149-8D1C6EC8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550"/>
            <a:ext cx="12192000" cy="73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12E6D153-B8BA-4983-87BC-FDF4A2B86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60" y="1314687"/>
            <a:ext cx="8273316" cy="3669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7E4D6-4348-4494-902E-B83DECFDB7AC}"/>
              </a:ext>
            </a:extLst>
          </p:cNvPr>
          <p:cNvSpPr txBox="1"/>
          <p:nvPr/>
        </p:nvSpPr>
        <p:spPr>
          <a:xfrm>
            <a:off x="4214896" y="545246"/>
            <a:ext cx="3115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7 FS North Land Sans" panose="00000500000000000000" pitchFamily="2" charset="0"/>
                <a:cs typeface="Arial" panose="020B0604020202020204" pitchFamily="34" charset="0"/>
              </a:rPr>
              <a:t>KHOA HỌC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C2A718-BEF7-435A-A928-6495EFA4ADA0}"/>
              </a:ext>
            </a:extLst>
          </p:cNvPr>
          <p:cNvSpPr/>
          <p:nvPr/>
        </p:nvSpPr>
        <p:spPr>
          <a:xfrm>
            <a:off x="139303" y="4578206"/>
            <a:ext cx="2620651" cy="2384981"/>
          </a:xfrm>
          <a:prstGeom prst="ellipse">
            <a:avLst/>
          </a:prstGeom>
          <a:solidFill>
            <a:srgbClr val="FFE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874126-8B04-4224-98D2-41BC2D3818D8}"/>
              </a:ext>
            </a:extLst>
          </p:cNvPr>
          <p:cNvSpPr/>
          <p:nvPr/>
        </p:nvSpPr>
        <p:spPr>
          <a:xfrm>
            <a:off x="8153265" y="4541515"/>
            <a:ext cx="2391916" cy="23919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5D003B-6F79-4987-9EDF-4199907D1734}"/>
              </a:ext>
            </a:extLst>
          </p:cNvPr>
          <p:cNvGrpSpPr/>
          <p:nvPr/>
        </p:nvGrpSpPr>
        <p:grpSpPr>
          <a:xfrm>
            <a:off x="10062758" y="3469406"/>
            <a:ext cx="2078954" cy="2101694"/>
            <a:chOff x="3956862" y="4592273"/>
            <a:chExt cx="1936424" cy="19364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9F619F-5A3E-4A1D-8982-05456CC55270}"/>
                </a:ext>
              </a:extLst>
            </p:cNvPr>
            <p:cNvSpPr/>
            <p:nvPr/>
          </p:nvSpPr>
          <p:spPr>
            <a:xfrm>
              <a:off x="3956862" y="4592273"/>
              <a:ext cx="1936424" cy="193642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Wood free icon">
              <a:extLst>
                <a:ext uri="{FF2B5EF4-FFF2-40B4-BE49-F238E27FC236}">
                  <a16:creationId xmlns:a16="http://schemas.microsoft.com/office/drawing/2014/main" id="{264B2268-D51D-4145-849E-312387536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845" y="4714050"/>
              <a:ext cx="1628164" cy="1628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4593677-4AD1-41D3-BF79-98EF3CD21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8" y="5036948"/>
            <a:ext cx="1455924" cy="1455924"/>
          </a:xfrm>
          <a:prstGeom prst="rect">
            <a:avLst/>
          </a:prstGeom>
        </p:spPr>
      </p:pic>
      <p:pic>
        <p:nvPicPr>
          <p:cNvPr id="1032" name="Picture 8" descr="Coal factory free icon">
            <a:extLst>
              <a:ext uri="{FF2B5EF4-FFF2-40B4-BE49-F238E27FC236}">
                <a16:creationId xmlns:a16="http://schemas.microsoft.com/office/drawing/2014/main" id="{A1BB5A14-A7C8-438F-8A1D-6D57430C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11" y="4473110"/>
            <a:ext cx="2195980" cy="21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62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ilhouette, plant, vector graphics&#10;&#10;Description automatically generated">
            <a:extLst>
              <a:ext uri="{FF2B5EF4-FFF2-40B4-BE49-F238E27FC236}">
                <a16:creationId xmlns:a16="http://schemas.microsoft.com/office/drawing/2014/main" id="{99C988AA-ED2E-4E14-95A9-9004BF994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0"/>
          <a:stretch/>
        </p:blipFill>
        <p:spPr>
          <a:xfrm>
            <a:off x="20" y="-260708"/>
            <a:ext cx="12191980" cy="7599668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9F5BA1-D1BA-4534-8C9B-DA2708F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14" y="442997"/>
            <a:ext cx="5825416" cy="13327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62B0F7-E506-48B1-8E65-06F75FA1CADA}"/>
              </a:ext>
            </a:extLst>
          </p:cNvPr>
          <p:cNvGrpSpPr/>
          <p:nvPr/>
        </p:nvGrpSpPr>
        <p:grpSpPr>
          <a:xfrm>
            <a:off x="1207303" y="1899311"/>
            <a:ext cx="9468885" cy="3785052"/>
            <a:chOff x="237239" y="2119687"/>
            <a:chExt cx="9167773" cy="373010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0E1E445-1A6B-4834-A079-7FC7A7F1B0B3}"/>
                </a:ext>
              </a:extLst>
            </p:cNvPr>
            <p:cNvSpPr/>
            <p:nvPr/>
          </p:nvSpPr>
          <p:spPr>
            <a:xfrm>
              <a:off x="237239" y="2119687"/>
              <a:ext cx="9098998" cy="16398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28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BFA5901-4034-422C-A92E-DDCE8652A74B}"/>
                </a:ext>
              </a:extLst>
            </p:cNvPr>
            <p:cNvGrpSpPr/>
            <p:nvPr/>
          </p:nvGrpSpPr>
          <p:grpSpPr>
            <a:xfrm>
              <a:off x="535937" y="2346875"/>
              <a:ext cx="8104934" cy="1218539"/>
              <a:chOff x="366254" y="1895494"/>
              <a:chExt cx="8104934" cy="12185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B59878-417D-4668-99CB-ADC6277C0E13}"/>
                  </a:ext>
                </a:extLst>
              </p:cNvPr>
              <p:cNvSpPr txBox="1"/>
              <p:nvPr/>
            </p:nvSpPr>
            <p:spPr>
              <a:xfrm>
                <a:off x="918954" y="1895494"/>
                <a:ext cx="7552234" cy="1218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600" b="1" dirty="0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biết các loại chất đốt và công dụng của một số loại chất đốt.</a:t>
                </a:r>
              </a:p>
            </p:txBody>
          </p:sp>
          <p:pic>
            <p:nvPicPr>
              <p:cNvPr id="1026" name="Picture 2" descr="Sunflower free icon">
                <a:extLst>
                  <a:ext uri="{FF2B5EF4-FFF2-40B4-BE49-F238E27FC236}">
                    <a16:creationId xmlns:a16="http://schemas.microsoft.com/office/drawing/2014/main" id="{061A0EF2-D760-4A14-B968-DA0C454EF9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254" y="2031141"/>
                <a:ext cx="570853" cy="570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ADBE87B-4A35-4965-ACA1-8A944BDEB19C}"/>
                </a:ext>
              </a:extLst>
            </p:cNvPr>
            <p:cNvSpPr/>
            <p:nvPr/>
          </p:nvSpPr>
          <p:spPr>
            <a:xfrm>
              <a:off x="237240" y="4209974"/>
              <a:ext cx="9167772" cy="16398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28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488629-A5AD-4936-824B-77E67ECC737A}"/>
              </a:ext>
            </a:extLst>
          </p:cNvPr>
          <p:cNvGrpSpPr/>
          <p:nvPr/>
        </p:nvGrpSpPr>
        <p:grpSpPr>
          <a:xfrm>
            <a:off x="1515812" y="4371473"/>
            <a:ext cx="9802437" cy="658835"/>
            <a:chOff x="376065" y="2833646"/>
            <a:chExt cx="9802437" cy="6588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B5F1B0-A523-4C67-AE4C-71E59E34C627}"/>
                </a:ext>
              </a:extLst>
            </p:cNvPr>
            <p:cNvSpPr txBox="1"/>
            <p:nvPr/>
          </p:nvSpPr>
          <p:spPr>
            <a:xfrm>
              <a:off x="1037622" y="2833646"/>
              <a:ext cx="9140880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 khai thác một số loại chất đốt ở nước ta.</a:t>
              </a:r>
            </a:p>
          </p:txBody>
        </p:sp>
        <p:pic>
          <p:nvPicPr>
            <p:cNvPr id="17" name="Picture 2" descr="Sunflower free icon">
              <a:extLst>
                <a:ext uri="{FF2B5EF4-FFF2-40B4-BE49-F238E27FC236}">
                  <a16:creationId xmlns:a16="http://schemas.microsoft.com/office/drawing/2014/main" id="{7047E95C-354A-488F-892D-1A68BC83A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65" y="2921628"/>
              <a:ext cx="570853" cy="570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769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615CD8-E03F-45A2-87F0-9AAE7F3117EA}"/>
              </a:ext>
            </a:extLst>
          </p:cNvPr>
          <p:cNvGrpSpPr/>
          <p:nvPr/>
        </p:nvGrpSpPr>
        <p:grpSpPr>
          <a:xfrm>
            <a:off x="269375" y="476147"/>
            <a:ext cx="11653250" cy="3766669"/>
            <a:chOff x="-258527" y="353598"/>
            <a:chExt cx="11653250" cy="376666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049F4DB-D235-4EC2-93CE-C46619870536}"/>
                </a:ext>
              </a:extLst>
            </p:cNvPr>
            <p:cNvSpPr/>
            <p:nvPr/>
          </p:nvSpPr>
          <p:spPr>
            <a:xfrm>
              <a:off x="-258527" y="353598"/>
              <a:ext cx="11653250" cy="3766669"/>
            </a:xfrm>
            <a:custGeom>
              <a:avLst/>
              <a:gdLst>
                <a:gd name="connsiteX0" fmla="*/ 0 w 11653250"/>
                <a:gd name="connsiteY0" fmla="*/ 627791 h 3766669"/>
                <a:gd name="connsiteX1" fmla="*/ 627791 w 11653250"/>
                <a:gd name="connsiteY1" fmla="*/ 0 h 3766669"/>
                <a:gd name="connsiteX2" fmla="*/ 1039642 w 11653250"/>
                <a:gd name="connsiteY2" fmla="*/ 0 h 3766669"/>
                <a:gd name="connsiteX3" fmla="*/ 1504069 w 11653250"/>
                <a:gd name="connsiteY3" fmla="*/ 0 h 3766669"/>
                <a:gd name="connsiteX4" fmla="*/ 1942208 w 11653250"/>
                <a:gd name="connsiteY4" fmla="*/ 0 h 3766669"/>
                <a:gd name="connsiteX5" fmla="*/ 1942208 w 11653250"/>
                <a:gd name="connsiteY5" fmla="*/ 0 h 3766669"/>
                <a:gd name="connsiteX6" fmla="*/ 2495737 w 11653250"/>
                <a:gd name="connsiteY6" fmla="*/ 0 h 3766669"/>
                <a:gd name="connsiteX7" fmla="*/ 2991001 w 11653250"/>
                <a:gd name="connsiteY7" fmla="*/ 0 h 3766669"/>
                <a:gd name="connsiteX8" fmla="*/ 3515397 w 11653250"/>
                <a:gd name="connsiteY8" fmla="*/ 0 h 3766669"/>
                <a:gd name="connsiteX9" fmla="*/ 4098060 w 11653250"/>
                <a:gd name="connsiteY9" fmla="*/ 0 h 3766669"/>
                <a:gd name="connsiteX10" fmla="*/ 4855521 w 11653250"/>
                <a:gd name="connsiteY10" fmla="*/ 0 h 3766669"/>
                <a:gd name="connsiteX11" fmla="*/ 5293026 w 11653250"/>
                <a:gd name="connsiteY11" fmla="*/ 0 h 3766669"/>
                <a:gd name="connsiteX12" fmla="*/ 5915629 w 11653250"/>
                <a:gd name="connsiteY12" fmla="*/ 0 h 3766669"/>
                <a:gd name="connsiteX13" fmla="*/ 6476532 w 11653250"/>
                <a:gd name="connsiteY13" fmla="*/ 0 h 3766669"/>
                <a:gd name="connsiteX14" fmla="*/ 6852337 w 11653250"/>
                <a:gd name="connsiteY14" fmla="*/ 0 h 3766669"/>
                <a:gd name="connsiteX15" fmla="*/ 7413241 w 11653250"/>
                <a:gd name="connsiteY15" fmla="*/ 0 h 3766669"/>
                <a:gd name="connsiteX16" fmla="*/ 7912445 w 11653250"/>
                <a:gd name="connsiteY16" fmla="*/ 0 h 3766669"/>
                <a:gd name="connsiteX17" fmla="*/ 8411649 w 11653250"/>
                <a:gd name="connsiteY17" fmla="*/ 0 h 3766669"/>
                <a:gd name="connsiteX18" fmla="*/ 8972552 w 11653250"/>
                <a:gd name="connsiteY18" fmla="*/ 0 h 3766669"/>
                <a:gd name="connsiteX19" fmla="*/ 9533456 w 11653250"/>
                <a:gd name="connsiteY19" fmla="*/ 0 h 3766669"/>
                <a:gd name="connsiteX20" fmla="*/ 10032660 w 11653250"/>
                <a:gd name="connsiteY20" fmla="*/ 0 h 3766669"/>
                <a:gd name="connsiteX21" fmla="*/ 10531864 w 11653250"/>
                <a:gd name="connsiteY21" fmla="*/ 0 h 3766669"/>
                <a:gd name="connsiteX22" fmla="*/ 11025459 w 11653250"/>
                <a:gd name="connsiteY22" fmla="*/ 0 h 3766669"/>
                <a:gd name="connsiteX23" fmla="*/ 11653250 w 11653250"/>
                <a:gd name="connsiteY23" fmla="*/ 627791 h 3766669"/>
                <a:gd name="connsiteX24" fmla="*/ 11653250 w 11653250"/>
                <a:gd name="connsiteY24" fmla="*/ 1150935 h 3766669"/>
                <a:gd name="connsiteX25" fmla="*/ 11653250 w 11653250"/>
                <a:gd name="connsiteY25" fmla="*/ 1689774 h 3766669"/>
                <a:gd name="connsiteX26" fmla="*/ 11653250 w 11653250"/>
                <a:gd name="connsiteY26" fmla="*/ 2197224 h 3766669"/>
                <a:gd name="connsiteX27" fmla="*/ 11653250 w 11653250"/>
                <a:gd name="connsiteY27" fmla="*/ 2197224 h 3766669"/>
                <a:gd name="connsiteX28" fmla="*/ 11653250 w 11653250"/>
                <a:gd name="connsiteY28" fmla="*/ 2649224 h 3766669"/>
                <a:gd name="connsiteX29" fmla="*/ 11653250 w 11653250"/>
                <a:gd name="connsiteY29" fmla="*/ 3138891 h 3766669"/>
                <a:gd name="connsiteX30" fmla="*/ 11653250 w 11653250"/>
                <a:gd name="connsiteY30" fmla="*/ 3138878 h 3766669"/>
                <a:gd name="connsiteX31" fmla="*/ 11025459 w 11653250"/>
                <a:gd name="connsiteY31" fmla="*/ 3766669 h 3766669"/>
                <a:gd name="connsiteX32" fmla="*/ 10464556 w 11653250"/>
                <a:gd name="connsiteY32" fmla="*/ 3766669 h 3766669"/>
                <a:gd name="connsiteX33" fmla="*/ 10088750 w 11653250"/>
                <a:gd name="connsiteY33" fmla="*/ 3766669 h 3766669"/>
                <a:gd name="connsiteX34" fmla="*/ 9404448 w 11653250"/>
                <a:gd name="connsiteY34" fmla="*/ 3766669 h 3766669"/>
                <a:gd name="connsiteX35" fmla="*/ 8966943 w 11653250"/>
                <a:gd name="connsiteY35" fmla="*/ 3766669 h 3766669"/>
                <a:gd name="connsiteX36" fmla="*/ 8591138 w 11653250"/>
                <a:gd name="connsiteY36" fmla="*/ 3766669 h 3766669"/>
                <a:gd name="connsiteX37" fmla="*/ 7968535 w 11653250"/>
                <a:gd name="connsiteY37" fmla="*/ 3766669 h 3766669"/>
                <a:gd name="connsiteX38" fmla="*/ 7592730 w 11653250"/>
                <a:gd name="connsiteY38" fmla="*/ 3766669 h 3766669"/>
                <a:gd name="connsiteX39" fmla="*/ 7031826 w 11653250"/>
                <a:gd name="connsiteY39" fmla="*/ 3766669 h 3766669"/>
                <a:gd name="connsiteX40" fmla="*/ 6656021 w 11653250"/>
                <a:gd name="connsiteY40" fmla="*/ 3766669 h 3766669"/>
                <a:gd name="connsiteX41" fmla="*/ 6095118 w 11653250"/>
                <a:gd name="connsiteY41" fmla="*/ 3766669 h 3766669"/>
                <a:gd name="connsiteX42" fmla="*/ 5410815 w 11653250"/>
                <a:gd name="connsiteY42" fmla="*/ 3766669 h 3766669"/>
                <a:gd name="connsiteX43" fmla="*/ 4855521 w 11653250"/>
                <a:gd name="connsiteY43" fmla="*/ 3766669 h 3766669"/>
                <a:gd name="connsiteX44" fmla="*/ 4445620 w 11653250"/>
                <a:gd name="connsiteY44" fmla="*/ 3879277 h 3766669"/>
                <a:gd name="connsiteX45" fmla="*/ 3975734 w 11653250"/>
                <a:gd name="connsiteY45" fmla="*/ 4008364 h 3766669"/>
                <a:gd name="connsiteX46" fmla="*/ 3565833 w 11653250"/>
                <a:gd name="connsiteY46" fmla="*/ 4120971 h 3766669"/>
                <a:gd name="connsiteX47" fmla="*/ 3035961 w 11653250"/>
                <a:gd name="connsiteY47" fmla="*/ 4266537 h 3766669"/>
                <a:gd name="connsiteX48" fmla="*/ 2596067 w 11653250"/>
                <a:gd name="connsiteY48" fmla="*/ 4387385 h 3766669"/>
                <a:gd name="connsiteX49" fmla="*/ 1856246 w 11653250"/>
                <a:gd name="connsiteY49" fmla="*/ 4590628 h 3766669"/>
                <a:gd name="connsiteX50" fmla="*/ 1896648 w 11653250"/>
                <a:gd name="connsiteY50" fmla="*/ 4203367 h 3766669"/>
                <a:gd name="connsiteX51" fmla="*/ 1942208 w 11653250"/>
                <a:gd name="connsiteY51" fmla="*/ 3766669 h 3766669"/>
                <a:gd name="connsiteX52" fmla="*/ 1504069 w 11653250"/>
                <a:gd name="connsiteY52" fmla="*/ 3766669 h 3766669"/>
                <a:gd name="connsiteX53" fmla="*/ 1105363 w 11653250"/>
                <a:gd name="connsiteY53" fmla="*/ 3766669 h 3766669"/>
                <a:gd name="connsiteX54" fmla="*/ 627791 w 11653250"/>
                <a:gd name="connsiteY54" fmla="*/ 3766669 h 3766669"/>
                <a:gd name="connsiteX55" fmla="*/ 0 w 11653250"/>
                <a:gd name="connsiteY55" fmla="*/ 3138878 h 3766669"/>
                <a:gd name="connsiteX56" fmla="*/ 0 w 11653250"/>
                <a:gd name="connsiteY56" fmla="*/ 3138891 h 3766669"/>
                <a:gd name="connsiteX57" fmla="*/ 0 w 11653250"/>
                <a:gd name="connsiteY57" fmla="*/ 2686891 h 3766669"/>
                <a:gd name="connsiteX58" fmla="*/ 0 w 11653250"/>
                <a:gd name="connsiteY58" fmla="*/ 2197224 h 3766669"/>
                <a:gd name="connsiteX59" fmla="*/ 0 w 11653250"/>
                <a:gd name="connsiteY59" fmla="*/ 2197224 h 3766669"/>
                <a:gd name="connsiteX60" fmla="*/ 0 w 11653250"/>
                <a:gd name="connsiteY60" fmla="*/ 1658385 h 3766669"/>
                <a:gd name="connsiteX61" fmla="*/ 0 w 11653250"/>
                <a:gd name="connsiteY61" fmla="*/ 1182324 h 3766669"/>
                <a:gd name="connsiteX62" fmla="*/ 0 w 11653250"/>
                <a:gd name="connsiteY62" fmla="*/ 627791 h 376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1653250" h="3766669" fill="none" extrusionOk="0">
                  <a:moveTo>
                    <a:pt x="0" y="627791"/>
                  </a:moveTo>
                  <a:cubicBezTo>
                    <a:pt x="11525" y="186298"/>
                    <a:pt x="224899" y="13944"/>
                    <a:pt x="627791" y="0"/>
                  </a:cubicBezTo>
                  <a:cubicBezTo>
                    <a:pt x="777764" y="-15456"/>
                    <a:pt x="861575" y="33013"/>
                    <a:pt x="1039642" y="0"/>
                  </a:cubicBezTo>
                  <a:cubicBezTo>
                    <a:pt x="1217709" y="-33013"/>
                    <a:pt x="1406052" y="13328"/>
                    <a:pt x="1504069" y="0"/>
                  </a:cubicBezTo>
                  <a:cubicBezTo>
                    <a:pt x="1602086" y="-13328"/>
                    <a:pt x="1845413" y="4491"/>
                    <a:pt x="1942208" y="0"/>
                  </a:cubicBezTo>
                  <a:lnTo>
                    <a:pt x="1942208" y="0"/>
                  </a:lnTo>
                  <a:cubicBezTo>
                    <a:pt x="2202582" y="-5260"/>
                    <a:pt x="2374249" y="4289"/>
                    <a:pt x="2495737" y="0"/>
                  </a:cubicBezTo>
                  <a:cubicBezTo>
                    <a:pt x="2617225" y="-4289"/>
                    <a:pt x="2781482" y="15865"/>
                    <a:pt x="2991001" y="0"/>
                  </a:cubicBezTo>
                  <a:cubicBezTo>
                    <a:pt x="3200520" y="-15865"/>
                    <a:pt x="3284881" y="48286"/>
                    <a:pt x="3515397" y="0"/>
                  </a:cubicBezTo>
                  <a:cubicBezTo>
                    <a:pt x="3745913" y="-48286"/>
                    <a:pt x="3894274" y="25248"/>
                    <a:pt x="4098060" y="0"/>
                  </a:cubicBezTo>
                  <a:cubicBezTo>
                    <a:pt x="4301846" y="-25248"/>
                    <a:pt x="4519038" y="75601"/>
                    <a:pt x="4855521" y="0"/>
                  </a:cubicBezTo>
                  <a:cubicBezTo>
                    <a:pt x="5045782" y="-14446"/>
                    <a:pt x="5108366" y="16095"/>
                    <a:pt x="5293026" y="0"/>
                  </a:cubicBezTo>
                  <a:cubicBezTo>
                    <a:pt x="5477687" y="-16095"/>
                    <a:pt x="5757920" y="29356"/>
                    <a:pt x="5915629" y="0"/>
                  </a:cubicBezTo>
                  <a:cubicBezTo>
                    <a:pt x="6073338" y="-29356"/>
                    <a:pt x="6334759" y="4308"/>
                    <a:pt x="6476532" y="0"/>
                  </a:cubicBezTo>
                  <a:cubicBezTo>
                    <a:pt x="6618305" y="-4308"/>
                    <a:pt x="6768404" y="22355"/>
                    <a:pt x="6852337" y="0"/>
                  </a:cubicBezTo>
                  <a:cubicBezTo>
                    <a:pt x="6936270" y="-22355"/>
                    <a:pt x="7263385" y="56131"/>
                    <a:pt x="7413241" y="0"/>
                  </a:cubicBezTo>
                  <a:cubicBezTo>
                    <a:pt x="7563097" y="-56131"/>
                    <a:pt x="7764431" y="58869"/>
                    <a:pt x="7912445" y="0"/>
                  </a:cubicBezTo>
                  <a:cubicBezTo>
                    <a:pt x="8060459" y="-58869"/>
                    <a:pt x="8197025" y="23995"/>
                    <a:pt x="8411649" y="0"/>
                  </a:cubicBezTo>
                  <a:cubicBezTo>
                    <a:pt x="8626273" y="-23995"/>
                    <a:pt x="8765388" y="33666"/>
                    <a:pt x="8972552" y="0"/>
                  </a:cubicBezTo>
                  <a:cubicBezTo>
                    <a:pt x="9179716" y="-33666"/>
                    <a:pt x="9401858" y="54314"/>
                    <a:pt x="9533456" y="0"/>
                  </a:cubicBezTo>
                  <a:cubicBezTo>
                    <a:pt x="9665054" y="-54314"/>
                    <a:pt x="9863645" y="41935"/>
                    <a:pt x="10032660" y="0"/>
                  </a:cubicBezTo>
                  <a:cubicBezTo>
                    <a:pt x="10201675" y="-41935"/>
                    <a:pt x="10353322" y="49887"/>
                    <a:pt x="10531864" y="0"/>
                  </a:cubicBezTo>
                  <a:cubicBezTo>
                    <a:pt x="10710406" y="-49887"/>
                    <a:pt x="10834759" y="25709"/>
                    <a:pt x="11025459" y="0"/>
                  </a:cubicBezTo>
                  <a:cubicBezTo>
                    <a:pt x="11408601" y="-67464"/>
                    <a:pt x="11584364" y="211341"/>
                    <a:pt x="11653250" y="627791"/>
                  </a:cubicBezTo>
                  <a:cubicBezTo>
                    <a:pt x="11692713" y="738223"/>
                    <a:pt x="11593232" y="1044018"/>
                    <a:pt x="11653250" y="1150935"/>
                  </a:cubicBezTo>
                  <a:cubicBezTo>
                    <a:pt x="11713268" y="1257852"/>
                    <a:pt x="11648376" y="1460955"/>
                    <a:pt x="11653250" y="1689774"/>
                  </a:cubicBezTo>
                  <a:cubicBezTo>
                    <a:pt x="11658124" y="1918593"/>
                    <a:pt x="11597551" y="2047257"/>
                    <a:pt x="11653250" y="2197224"/>
                  </a:cubicBezTo>
                  <a:lnTo>
                    <a:pt x="11653250" y="2197224"/>
                  </a:lnTo>
                  <a:cubicBezTo>
                    <a:pt x="11702973" y="2338601"/>
                    <a:pt x="11653117" y="2437465"/>
                    <a:pt x="11653250" y="2649224"/>
                  </a:cubicBezTo>
                  <a:cubicBezTo>
                    <a:pt x="11653383" y="2860983"/>
                    <a:pt x="11649618" y="3003910"/>
                    <a:pt x="11653250" y="3138891"/>
                  </a:cubicBezTo>
                  <a:cubicBezTo>
                    <a:pt x="11653250" y="3138886"/>
                    <a:pt x="11653250" y="3138880"/>
                    <a:pt x="11653250" y="3138878"/>
                  </a:cubicBezTo>
                  <a:cubicBezTo>
                    <a:pt x="11647961" y="3492538"/>
                    <a:pt x="11303908" y="3837780"/>
                    <a:pt x="11025459" y="3766669"/>
                  </a:cubicBezTo>
                  <a:cubicBezTo>
                    <a:pt x="10866868" y="3793550"/>
                    <a:pt x="10678893" y="3732507"/>
                    <a:pt x="10464556" y="3766669"/>
                  </a:cubicBezTo>
                  <a:cubicBezTo>
                    <a:pt x="10250219" y="3800831"/>
                    <a:pt x="10221939" y="3766432"/>
                    <a:pt x="10088750" y="3766669"/>
                  </a:cubicBezTo>
                  <a:cubicBezTo>
                    <a:pt x="9955561" y="3766906"/>
                    <a:pt x="9629848" y="3766232"/>
                    <a:pt x="9404448" y="3766669"/>
                  </a:cubicBezTo>
                  <a:cubicBezTo>
                    <a:pt x="9179048" y="3767106"/>
                    <a:pt x="9106781" y="3757586"/>
                    <a:pt x="8966943" y="3766669"/>
                  </a:cubicBezTo>
                  <a:cubicBezTo>
                    <a:pt x="8827105" y="3775752"/>
                    <a:pt x="8686509" y="3745052"/>
                    <a:pt x="8591138" y="3766669"/>
                  </a:cubicBezTo>
                  <a:cubicBezTo>
                    <a:pt x="8495767" y="3788286"/>
                    <a:pt x="8150531" y="3754482"/>
                    <a:pt x="7968535" y="3766669"/>
                  </a:cubicBezTo>
                  <a:cubicBezTo>
                    <a:pt x="7786539" y="3778856"/>
                    <a:pt x="7713752" y="3726849"/>
                    <a:pt x="7592730" y="3766669"/>
                  </a:cubicBezTo>
                  <a:cubicBezTo>
                    <a:pt x="7471708" y="3806489"/>
                    <a:pt x="7164710" y="3706947"/>
                    <a:pt x="7031826" y="3766669"/>
                  </a:cubicBezTo>
                  <a:cubicBezTo>
                    <a:pt x="6898942" y="3826391"/>
                    <a:pt x="6770846" y="3725343"/>
                    <a:pt x="6656021" y="3766669"/>
                  </a:cubicBezTo>
                  <a:cubicBezTo>
                    <a:pt x="6541197" y="3807995"/>
                    <a:pt x="6338232" y="3756411"/>
                    <a:pt x="6095118" y="3766669"/>
                  </a:cubicBezTo>
                  <a:cubicBezTo>
                    <a:pt x="5852004" y="3776927"/>
                    <a:pt x="5666632" y="3749570"/>
                    <a:pt x="5410815" y="3766669"/>
                  </a:cubicBezTo>
                  <a:cubicBezTo>
                    <a:pt x="5154998" y="3783768"/>
                    <a:pt x="5120314" y="3727587"/>
                    <a:pt x="4855521" y="3766669"/>
                  </a:cubicBezTo>
                  <a:cubicBezTo>
                    <a:pt x="4707189" y="3850423"/>
                    <a:pt x="4601811" y="3796272"/>
                    <a:pt x="4445620" y="3879277"/>
                  </a:cubicBezTo>
                  <a:cubicBezTo>
                    <a:pt x="4289429" y="3962282"/>
                    <a:pt x="4160155" y="3941417"/>
                    <a:pt x="3975734" y="4008364"/>
                  </a:cubicBezTo>
                  <a:cubicBezTo>
                    <a:pt x="3791313" y="4075310"/>
                    <a:pt x="3736641" y="4070240"/>
                    <a:pt x="3565833" y="4120971"/>
                  </a:cubicBezTo>
                  <a:cubicBezTo>
                    <a:pt x="3395025" y="4171703"/>
                    <a:pt x="3159067" y="4188831"/>
                    <a:pt x="3035961" y="4266537"/>
                  </a:cubicBezTo>
                  <a:cubicBezTo>
                    <a:pt x="2912855" y="4344243"/>
                    <a:pt x="2784727" y="4312319"/>
                    <a:pt x="2596067" y="4387385"/>
                  </a:cubicBezTo>
                  <a:cubicBezTo>
                    <a:pt x="2407407" y="4462450"/>
                    <a:pt x="2134679" y="4429070"/>
                    <a:pt x="1856246" y="4590628"/>
                  </a:cubicBezTo>
                  <a:cubicBezTo>
                    <a:pt x="1851984" y="4420191"/>
                    <a:pt x="1920556" y="4338406"/>
                    <a:pt x="1896648" y="4203367"/>
                  </a:cubicBezTo>
                  <a:cubicBezTo>
                    <a:pt x="1872741" y="4068328"/>
                    <a:pt x="1968603" y="3924462"/>
                    <a:pt x="1942208" y="3766669"/>
                  </a:cubicBezTo>
                  <a:cubicBezTo>
                    <a:pt x="1775426" y="3771919"/>
                    <a:pt x="1694582" y="3733222"/>
                    <a:pt x="1504069" y="3766669"/>
                  </a:cubicBezTo>
                  <a:cubicBezTo>
                    <a:pt x="1313556" y="3800116"/>
                    <a:pt x="1227698" y="3732750"/>
                    <a:pt x="1105363" y="3766669"/>
                  </a:cubicBezTo>
                  <a:cubicBezTo>
                    <a:pt x="983028" y="3800588"/>
                    <a:pt x="865781" y="3733659"/>
                    <a:pt x="627791" y="3766669"/>
                  </a:cubicBezTo>
                  <a:cubicBezTo>
                    <a:pt x="208700" y="3744098"/>
                    <a:pt x="22437" y="3444578"/>
                    <a:pt x="0" y="3138878"/>
                  </a:cubicBezTo>
                  <a:cubicBezTo>
                    <a:pt x="1" y="3138884"/>
                    <a:pt x="-1" y="3138886"/>
                    <a:pt x="0" y="3138891"/>
                  </a:cubicBezTo>
                  <a:cubicBezTo>
                    <a:pt x="-34266" y="2988472"/>
                    <a:pt x="17673" y="2886733"/>
                    <a:pt x="0" y="2686891"/>
                  </a:cubicBezTo>
                  <a:cubicBezTo>
                    <a:pt x="-17673" y="2487049"/>
                    <a:pt x="9443" y="2405010"/>
                    <a:pt x="0" y="2197224"/>
                  </a:cubicBezTo>
                  <a:lnTo>
                    <a:pt x="0" y="2197224"/>
                  </a:lnTo>
                  <a:cubicBezTo>
                    <a:pt x="-34886" y="2048258"/>
                    <a:pt x="17778" y="1819794"/>
                    <a:pt x="0" y="1658385"/>
                  </a:cubicBezTo>
                  <a:cubicBezTo>
                    <a:pt x="-17778" y="1496976"/>
                    <a:pt x="43201" y="1395227"/>
                    <a:pt x="0" y="1182324"/>
                  </a:cubicBezTo>
                  <a:cubicBezTo>
                    <a:pt x="-43201" y="969421"/>
                    <a:pt x="39411" y="759910"/>
                    <a:pt x="0" y="627791"/>
                  </a:cubicBezTo>
                  <a:close/>
                </a:path>
                <a:path w="11653250" h="3766669" stroke="0" extrusionOk="0">
                  <a:moveTo>
                    <a:pt x="0" y="627791"/>
                  </a:moveTo>
                  <a:cubicBezTo>
                    <a:pt x="74531" y="257356"/>
                    <a:pt x="267334" y="2368"/>
                    <a:pt x="627791" y="0"/>
                  </a:cubicBezTo>
                  <a:cubicBezTo>
                    <a:pt x="776300" y="-8000"/>
                    <a:pt x="857002" y="33817"/>
                    <a:pt x="1026497" y="0"/>
                  </a:cubicBezTo>
                  <a:cubicBezTo>
                    <a:pt x="1195992" y="-33817"/>
                    <a:pt x="1313354" y="35693"/>
                    <a:pt x="1490925" y="0"/>
                  </a:cubicBezTo>
                  <a:cubicBezTo>
                    <a:pt x="1668496" y="-35693"/>
                    <a:pt x="1846205" y="39947"/>
                    <a:pt x="1942208" y="0"/>
                  </a:cubicBezTo>
                  <a:lnTo>
                    <a:pt x="1942208" y="0"/>
                  </a:lnTo>
                  <a:cubicBezTo>
                    <a:pt x="2121631" y="-4125"/>
                    <a:pt x="2303839" y="44659"/>
                    <a:pt x="2437471" y="0"/>
                  </a:cubicBezTo>
                  <a:cubicBezTo>
                    <a:pt x="2571103" y="-44659"/>
                    <a:pt x="2824437" y="8719"/>
                    <a:pt x="3049267" y="0"/>
                  </a:cubicBezTo>
                  <a:cubicBezTo>
                    <a:pt x="3274097" y="-8719"/>
                    <a:pt x="3468106" y="35277"/>
                    <a:pt x="3631930" y="0"/>
                  </a:cubicBezTo>
                  <a:cubicBezTo>
                    <a:pt x="3795754" y="-35277"/>
                    <a:pt x="4073454" y="44867"/>
                    <a:pt x="4185459" y="0"/>
                  </a:cubicBezTo>
                  <a:cubicBezTo>
                    <a:pt x="4297464" y="-44867"/>
                    <a:pt x="4705158" y="53490"/>
                    <a:pt x="4855521" y="0"/>
                  </a:cubicBezTo>
                  <a:cubicBezTo>
                    <a:pt x="5062160" y="-2803"/>
                    <a:pt x="5164857" y="5511"/>
                    <a:pt x="5416424" y="0"/>
                  </a:cubicBezTo>
                  <a:cubicBezTo>
                    <a:pt x="5667991" y="-5511"/>
                    <a:pt x="5771757" y="37120"/>
                    <a:pt x="5915629" y="0"/>
                  </a:cubicBezTo>
                  <a:cubicBezTo>
                    <a:pt x="6059502" y="-37120"/>
                    <a:pt x="6341649" y="48628"/>
                    <a:pt x="6538231" y="0"/>
                  </a:cubicBezTo>
                  <a:cubicBezTo>
                    <a:pt x="6734813" y="-48628"/>
                    <a:pt x="6921251" y="26736"/>
                    <a:pt x="7160834" y="0"/>
                  </a:cubicBezTo>
                  <a:cubicBezTo>
                    <a:pt x="7400417" y="-26736"/>
                    <a:pt x="7450439" y="28138"/>
                    <a:pt x="7660038" y="0"/>
                  </a:cubicBezTo>
                  <a:cubicBezTo>
                    <a:pt x="7869637" y="-28138"/>
                    <a:pt x="8147680" y="42907"/>
                    <a:pt x="8344340" y="0"/>
                  </a:cubicBezTo>
                  <a:cubicBezTo>
                    <a:pt x="8541000" y="-42907"/>
                    <a:pt x="8599655" y="41814"/>
                    <a:pt x="8720146" y="0"/>
                  </a:cubicBezTo>
                  <a:cubicBezTo>
                    <a:pt x="8840637" y="-41814"/>
                    <a:pt x="9043820" y="51302"/>
                    <a:pt x="9219350" y="0"/>
                  </a:cubicBezTo>
                  <a:cubicBezTo>
                    <a:pt x="9394880" y="-51302"/>
                    <a:pt x="9552961" y="14200"/>
                    <a:pt x="9718554" y="0"/>
                  </a:cubicBezTo>
                  <a:cubicBezTo>
                    <a:pt x="9884147" y="-14200"/>
                    <a:pt x="10239280" y="6454"/>
                    <a:pt x="10402856" y="0"/>
                  </a:cubicBezTo>
                  <a:cubicBezTo>
                    <a:pt x="10566432" y="-6454"/>
                    <a:pt x="10848491" y="29111"/>
                    <a:pt x="11025459" y="0"/>
                  </a:cubicBezTo>
                  <a:cubicBezTo>
                    <a:pt x="11362884" y="-34154"/>
                    <a:pt x="11596739" y="294907"/>
                    <a:pt x="11653250" y="627791"/>
                  </a:cubicBezTo>
                  <a:cubicBezTo>
                    <a:pt x="11676310" y="733670"/>
                    <a:pt x="11599160" y="986205"/>
                    <a:pt x="11653250" y="1119547"/>
                  </a:cubicBezTo>
                  <a:cubicBezTo>
                    <a:pt x="11707340" y="1252889"/>
                    <a:pt x="11647565" y="1440905"/>
                    <a:pt x="11653250" y="1626997"/>
                  </a:cubicBezTo>
                  <a:cubicBezTo>
                    <a:pt x="11658935" y="1813089"/>
                    <a:pt x="11612652" y="2049690"/>
                    <a:pt x="11653250" y="2197224"/>
                  </a:cubicBezTo>
                  <a:lnTo>
                    <a:pt x="11653250" y="2197224"/>
                  </a:lnTo>
                  <a:cubicBezTo>
                    <a:pt x="11701187" y="2391076"/>
                    <a:pt x="11636083" y="2521991"/>
                    <a:pt x="11653250" y="2668058"/>
                  </a:cubicBezTo>
                  <a:cubicBezTo>
                    <a:pt x="11670417" y="2814125"/>
                    <a:pt x="11642339" y="2998981"/>
                    <a:pt x="11653250" y="3138891"/>
                  </a:cubicBezTo>
                  <a:cubicBezTo>
                    <a:pt x="11653249" y="3138888"/>
                    <a:pt x="11653251" y="3138884"/>
                    <a:pt x="11653250" y="3138878"/>
                  </a:cubicBezTo>
                  <a:cubicBezTo>
                    <a:pt x="11613564" y="3504725"/>
                    <a:pt x="11367331" y="3751272"/>
                    <a:pt x="11025459" y="3766669"/>
                  </a:cubicBezTo>
                  <a:cubicBezTo>
                    <a:pt x="10827299" y="3792190"/>
                    <a:pt x="10640860" y="3732955"/>
                    <a:pt x="10402856" y="3766669"/>
                  </a:cubicBezTo>
                  <a:cubicBezTo>
                    <a:pt x="10164852" y="3800383"/>
                    <a:pt x="10194350" y="3724166"/>
                    <a:pt x="10027051" y="3766669"/>
                  </a:cubicBezTo>
                  <a:cubicBezTo>
                    <a:pt x="9859753" y="3809172"/>
                    <a:pt x="9628203" y="3750000"/>
                    <a:pt x="9342749" y="3766669"/>
                  </a:cubicBezTo>
                  <a:cubicBezTo>
                    <a:pt x="9057295" y="3783338"/>
                    <a:pt x="9107464" y="3746924"/>
                    <a:pt x="8966943" y="3766669"/>
                  </a:cubicBezTo>
                  <a:cubicBezTo>
                    <a:pt x="8826422" y="3786414"/>
                    <a:pt x="8570963" y="3716996"/>
                    <a:pt x="8282641" y="3766669"/>
                  </a:cubicBezTo>
                  <a:cubicBezTo>
                    <a:pt x="7994319" y="3816342"/>
                    <a:pt x="7984309" y="3714909"/>
                    <a:pt x="7783437" y="3766669"/>
                  </a:cubicBezTo>
                  <a:cubicBezTo>
                    <a:pt x="7582565" y="3818429"/>
                    <a:pt x="7460860" y="3745807"/>
                    <a:pt x="7345932" y="3766669"/>
                  </a:cubicBezTo>
                  <a:cubicBezTo>
                    <a:pt x="7231005" y="3787531"/>
                    <a:pt x="6879280" y="3721629"/>
                    <a:pt x="6723330" y="3766669"/>
                  </a:cubicBezTo>
                  <a:cubicBezTo>
                    <a:pt x="6567380" y="3811709"/>
                    <a:pt x="6374924" y="3734906"/>
                    <a:pt x="6224125" y="3766669"/>
                  </a:cubicBezTo>
                  <a:cubicBezTo>
                    <a:pt x="6073327" y="3798432"/>
                    <a:pt x="5875378" y="3719495"/>
                    <a:pt x="5539823" y="3766669"/>
                  </a:cubicBezTo>
                  <a:cubicBezTo>
                    <a:pt x="5204268" y="3813843"/>
                    <a:pt x="5105995" y="3719090"/>
                    <a:pt x="4855521" y="3766669"/>
                  </a:cubicBezTo>
                  <a:cubicBezTo>
                    <a:pt x="4753252" y="3812413"/>
                    <a:pt x="4568041" y="3818630"/>
                    <a:pt x="4385635" y="3895756"/>
                  </a:cubicBezTo>
                  <a:cubicBezTo>
                    <a:pt x="4203229" y="3972882"/>
                    <a:pt x="4095205" y="3964183"/>
                    <a:pt x="3975734" y="4008364"/>
                  </a:cubicBezTo>
                  <a:cubicBezTo>
                    <a:pt x="3856263" y="4052545"/>
                    <a:pt x="3672094" y="4059048"/>
                    <a:pt x="3475855" y="4145690"/>
                  </a:cubicBezTo>
                  <a:cubicBezTo>
                    <a:pt x="3279616" y="4232333"/>
                    <a:pt x="3035720" y="4204825"/>
                    <a:pt x="2915990" y="4299496"/>
                  </a:cubicBezTo>
                  <a:cubicBezTo>
                    <a:pt x="2796260" y="4394167"/>
                    <a:pt x="2599294" y="4376395"/>
                    <a:pt x="2416111" y="4436822"/>
                  </a:cubicBezTo>
                  <a:cubicBezTo>
                    <a:pt x="2232928" y="4497249"/>
                    <a:pt x="2038742" y="4537888"/>
                    <a:pt x="1856246" y="4590628"/>
                  </a:cubicBezTo>
                  <a:cubicBezTo>
                    <a:pt x="1865237" y="4484688"/>
                    <a:pt x="1907848" y="4384467"/>
                    <a:pt x="1897508" y="4195128"/>
                  </a:cubicBezTo>
                  <a:cubicBezTo>
                    <a:pt x="1887168" y="4005789"/>
                    <a:pt x="1934222" y="3885751"/>
                    <a:pt x="1942208" y="3766669"/>
                  </a:cubicBezTo>
                  <a:cubicBezTo>
                    <a:pt x="1772585" y="3785179"/>
                    <a:pt x="1609245" y="3749752"/>
                    <a:pt x="1477781" y="3766669"/>
                  </a:cubicBezTo>
                  <a:cubicBezTo>
                    <a:pt x="1346317" y="3783586"/>
                    <a:pt x="1202116" y="3722890"/>
                    <a:pt x="1065930" y="3766669"/>
                  </a:cubicBezTo>
                  <a:cubicBezTo>
                    <a:pt x="929744" y="3810448"/>
                    <a:pt x="763086" y="3733444"/>
                    <a:pt x="627791" y="3766669"/>
                  </a:cubicBezTo>
                  <a:cubicBezTo>
                    <a:pt x="219472" y="3705536"/>
                    <a:pt x="40827" y="3451437"/>
                    <a:pt x="0" y="3138878"/>
                  </a:cubicBezTo>
                  <a:cubicBezTo>
                    <a:pt x="1" y="3138884"/>
                    <a:pt x="0" y="3138885"/>
                    <a:pt x="0" y="3138891"/>
                  </a:cubicBezTo>
                  <a:cubicBezTo>
                    <a:pt x="-32653" y="3033600"/>
                    <a:pt x="45584" y="2903141"/>
                    <a:pt x="0" y="2677474"/>
                  </a:cubicBezTo>
                  <a:cubicBezTo>
                    <a:pt x="-45584" y="2451807"/>
                    <a:pt x="18213" y="2356686"/>
                    <a:pt x="0" y="2197224"/>
                  </a:cubicBezTo>
                  <a:lnTo>
                    <a:pt x="0" y="2197224"/>
                  </a:lnTo>
                  <a:cubicBezTo>
                    <a:pt x="-18413" y="1984493"/>
                    <a:pt x="26665" y="1910401"/>
                    <a:pt x="0" y="1721163"/>
                  </a:cubicBezTo>
                  <a:cubicBezTo>
                    <a:pt x="-26665" y="1531925"/>
                    <a:pt x="1706" y="1409978"/>
                    <a:pt x="0" y="1182324"/>
                  </a:cubicBezTo>
                  <a:cubicBezTo>
                    <a:pt x="-1706" y="954670"/>
                    <a:pt x="65420" y="838510"/>
                    <a:pt x="0" y="62779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933478635">
                    <a:prstGeom prst="wedgeRoundRectCallout">
                      <a:avLst>
                        <a:gd name="adj1" fmla="val -34071"/>
                        <a:gd name="adj2" fmla="val 71875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8273" y="836548"/>
              <a:ext cx="1089964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>
                  <a:solidFill>
                    <a:schemeClr val="accent1">
                      <a:lumMod val="75000"/>
                    </a:schemeClr>
                  </a:solidFill>
                </a:rPr>
                <a:t>Hoạt động 1: </a:t>
              </a:r>
              <a:r>
                <a:rPr lang="en-US" sz="4400">
                  <a:solidFill>
                    <a:schemeClr val="accent1">
                      <a:lumMod val="75000"/>
                    </a:schemeClr>
                  </a:solidFill>
                </a:rPr>
                <a:t>Kể tên một số loại chất đốt.</a:t>
              </a:r>
            </a:p>
            <a:p>
              <a:pPr algn="just"/>
              <a:endParaRPr lang="en-US" sz="4400" b="1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just"/>
              <a:r>
                <a:rPr lang="en-US" sz="4400" b="1">
                  <a:solidFill>
                    <a:schemeClr val="accent1">
                      <a:lumMod val="75000"/>
                    </a:schemeClr>
                  </a:solidFill>
                </a:rPr>
                <a:t>Hoạt động 2: </a:t>
              </a:r>
              <a:r>
                <a:rPr lang="en-US" sz="4400">
                  <a:solidFill>
                    <a:schemeClr val="accent1">
                      <a:lumMod val="75000"/>
                    </a:schemeClr>
                  </a:solidFill>
                </a:rPr>
                <a:t>Công dụng, khai thác từng loại chất đốt.</a:t>
              </a:r>
              <a:endParaRPr lang="en-US" sz="4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2370B5-9E57-4374-A653-DD4676D8E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39" y="3759864"/>
            <a:ext cx="2882252" cy="26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615CD8-E03F-45A2-87F0-9AAE7F3117EA}"/>
              </a:ext>
            </a:extLst>
          </p:cNvPr>
          <p:cNvGrpSpPr/>
          <p:nvPr/>
        </p:nvGrpSpPr>
        <p:grpSpPr>
          <a:xfrm>
            <a:off x="3362632" y="934065"/>
            <a:ext cx="8280983" cy="3671772"/>
            <a:chOff x="2834730" y="811516"/>
            <a:chExt cx="8280983" cy="367177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049F4DB-D235-4EC2-93CE-C46619870536}"/>
                </a:ext>
              </a:extLst>
            </p:cNvPr>
            <p:cNvSpPr/>
            <p:nvPr/>
          </p:nvSpPr>
          <p:spPr>
            <a:xfrm>
              <a:off x="2834730" y="811516"/>
              <a:ext cx="8280983" cy="3671772"/>
            </a:xfrm>
            <a:custGeom>
              <a:avLst/>
              <a:gdLst>
                <a:gd name="connsiteX0" fmla="*/ 0 w 8280983"/>
                <a:gd name="connsiteY0" fmla="*/ 611974 h 3671772"/>
                <a:gd name="connsiteX1" fmla="*/ 611974 w 8280983"/>
                <a:gd name="connsiteY1" fmla="*/ 0 h 3671772"/>
                <a:gd name="connsiteX2" fmla="*/ 973023 w 8280983"/>
                <a:gd name="connsiteY2" fmla="*/ 0 h 3671772"/>
                <a:gd name="connsiteX3" fmla="*/ 1380164 w 8280983"/>
                <a:gd name="connsiteY3" fmla="*/ 0 h 3671772"/>
                <a:gd name="connsiteX4" fmla="*/ 1380164 w 8280983"/>
                <a:gd name="connsiteY4" fmla="*/ 0 h 3671772"/>
                <a:gd name="connsiteX5" fmla="*/ 1877023 w 8280983"/>
                <a:gd name="connsiteY5" fmla="*/ 0 h 3671772"/>
                <a:gd name="connsiteX6" fmla="*/ 2373882 w 8280983"/>
                <a:gd name="connsiteY6" fmla="*/ 0 h 3671772"/>
                <a:gd name="connsiteX7" fmla="*/ 2891444 w 8280983"/>
                <a:gd name="connsiteY7" fmla="*/ 0 h 3671772"/>
                <a:gd name="connsiteX8" fmla="*/ 3450410 w 8280983"/>
                <a:gd name="connsiteY8" fmla="*/ 0 h 3671772"/>
                <a:gd name="connsiteX9" fmla="*/ 3893363 w 8280983"/>
                <a:gd name="connsiteY9" fmla="*/ 0 h 3671772"/>
                <a:gd name="connsiteX10" fmla="*/ 4336316 w 8280983"/>
                <a:gd name="connsiteY10" fmla="*/ 0 h 3671772"/>
                <a:gd name="connsiteX11" fmla="*/ 4821455 w 8280983"/>
                <a:gd name="connsiteY11" fmla="*/ 0 h 3671772"/>
                <a:gd name="connsiteX12" fmla="*/ 5264408 w 8280983"/>
                <a:gd name="connsiteY12" fmla="*/ 0 h 3671772"/>
                <a:gd name="connsiteX13" fmla="*/ 5833918 w 8280983"/>
                <a:gd name="connsiteY13" fmla="*/ 0 h 3671772"/>
                <a:gd name="connsiteX14" fmla="*/ 6361243 w 8280983"/>
                <a:gd name="connsiteY14" fmla="*/ 0 h 3671772"/>
                <a:gd name="connsiteX15" fmla="*/ 6804196 w 8280983"/>
                <a:gd name="connsiteY15" fmla="*/ 0 h 3671772"/>
                <a:gd name="connsiteX16" fmla="*/ 7669009 w 8280983"/>
                <a:gd name="connsiteY16" fmla="*/ 0 h 3671772"/>
                <a:gd name="connsiteX17" fmla="*/ 8280983 w 8280983"/>
                <a:gd name="connsiteY17" fmla="*/ 611974 h 3671772"/>
                <a:gd name="connsiteX18" fmla="*/ 8280983 w 8280983"/>
                <a:gd name="connsiteY18" fmla="*/ 1091340 h 3671772"/>
                <a:gd name="connsiteX19" fmla="*/ 8280983 w 8280983"/>
                <a:gd name="connsiteY19" fmla="*/ 1616604 h 3671772"/>
                <a:gd name="connsiteX20" fmla="*/ 8280983 w 8280983"/>
                <a:gd name="connsiteY20" fmla="*/ 2141867 h 3671772"/>
                <a:gd name="connsiteX21" fmla="*/ 8280983 w 8280983"/>
                <a:gd name="connsiteY21" fmla="*/ 2141867 h 3671772"/>
                <a:gd name="connsiteX22" fmla="*/ 8280983 w 8280983"/>
                <a:gd name="connsiteY22" fmla="*/ 2600839 h 3671772"/>
                <a:gd name="connsiteX23" fmla="*/ 8280983 w 8280983"/>
                <a:gd name="connsiteY23" fmla="*/ 3059810 h 3671772"/>
                <a:gd name="connsiteX24" fmla="*/ 8280983 w 8280983"/>
                <a:gd name="connsiteY24" fmla="*/ 3059798 h 3671772"/>
                <a:gd name="connsiteX25" fmla="*/ 7669009 w 8280983"/>
                <a:gd name="connsiteY25" fmla="*/ 3671772 h 3671772"/>
                <a:gd name="connsiteX26" fmla="*/ 7183870 w 8280983"/>
                <a:gd name="connsiteY26" fmla="*/ 3671772 h 3671772"/>
                <a:gd name="connsiteX27" fmla="*/ 6614359 w 8280983"/>
                <a:gd name="connsiteY27" fmla="*/ 3671772 h 3671772"/>
                <a:gd name="connsiteX28" fmla="*/ 6087034 w 8280983"/>
                <a:gd name="connsiteY28" fmla="*/ 3671772 h 3671772"/>
                <a:gd name="connsiteX29" fmla="*/ 5517524 w 8280983"/>
                <a:gd name="connsiteY29" fmla="*/ 3671772 h 3671772"/>
                <a:gd name="connsiteX30" fmla="*/ 4948013 w 8280983"/>
                <a:gd name="connsiteY30" fmla="*/ 3671772 h 3671772"/>
                <a:gd name="connsiteX31" fmla="*/ 4547246 w 8280983"/>
                <a:gd name="connsiteY31" fmla="*/ 3671772 h 3671772"/>
                <a:gd name="connsiteX32" fmla="*/ 4019921 w 8280983"/>
                <a:gd name="connsiteY32" fmla="*/ 3671772 h 3671772"/>
                <a:gd name="connsiteX33" fmla="*/ 3450410 w 8280983"/>
                <a:gd name="connsiteY33" fmla="*/ 3671772 h 3671772"/>
                <a:gd name="connsiteX34" fmla="*/ 2960204 w 8280983"/>
                <a:gd name="connsiteY34" fmla="*/ 3856508 h 3671772"/>
                <a:gd name="connsiteX35" fmla="*/ 2448684 w 8280983"/>
                <a:gd name="connsiteY35" fmla="*/ 4049276 h 3671772"/>
                <a:gd name="connsiteX36" fmla="*/ 1958478 w 8280983"/>
                <a:gd name="connsiteY36" fmla="*/ 4234012 h 3671772"/>
                <a:gd name="connsiteX37" fmla="*/ 1319078 w 8280983"/>
                <a:gd name="connsiteY37" fmla="*/ 4474972 h 3671772"/>
                <a:gd name="connsiteX38" fmla="*/ 1350843 w 8280983"/>
                <a:gd name="connsiteY38" fmla="*/ 4057308 h 3671772"/>
                <a:gd name="connsiteX39" fmla="*/ 1380164 w 8280983"/>
                <a:gd name="connsiteY39" fmla="*/ 3671772 h 3671772"/>
                <a:gd name="connsiteX40" fmla="*/ 996069 w 8280983"/>
                <a:gd name="connsiteY40" fmla="*/ 3671772 h 3671772"/>
                <a:gd name="connsiteX41" fmla="*/ 611974 w 8280983"/>
                <a:gd name="connsiteY41" fmla="*/ 3671772 h 3671772"/>
                <a:gd name="connsiteX42" fmla="*/ 0 w 8280983"/>
                <a:gd name="connsiteY42" fmla="*/ 3059798 h 3671772"/>
                <a:gd name="connsiteX43" fmla="*/ 0 w 8280983"/>
                <a:gd name="connsiteY43" fmla="*/ 3059810 h 3671772"/>
                <a:gd name="connsiteX44" fmla="*/ 0 w 8280983"/>
                <a:gd name="connsiteY44" fmla="*/ 2628377 h 3671772"/>
                <a:gd name="connsiteX45" fmla="*/ 0 w 8280983"/>
                <a:gd name="connsiteY45" fmla="*/ 2141867 h 3671772"/>
                <a:gd name="connsiteX46" fmla="*/ 0 w 8280983"/>
                <a:gd name="connsiteY46" fmla="*/ 2141867 h 3671772"/>
                <a:gd name="connsiteX47" fmla="*/ 0 w 8280983"/>
                <a:gd name="connsiteY47" fmla="*/ 1677799 h 3671772"/>
                <a:gd name="connsiteX48" fmla="*/ 0 w 8280983"/>
                <a:gd name="connsiteY48" fmla="*/ 1152536 h 3671772"/>
                <a:gd name="connsiteX49" fmla="*/ 0 w 8280983"/>
                <a:gd name="connsiteY49" fmla="*/ 611974 h 367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280983" h="3671772" fill="none" extrusionOk="0">
                  <a:moveTo>
                    <a:pt x="0" y="611974"/>
                  </a:moveTo>
                  <a:cubicBezTo>
                    <a:pt x="7453" y="237813"/>
                    <a:pt x="184261" y="-30535"/>
                    <a:pt x="611974" y="0"/>
                  </a:cubicBezTo>
                  <a:cubicBezTo>
                    <a:pt x="731202" y="-17649"/>
                    <a:pt x="841349" y="2727"/>
                    <a:pt x="973023" y="0"/>
                  </a:cubicBezTo>
                  <a:cubicBezTo>
                    <a:pt x="1104697" y="-2727"/>
                    <a:pt x="1277997" y="4007"/>
                    <a:pt x="1380164" y="0"/>
                  </a:cubicBezTo>
                  <a:lnTo>
                    <a:pt x="1380164" y="0"/>
                  </a:lnTo>
                  <a:cubicBezTo>
                    <a:pt x="1539723" y="-55926"/>
                    <a:pt x="1675808" y="15619"/>
                    <a:pt x="1877023" y="0"/>
                  </a:cubicBezTo>
                  <a:cubicBezTo>
                    <a:pt x="2078238" y="-15619"/>
                    <a:pt x="2174072" y="57083"/>
                    <a:pt x="2373882" y="0"/>
                  </a:cubicBezTo>
                  <a:cubicBezTo>
                    <a:pt x="2573692" y="-57083"/>
                    <a:pt x="2691614" y="13146"/>
                    <a:pt x="2891444" y="0"/>
                  </a:cubicBezTo>
                  <a:cubicBezTo>
                    <a:pt x="3091274" y="-13146"/>
                    <a:pt x="3200749" y="15325"/>
                    <a:pt x="3450410" y="0"/>
                  </a:cubicBezTo>
                  <a:cubicBezTo>
                    <a:pt x="3559720" y="-28948"/>
                    <a:pt x="3711250" y="22023"/>
                    <a:pt x="3893363" y="0"/>
                  </a:cubicBezTo>
                  <a:cubicBezTo>
                    <a:pt x="4075476" y="-22023"/>
                    <a:pt x="4135187" y="35500"/>
                    <a:pt x="4336316" y="0"/>
                  </a:cubicBezTo>
                  <a:cubicBezTo>
                    <a:pt x="4537445" y="-35500"/>
                    <a:pt x="4618954" y="42980"/>
                    <a:pt x="4821455" y="0"/>
                  </a:cubicBezTo>
                  <a:cubicBezTo>
                    <a:pt x="5023956" y="-42980"/>
                    <a:pt x="5120240" y="32838"/>
                    <a:pt x="5264408" y="0"/>
                  </a:cubicBezTo>
                  <a:cubicBezTo>
                    <a:pt x="5408576" y="-32838"/>
                    <a:pt x="5554825" y="19470"/>
                    <a:pt x="5833918" y="0"/>
                  </a:cubicBezTo>
                  <a:cubicBezTo>
                    <a:pt x="6113011" y="-19470"/>
                    <a:pt x="6186027" y="52207"/>
                    <a:pt x="6361243" y="0"/>
                  </a:cubicBezTo>
                  <a:cubicBezTo>
                    <a:pt x="6536459" y="-52207"/>
                    <a:pt x="6675949" y="22467"/>
                    <a:pt x="6804196" y="0"/>
                  </a:cubicBezTo>
                  <a:cubicBezTo>
                    <a:pt x="6932443" y="-22467"/>
                    <a:pt x="7494482" y="99169"/>
                    <a:pt x="7669009" y="0"/>
                  </a:cubicBezTo>
                  <a:cubicBezTo>
                    <a:pt x="8050511" y="2091"/>
                    <a:pt x="8328345" y="295157"/>
                    <a:pt x="8280983" y="611974"/>
                  </a:cubicBezTo>
                  <a:cubicBezTo>
                    <a:pt x="8281313" y="845639"/>
                    <a:pt x="8273431" y="942131"/>
                    <a:pt x="8280983" y="1091340"/>
                  </a:cubicBezTo>
                  <a:cubicBezTo>
                    <a:pt x="8288535" y="1240549"/>
                    <a:pt x="8249551" y="1504125"/>
                    <a:pt x="8280983" y="1616604"/>
                  </a:cubicBezTo>
                  <a:cubicBezTo>
                    <a:pt x="8312415" y="1729083"/>
                    <a:pt x="8277301" y="1922718"/>
                    <a:pt x="8280983" y="2141867"/>
                  </a:cubicBezTo>
                  <a:lnTo>
                    <a:pt x="8280983" y="2141867"/>
                  </a:lnTo>
                  <a:cubicBezTo>
                    <a:pt x="8311092" y="2312270"/>
                    <a:pt x="8227977" y="2403580"/>
                    <a:pt x="8280983" y="2600839"/>
                  </a:cubicBezTo>
                  <a:cubicBezTo>
                    <a:pt x="8333989" y="2798098"/>
                    <a:pt x="8235087" y="2867304"/>
                    <a:pt x="8280983" y="3059810"/>
                  </a:cubicBezTo>
                  <a:cubicBezTo>
                    <a:pt x="8280983" y="3059805"/>
                    <a:pt x="8280984" y="3059801"/>
                    <a:pt x="8280983" y="3059798"/>
                  </a:cubicBezTo>
                  <a:cubicBezTo>
                    <a:pt x="8331757" y="3344874"/>
                    <a:pt x="8011331" y="3688961"/>
                    <a:pt x="7669009" y="3671772"/>
                  </a:cubicBezTo>
                  <a:cubicBezTo>
                    <a:pt x="7548866" y="3726851"/>
                    <a:pt x="7298006" y="3652585"/>
                    <a:pt x="7183870" y="3671772"/>
                  </a:cubicBezTo>
                  <a:cubicBezTo>
                    <a:pt x="7069734" y="3690959"/>
                    <a:pt x="6806012" y="3657898"/>
                    <a:pt x="6614359" y="3671772"/>
                  </a:cubicBezTo>
                  <a:cubicBezTo>
                    <a:pt x="6422706" y="3685646"/>
                    <a:pt x="6192735" y="3628513"/>
                    <a:pt x="6087034" y="3671772"/>
                  </a:cubicBezTo>
                  <a:cubicBezTo>
                    <a:pt x="5981334" y="3715031"/>
                    <a:pt x="5753039" y="3610839"/>
                    <a:pt x="5517524" y="3671772"/>
                  </a:cubicBezTo>
                  <a:cubicBezTo>
                    <a:pt x="5282009" y="3732705"/>
                    <a:pt x="5116804" y="3618522"/>
                    <a:pt x="4948013" y="3671772"/>
                  </a:cubicBezTo>
                  <a:cubicBezTo>
                    <a:pt x="4779222" y="3725022"/>
                    <a:pt x="4665414" y="3669341"/>
                    <a:pt x="4547246" y="3671772"/>
                  </a:cubicBezTo>
                  <a:cubicBezTo>
                    <a:pt x="4429078" y="3674203"/>
                    <a:pt x="4206788" y="3633889"/>
                    <a:pt x="4019921" y="3671772"/>
                  </a:cubicBezTo>
                  <a:cubicBezTo>
                    <a:pt x="3833055" y="3709655"/>
                    <a:pt x="3606582" y="3631021"/>
                    <a:pt x="3450410" y="3671772"/>
                  </a:cubicBezTo>
                  <a:cubicBezTo>
                    <a:pt x="3248148" y="3762480"/>
                    <a:pt x="3152092" y="3747169"/>
                    <a:pt x="2960204" y="3856508"/>
                  </a:cubicBezTo>
                  <a:cubicBezTo>
                    <a:pt x="2768316" y="3965847"/>
                    <a:pt x="2601046" y="3944082"/>
                    <a:pt x="2448684" y="4049276"/>
                  </a:cubicBezTo>
                  <a:cubicBezTo>
                    <a:pt x="2296322" y="4154470"/>
                    <a:pt x="2079037" y="4172228"/>
                    <a:pt x="1958478" y="4234012"/>
                  </a:cubicBezTo>
                  <a:cubicBezTo>
                    <a:pt x="1837919" y="4295796"/>
                    <a:pt x="1598827" y="4298491"/>
                    <a:pt x="1319078" y="4474972"/>
                  </a:cubicBezTo>
                  <a:cubicBezTo>
                    <a:pt x="1307407" y="4388942"/>
                    <a:pt x="1385143" y="4263164"/>
                    <a:pt x="1350843" y="4057308"/>
                  </a:cubicBezTo>
                  <a:cubicBezTo>
                    <a:pt x="1316542" y="3851452"/>
                    <a:pt x="1407384" y="3810322"/>
                    <a:pt x="1380164" y="3671772"/>
                  </a:cubicBezTo>
                  <a:cubicBezTo>
                    <a:pt x="1222948" y="3713753"/>
                    <a:pt x="1157391" y="3659628"/>
                    <a:pt x="996069" y="3671772"/>
                  </a:cubicBezTo>
                  <a:cubicBezTo>
                    <a:pt x="834747" y="3683916"/>
                    <a:pt x="772528" y="3652056"/>
                    <a:pt x="611974" y="3671772"/>
                  </a:cubicBezTo>
                  <a:cubicBezTo>
                    <a:pt x="287629" y="3604396"/>
                    <a:pt x="-8602" y="3422902"/>
                    <a:pt x="0" y="3059798"/>
                  </a:cubicBezTo>
                  <a:cubicBezTo>
                    <a:pt x="0" y="3059802"/>
                    <a:pt x="-1" y="3059804"/>
                    <a:pt x="0" y="3059810"/>
                  </a:cubicBezTo>
                  <a:cubicBezTo>
                    <a:pt x="-7750" y="2887867"/>
                    <a:pt x="27040" y="2737555"/>
                    <a:pt x="0" y="2628377"/>
                  </a:cubicBezTo>
                  <a:cubicBezTo>
                    <a:pt x="-27040" y="2519199"/>
                    <a:pt x="51387" y="2369344"/>
                    <a:pt x="0" y="2141867"/>
                  </a:cubicBezTo>
                  <a:lnTo>
                    <a:pt x="0" y="2141867"/>
                  </a:lnTo>
                  <a:cubicBezTo>
                    <a:pt x="-42360" y="1940317"/>
                    <a:pt x="6929" y="1799819"/>
                    <a:pt x="0" y="1677799"/>
                  </a:cubicBezTo>
                  <a:cubicBezTo>
                    <a:pt x="-6929" y="1555779"/>
                    <a:pt x="62120" y="1406540"/>
                    <a:pt x="0" y="1152536"/>
                  </a:cubicBezTo>
                  <a:cubicBezTo>
                    <a:pt x="-62120" y="898532"/>
                    <a:pt x="48713" y="784764"/>
                    <a:pt x="0" y="611974"/>
                  </a:cubicBezTo>
                  <a:close/>
                </a:path>
                <a:path w="8280983" h="3671772" stroke="0" extrusionOk="0">
                  <a:moveTo>
                    <a:pt x="0" y="611974"/>
                  </a:moveTo>
                  <a:cubicBezTo>
                    <a:pt x="73653" y="250554"/>
                    <a:pt x="185598" y="15236"/>
                    <a:pt x="611974" y="0"/>
                  </a:cubicBezTo>
                  <a:cubicBezTo>
                    <a:pt x="724700" y="-22575"/>
                    <a:pt x="883902" y="23063"/>
                    <a:pt x="973023" y="0"/>
                  </a:cubicBezTo>
                  <a:cubicBezTo>
                    <a:pt x="1062144" y="-23063"/>
                    <a:pt x="1217294" y="13303"/>
                    <a:pt x="1380164" y="0"/>
                  </a:cubicBezTo>
                  <a:lnTo>
                    <a:pt x="1380164" y="0"/>
                  </a:lnTo>
                  <a:cubicBezTo>
                    <a:pt x="1521212" y="-40064"/>
                    <a:pt x="1690131" y="43161"/>
                    <a:pt x="1877023" y="0"/>
                  </a:cubicBezTo>
                  <a:cubicBezTo>
                    <a:pt x="2063915" y="-43161"/>
                    <a:pt x="2149586" y="3852"/>
                    <a:pt x="2353180" y="0"/>
                  </a:cubicBezTo>
                  <a:cubicBezTo>
                    <a:pt x="2556774" y="-3852"/>
                    <a:pt x="2624560" y="16743"/>
                    <a:pt x="2891444" y="0"/>
                  </a:cubicBezTo>
                  <a:cubicBezTo>
                    <a:pt x="3158328" y="-16743"/>
                    <a:pt x="3231855" y="8050"/>
                    <a:pt x="3450410" y="0"/>
                  </a:cubicBezTo>
                  <a:cubicBezTo>
                    <a:pt x="3627939" y="-41618"/>
                    <a:pt x="3829096" y="57744"/>
                    <a:pt x="3935549" y="0"/>
                  </a:cubicBezTo>
                  <a:cubicBezTo>
                    <a:pt x="4042002" y="-57744"/>
                    <a:pt x="4341341" y="54215"/>
                    <a:pt x="4462874" y="0"/>
                  </a:cubicBezTo>
                  <a:cubicBezTo>
                    <a:pt x="4584407" y="-54215"/>
                    <a:pt x="4922374" y="67094"/>
                    <a:pt x="5074571" y="0"/>
                  </a:cubicBezTo>
                  <a:cubicBezTo>
                    <a:pt x="5226768" y="-67094"/>
                    <a:pt x="5417851" y="33657"/>
                    <a:pt x="5559710" y="0"/>
                  </a:cubicBezTo>
                  <a:cubicBezTo>
                    <a:pt x="5701569" y="-33657"/>
                    <a:pt x="5989724" y="55953"/>
                    <a:pt x="6129220" y="0"/>
                  </a:cubicBezTo>
                  <a:cubicBezTo>
                    <a:pt x="6268716" y="-55953"/>
                    <a:pt x="6497463" y="30548"/>
                    <a:pt x="6698731" y="0"/>
                  </a:cubicBezTo>
                  <a:cubicBezTo>
                    <a:pt x="6899999" y="-30548"/>
                    <a:pt x="7018136" y="2488"/>
                    <a:pt x="7183870" y="0"/>
                  </a:cubicBezTo>
                  <a:cubicBezTo>
                    <a:pt x="7349604" y="-2488"/>
                    <a:pt x="7505986" y="9293"/>
                    <a:pt x="7669009" y="0"/>
                  </a:cubicBezTo>
                  <a:cubicBezTo>
                    <a:pt x="8042182" y="-4754"/>
                    <a:pt x="8318167" y="243729"/>
                    <a:pt x="8280983" y="611974"/>
                  </a:cubicBezTo>
                  <a:cubicBezTo>
                    <a:pt x="8314126" y="778023"/>
                    <a:pt x="8223403" y="987296"/>
                    <a:pt x="8280983" y="1106639"/>
                  </a:cubicBezTo>
                  <a:cubicBezTo>
                    <a:pt x="8338563" y="1225983"/>
                    <a:pt x="8232342" y="1492736"/>
                    <a:pt x="8280983" y="1647202"/>
                  </a:cubicBezTo>
                  <a:cubicBezTo>
                    <a:pt x="8329624" y="1801668"/>
                    <a:pt x="8249122" y="1968208"/>
                    <a:pt x="8280983" y="2141867"/>
                  </a:cubicBezTo>
                  <a:lnTo>
                    <a:pt x="8280983" y="2141867"/>
                  </a:lnTo>
                  <a:cubicBezTo>
                    <a:pt x="8309731" y="2322690"/>
                    <a:pt x="8266447" y="2423932"/>
                    <a:pt x="8280983" y="2610018"/>
                  </a:cubicBezTo>
                  <a:cubicBezTo>
                    <a:pt x="8295519" y="2796104"/>
                    <a:pt x="8267593" y="2847066"/>
                    <a:pt x="8280983" y="3059810"/>
                  </a:cubicBezTo>
                  <a:cubicBezTo>
                    <a:pt x="8280983" y="3059807"/>
                    <a:pt x="8280983" y="3059800"/>
                    <a:pt x="8280983" y="3059798"/>
                  </a:cubicBezTo>
                  <a:cubicBezTo>
                    <a:pt x="8344706" y="3448010"/>
                    <a:pt x="8079066" y="3689128"/>
                    <a:pt x="7669009" y="3671772"/>
                  </a:cubicBezTo>
                  <a:cubicBezTo>
                    <a:pt x="7422832" y="3727187"/>
                    <a:pt x="7265290" y="3643259"/>
                    <a:pt x="7099498" y="3671772"/>
                  </a:cubicBezTo>
                  <a:cubicBezTo>
                    <a:pt x="6933706" y="3700285"/>
                    <a:pt x="6816117" y="3655410"/>
                    <a:pt x="6614359" y="3671772"/>
                  </a:cubicBezTo>
                  <a:cubicBezTo>
                    <a:pt x="6412601" y="3688134"/>
                    <a:pt x="6228775" y="3624502"/>
                    <a:pt x="6129220" y="3671772"/>
                  </a:cubicBezTo>
                  <a:cubicBezTo>
                    <a:pt x="6029665" y="3719042"/>
                    <a:pt x="5872777" y="3670295"/>
                    <a:pt x="5644081" y="3671772"/>
                  </a:cubicBezTo>
                  <a:cubicBezTo>
                    <a:pt x="5415385" y="3673249"/>
                    <a:pt x="5292131" y="3649280"/>
                    <a:pt x="5201129" y="3671772"/>
                  </a:cubicBezTo>
                  <a:cubicBezTo>
                    <a:pt x="5110127" y="3694264"/>
                    <a:pt x="4898529" y="3613402"/>
                    <a:pt x="4673804" y="3671772"/>
                  </a:cubicBezTo>
                  <a:cubicBezTo>
                    <a:pt x="4449079" y="3730142"/>
                    <a:pt x="4458471" y="3662320"/>
                    <a:pt x="4273037" y="3671772"/>
                  </a:cubicBezTo>
                  <a:cubicBezTo>
                    <a:pt x="4087603" y="3681224"/>
                    <a:pt x="3836844" y="3636050"/>
                    <a:pt x="3450410" y="3671772"/>
                  </a:cubicBezTo>
                  <a:cubicBezTo>
                    <a:pt x="3228988" y="3774880"/>
                    <a:pt x="3190872" y="3716505"/>
                    <a:pt x="2981517" y="3848476"/>
                  </a:cubicBezTo>
                  <a:cubicBezTo>
                    <a:pt x="2772161" y="3980447"/>
                    <a:pt x="2546767" y="3966457"/>
                    <a:pt x="2406057" y="4065340"/>
                  </a:cubicBezTo>
                  <a:cubicBezTo>
                    <a:pt x="2265347" y="4164223"/>
                    <a:pt x="1971141" y="4171645"/>
                    <a:pt x="1851911" y="4274172"/>
                  </a:cubicBezTo>
                  <a:cubicBezTo>
                    <a:pt x="1732681" y="4376699"/>
                    <a:pt x="1498683" y="4374300"/>
                    <a:pt x="1319078" y="4474972"/>
                  </a:cubicBezTo>
                  <a:cubicBezTo>
                    <a:pt x="1298794" y="4334283"/>
                    <a:pt x="1363117" y="4206356"/>
                    <a:pt x="1348399" y="4089436"/>
                  </a:cubicBezTo>
                  <a:cubicBezTo>
                    <a:pt x="1333681" y="3972516"/>
                    <a:pt x="1382061" y="3790029"/>
                    <a:pt x="1380164" y="3671772"/>
                  </a:cubicBezTo>
                  <a:cubicBezTo>
                    <a:pt x="1203837" y="3709333"/>
                    <a:pt x="1178547" y="3670565"/>
                    <a:pt x="1011433" y="3671772"/>
                  </a:cubicBezTo>
                  <a:cubicBezTo>
                    <a:pt x="844319" y="3672979"/>
                    <a:pt x="747049" y="3645788"/>
                    <a:pt x="611974" y="3671772"/>
                  </a:cubicBezTo>
                  <a:cubicBezTo>
                    <a:pt x="294286" y="3637248"/>
                    <a:pt x="70070" y="3373599"/>
                    <a:pt x="0" y="3059798"/>
                  </a:cubicBezTo>
                  <a:cubicBezTo>
                    <a:pt x="0" y="3059805"/>
                    <a:pt x="-1" y="3059807"/>
                    <a:pt x="0" y="3059810"/>
                  </a:cubicBezTo>
                  <a:cubicBezTo>
                    <a:pt x="-29239" y="2950756"/>
                    <a:pt x="48497" y="2814492"/>
                    <a:pt x="0" y="2619197"/>
                  </a:cubicBezTo>
                  <a:cubicBezTo>
                    <a:pt x="-48497" y="2423902"/>
                    <a:pt x="44677" y="2245657"/>
                    <a:pt x="0" y="2141867"/>
                  </a:cubicBezTo>
                  <a:lnTo>
                    <a:pt x="0" y="2141867"/>
                  </a:lnTo>
                  <a:cubicBezTo>
                    <a:pt x="-15284" y="1965189"/>
                    <a:pt x="21748" y="1730909"/>
                    <a:pt x="0" y="1601305"/>
                  </a:cubicBezTo>
                  <a:cubicBezTo>
                    <a:pt x="-21748" y="1471701"/>
                    <a:pt x="49600" y="1323495"/>
                    <a:pt x="0" y="1060743"/>
                  </a:cubicBezTo>
                  <a:cubicBezTo>
                    <a:pt x="-49600" y="797991"/>
                    <a:pt x="44981" y="799258"/>
                    <a:pt x="0" y="61197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933478635">
                    <a:prstGeom prst="wedgeRoundRectCallout">
                      <a:avLst>
                        <a:gd name="adj1" fmla="val -34071"/>
                        <a:gd name="adj2" fmla="val 71875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95491" y="2392189"/>
              <a:ext cx="724635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1">
                      <a:lumMod val="75000"/>
                    </a:schemeClr>
                  </a:solidFill>
                </a:rPr>
                <a:t> Kể </a:t>
              </a:r>
              <a:r>
                <a:rPr lang="en-US" sz="4400" b="1">
                  <a:solidFill>
                    <a:schemeClr val="accent1">
                      <a:lumMod val="75000"/>
                    </a:schemeClr>
                  </a:solidFill>
                </a:rPr>
                <a:t>tên một số </a:t>
              </a:r>
              <a:r>
                <a:rPr lang="en-US" sz="4400" b="1" dirty="0">
                  <a:solidFill>
                    <a:schemeClr val="accent1">
                      <a:lumMod val="75000"/>
                    </a:schemeClr>
                  </a:solidFill>
                </a:rPr>
                <a:t>chất đốt khác mà </a:t>
              </a:r>
              <a:r>
                <a:rPr lang="en-US" sz="4400" b="1">
                  <a:solidFill>
                    <a:schemeClr val="accent1">
                      <a:lumMod val="75000"/>
                    </a:schemeClr>
                  </a:solidFill>
                </a:rPr>
                <a:t>em biết.</a:t>
              </a:r>
              <a:endParaRPr lang="en-US" sz="4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71" b="54279"/>
            <a:stretch/>
          </p:blipFill>
          <p:spPr>
            <a:xfrm>
              <a:off x="5322292" y="939471"/>
              <a:ext cx="3121238" cy="900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6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BC60FA2-184C-4EB2-A5EB-979924887D0C}"/>
              </a:ext>
            </a:extLst>
          </p:cNvPr>
          <p:cNvSpPr/>
          <p:nvPr/>
        </p:nvSpPr>
        <p:spPr>
          <a:xfrm>
            <a:off x="282804" y="235670"/>
            <a:ext cx="11755225" cy="6478475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7397E-8CB7-4CDA-92A9-4C843DF41A95}"/>
              </a:ext>
            </a:extLst>
          </p:cNvPr>
          <p:cNvSpPr txBox="1"/>
          <p:nvPr/>
        </p:nvSpPr>
        <p:spPr>
          <a:xfrm>
            <a:off x="1244616" y="4663298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4B49CF-B6C5-4C50-92B0-AAFEDA041627}"/>
              </a:ext>
            </a:extLst>
          </p:cNvPr>
          <p:cNvSpPr/>
          <p:nvPr/>
        </p:nvSpPr>
        <p:spPr>
          <a:xfrm>
            <a:off x="3948162" y="92053"/>
            <a:ext cx="5001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prstClr val="black"/>
                </a:solidFill>
                <a:latin typeface="Calibri"/>
              </a:rPr>
              <a:t>MỘT SỐ CHẤT ĐỐT</a:t>
            </a:r>
          </a:p>
        </p:txBody>
      </p:sp>
      <p:pic>
        <p:nvPicPr>
          <p:cNvPr id="16" name="Picture 2" descr="Kết quả hình ảnh cho THAN ĐÁ">
            <a:extLst>
              <a:ext uri="{FF2B5EF4-FFF2-40B4-BE49-F238E27FC236}">
                <a16:creationId xmlns:a16="http://schemas.microsoft.com/office/drawing/2014/main" id="{7905A0A4-54C0-4129-BADC-E1BA0798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5" y="1084043"/>
            <a:ext cx="3829696" cy="241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33B498-69F2-46A2-BB19-B3151EC381D3}"/>
              </a:ext>
            </a:extLst>
          </p:cNvPr>
          <p:cNvSpPr/>
          <p:nvPr/>
        </p:nvSpPr>
        <p:spPr>
          <a:xfrm>
            <a:off x="1442952" y="3024555"/>
            <a:ext cx="1509014" cy="45976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 ĐÁ</a:t>
            </a:r>
          </a:p>
        </p:txBody>
      </p:sp>
      <p:pic>
        <p:nvPicPr>
          <p:cNvPr id="18" name="Picture 4" descr="Kết quả hình ảnh cho RƠM">
            <a:extLst>
              <a:ext uri="{FF2B5EF4-FFF2-40B4-BE49-F238E27FC236}">
                <a16:creationId xmlns:a16="http://schemas.microsoft.com/office/drawing/2014/main" id="{37FE157E-F71A-453C-9861-752042A0E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47" y="1102030"/>
            <a:ext cx="3597639" cy="23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ết quả hình ảnh cho CỦI">
            <a:extLst>
              <a:ext uri="{FF2B5EF4-FFF2-40B4-BE49-F238E27FC236}">
                <a16:creationId xmlns:a16="http://schemas.microsoft.com/office/drawing/2014/main" id="{B7EA573D-637B-4DA8-B92F-30FA90B3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11" y="1102030"/>
            <a:ext cx="3588173" cy="23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Kết quả hình ảnh cho GAS">
            <a:extLst>
              <a:ext uri="{FF2B5EF4-FFF2-40B4-BE49-F238E27FC236}">
                <a16:creationId xmlns:a16="http://schemas.microsoft.com/office/drawing/2014/main" id="{363309B8-28D7-4222-B77A-6B54D02C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77" y="3727148"/>
            <a:ext cx="3458506" cy="29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Kết quả hình ảnh cho XĂNG">
            <a:extLst>
              <a:ext uri="{FF2B5EF4-FFF2-40B4-BE49-F238E27FC236}">
                <a16:creationId xmlns:a16="http://schemas.microsoft.com/office/drawing/2014/main" id="{F412448C-CE3C-4445-A6B2-BB8B01E32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/>
          <a:stretch/>
        </p:blipFill>
        <p:spPr bwMode="auto">
          <a:xfrm>
            <a:off x="2254043" y="3727149"/>
            <a:ext cx="3619355" cy="29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D454015-AC39-442A-9AFA-6E3BBD4E0C5F}"/>
              </a:ext>
            </a:extLst>
          </p:cNvPr>
          <p:cNvSpPr/>
          <p:nvPr/>
        </p:nvSpPr>
        <p:spPr>
          <a:xfrm>
            <a:off x="5316444" y="3024554"/>
            <a:ext cx="1509014" cy="45976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RƠM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3D4CDB-CDE4-4CBE-A50D-21058A02E923}"/>
              </a:ext>
            </a:extLst>
          </p:cNvPr>
          <p:cNvSpPr/>
          <p:nvPr/>
        </p:nvSpPr>
        <p:spPr>
          <a:xfrm>
            <a:off x="9093284" y="3024554"/>
            <a:ext cx="1509014" cy="4465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CỦI KHÔ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4BEBB8-5D05-446F-B2AA-330951B9EE7B}"/>
              </a:ext>
            </a:extLst>
          </p:cNvPr>
          <p:cNvSpPr/>
          <p:nvPr/>
        </p:nvSpPr>
        <p:spPr>
          <a:xfrm>
            <a:off x="3309213" y="6298244"/>
            <a:ext cx="1509014" cy="4159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9BE284-BD69-4F46-BA8D-B31F2B0C4090}"/>
              </a:ext>
            </a:extLst>
          </p:cNvPr>
          <p:cNvSpPr/>
          <p:nvPr/>
        </p:nvSpPr>
        <p:spPr>
          <a:xfrm>
            <a:off x="7179204" y="6265763"/>
            <a:ext cx="1509014" cy="44838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9437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55F56-A09C-481E-A4B4-5A5CD4F9C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5"/>
          <a:stretch/>
        </p:blipFill>
        <p:spPr>
          <a:xfrm rot="5400000">
            <a:off x="2661967" y="-2667001"/>
            <a:ext cx="6858000" cy="12192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"/>
          <a:stretch/>
        </p:blipFill>
        <p:spPr>
          <a:xfrm>
            <a:off x="128590" y="2019291"/>
            <a:ext cx="3713130" cy="413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8136323" y="1987532"/>
            <a:ext cx="3927087" cy="4184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1"/>
          <a:stretch/>
        </p:blipFill>
        <p:spPr>
          <a:xfrm>
            <a:off x="3938214" y="2019291"/>
            <a:ext cx="4098155" cy="415314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1927275" y="203435"/>
            <a:ext cx="1914445" cy="7241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THAN ĐÁ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56"/>
          <a:stretch/>
        </p:blipFill>
        <p:spPr>
          <a:xfrm>
            <a:off x="733841" y="3567399"/>
            <a:ext cx="2495708" cy="73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1" b="29275"/>
          <a:stretch/>
        </p:blipFill>
        <p:spPr>
          <a:xfrm>
            <a:off x="4881729" y="3582455"/>
            <a:ext cx="2495708" cy="8696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9" t="71159" r="8409" b="-603"/>
          <a:stretch/>
        </p:blipFill>
        <p:spPr>
          <a:xfrm>
            <a:off x="8919729" y="3582455"/>
            <a:ext cx="2495708" cy="734844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161806" y="197861"/>
            <a:ext cx="1224447" cy="7241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RƠM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7855939" y="197862"/>
            <a:ext cx="1801635" cy="7241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CỦI KHÔ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3538465" y="1236601"/>
            <a:ext cx="1801635" cy="7241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334688" y="1263357"/>
            <a:ext cx="1801635" cy="7241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33792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14779 0.6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22435 0.605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56016 0.75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8" y="3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1.85185E-6 L 0.12657 0.50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24023 0.4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8A527F-ADF1-4095-8E23-0454FEBB2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"/>
          <a:stretch/>
        </p:blipFill>
        <p:spPr>
          <a:xfrm rot="5400000">
            <a:off x="2661967" y="-2667001"/>
            <a:ext cx="6858000" cy="12192003"/>
          </a:xfrm>
          <a:prstGeom prst="rect">
            <a:avLst/>
          </a:prstGeom>
          <a:solidFill>
            <a:srgbClr val="F9AD7F"/>
          </a:solidFill>
        </p:spPr>
      </p:pic>
      <p:sp>
        <p:nvSpPr>
          <p:cNvPr id="2" name="Oval 1"/>
          <p:cNvSpPr/>
          <p:nvPr/>
        </p:nvSpPr>
        <p:spPr>
          <a:xfrm>
            <a:off x="644578" y="1364103"/>
            <a:ext cx="4002373" cy="4002373"/>
          </a:xfrm>
          <a:prstGeom prst="ellipse">
            <a:avLst/>
          </a:prstGeom>
          <a:solidFill>
            <a:srgbClr val="E07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6415790" y="554636"/>
            <a:ext cx="4916774" cy="1394085"/>
          </a:xfrm>
          <a:prstGeom prst="roundRect">
            <a:avLst/>
          </a:prstGeom>
          <a:solidFill>
            <a:srgbClr val="A2C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6415790" y="5015459"/>
            <a:ext cx="4916774" cy="1394085"/>
          </a:xfrm>
          <a:prstGeom prst="roundRect">
            <a:avLst/>
          </a:prstGeom>
          <a:solidFill>
            <a:srgbClr val="C5E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6415790" y="2608290"/>
            <a:ext cx="4916774" cy="1648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b="71585"/>
          <a:stretch/>
        </p:blipFill>
        <p:spPr>
          <a:xfrm>
            <a:off x="7495082" y="507185"/>
            <a:ext cx="4103177" cy="135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2" t="70018" r="6302" b="1567"/>
          <a:stretch/>
        </p:blipFill>
        <p:spPr>
          <a:xfrm>
            <a:off x="6601869" y="5062925"/>
            <a:ext cx="4580793" cy="1301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8031" r="-656" b="28126"/>
          <a:stretch/>
        </p:blipFill>
        <p:spPr>
          <a:xfrm>
            <a:off x="7495082" y="2798194"/>
            <a:ext cx="3687580" cy="1459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7" y="899405"/>
            <a:ext cx="4931767" cy="493176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6" idx="1"/>
          </p:cNvCxnSpPr>
          <p:nvPr/>
        </p:nvCxnSpPr>
        <p:spPr>
          <a:xfrm flipV="1">
            <a:off x="4646951" y="1251679"/>
            <a:ext cx="1768839" cy="21810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1"/>
          </p:cNvCxnSpPr>
          <p:nvPr/>
        </p:nvCxnSpPr>
        <p:spPr>
          <a:xfrm>
            <a:off x="4646951" y="3432747"/>
            <a:ext cx="1768839" cy="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1"/>
          </p:cNvCxnSpPr>
          <p:nvPr/>
        </p:nvCxnSpPr>
        <p:spPr>
          <a:xfrm>
            <a:off x="4646951" y="3432747"/>
            <a:ext cx="1768839" cy="22797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9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418F9F-20F6-4CD3-B274-E8259A44D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5"/>
          <a:stretch/>
        </p:blipFill>
        <p:spPr>
          <a:xfrm rot="5400000">
            <a:off x="2661967" y="-2667001"/>
            <a:ext cx="6858000" cy="121920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092DAF-7FD6-4225-8EA6-3B54CB7E25A2}"/>
              </a:ext>
            </a:extLst>
          </p:cNvPr>
          <p:cNvSpPr/>
          <p:nvPr/>
        </p:nvSpPr>
        <p:spPr>
          <a:xfrm>
            <a:off x="2191845" y="2778228"/>
            <a:ext cx="1582484" cy="523220"/>
          </a:xfrm>
          <a:prstGeom prst="rect">
            <a:avLst/>
          </a:prstGeom>
          <a:solidFill>
            <a:srgbClr val="B8DECB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nấu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C96C8-3E7D-45A7-994C-834FC6394765}"/>
              </a:ext>
            </a:extLst>
          </p:cNvPr>
          <p:cNvSpPr/>
          <p:nvPr/>
        </p:nvSpPr>
        <p:spPr>
          <a:xfrm>
            <a:off x="8382404" y="2755592"/>
            <a:ext cx="1617751" cy="523220"/>
          </a:xfrm>
          <a:prstGeom prst="rect">
            <a:avLst/>
          </a:prstGeom>
          <a:solidFill>
            <a:srgbClr val="B8DECB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sưởi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ấm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F8A7E-0840-46B0-983F-A48015A7F383}"/>
              </a:ext>
            </a:extLst>
          </p:cNvPr>
          <p:cNvSpPr/>
          <p:nvPr/>
        </p:nvSpPr>
        <p:spPr>
          <a:xfrm>
            <a:off x="2191845" y="6334780"/>
            <a:ext cx="1524776" cy="523220"/>
          </a:xfrm>
          <a:prstGeom prst="rect">
            <a:avLst/>
          </a:prstGeom>
          <a:solidFill>
            <a:srgbClr val="B8DECB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sấy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CCBA6F-1EDB-40A3-BAA5-7FC1B203D3FD}"/>
              </a:ext>
            </a:extLst>
          </p:cNvPr>
          <p:cNvSpPr/>
          <p:nvPr/>
        </p:nvSpPr>
        <p:spPr>
          <a:xfrm>
            <a:off x="7412836" y="6334780"/>
            <a:ext cx="3522118" cy="523220"/>
          </a:xfrm>
          <a:prstGeom prst="rect">
            <a:avLst/>
          </a:prstGeom>
          <a:solidFill>
            <a:srgbClr val="B8DECB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34825-6B02-4D60-9E5C-9C5D7064F2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0" t="31111" r="26958"/>
          <a:stretch/>
        </p:blipFill>
        <p:spPr>
          <a:xfrm>
            <a:off x="1124262" y="147285"/>
            <a:ext cx="4017364" cy="2638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948D9-7694-45DD-927B-7CE11CC0E1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413"/>
          <a:stretch/>
        </p:blipFill>
        <p:spPr>
          <a:xfrm>
            <a:off x="6792645" y="147286"/>
            <a:ext cx="4762500" cy="2638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DFDFD-E2AC-4D27-AE8A-C0F8A6752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190" y="3454239"/>
            <a:ext cx="4036436" cy="2780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837A84-9E96-4F34-AD91-9FE60938EB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97" r="6370" b="12362"/>
          <a:stretch/>
        </p:blipFill>
        <p:spPr>
          <a:xfrm>
            <a:off x="6792645" y="3454238"/>
            <a:ext cx="4762500" cy="27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41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1070</TotalTime>
  <Words>612</Words>
  <Application>Microsoft Office PowerPoint</Application>
  <PresentationFormat>Widescreen</PresentationFormat>
  <Paragraphs>76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 Light</vt:lpstr>
      <vt:lpstr>#9Slide07 FS North Land Sans</vt:lpstr>
      <vt:lpstr>Calibri Light</vt:lpstr>
      <vt:lpstr>Arial</vt:lpstr>
      <vt:lpstr>等线</vt:lpstr>
      <vt:lpstr>Calibri</vt:lpstr>
      <vt:lpstr>Times New Roman</vt:lpstr>
      <vt:lpstr>Arial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64</cp:revision>
  <dcterms:created xsi:type="dcterms:W3CDTF">2021-02-20T03:06:38Z</dcterms:created>
  <dcterms:modified xsi:type="dcterms:W3CDTF">2022-01-22T14:39:38Z</dcterms:modified>
  <cp:category>9Slide.vn</cp:category>
</cp:coreProperties>
</file>