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2"/>
  </p:notesMasterIdLst>
  <p:sldIdLst>
    <p:sldId id="299" r:id="rId3"/>
    <p:sldId id="370" r:id="rId4"/>
    <p:sldId id="371" r:id="rId5"/>
    <p:sldId id="374" r:id="rId6"/>
    <p:sldId id="383" r:id="rId7"/>
    <p:sldId id="384" r:id="rId8"/>
    <p:sldId id="385" r:id="rId9"/>
    <p:sldId id="382" r:id="rId10"/>
    <p:sldId id="381" r:id="rId11"/>
    <p:sldId id="386" r:id="rId12"/>
    <p:sldId id="387" r:id="rId13"/>
    <p:sldId id="388" r:id="rId14"/>
    <p:sldId id="394" r:id="rId15"/>
    <p:sldId id="398" r:id="rId16"/>
    <p:sldId id="377" r:id="rId17"/>
    <p:sldId id="390" r:id="rId18"/>
    <p:sldId id="379" r:id="rId19"/>
    <p:sldId id="396" r:id="rId20"/>
    <p:sldId id="281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等线 Light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oudy Stout" panose="0202090407030B020401" pitchFamily="18" charset="0"/>
      <p:regular r:id="rId30"/>
    </p:embeddedFont>
    <p:embeddedFont>
      <p:font typeface="Nunito" pitchFamily="2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FF00"/>
    <a:srgbClr val="B9B9B9"/>
    <a:srgbClr val="FF99FF"/>
    <a:srgbClr val="F20000"/>
    <a:srgbClr val="697DA9"/>
    <a:srgbClr val="FFD64F"/>
    <a:srgbClr val="FEF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4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4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79F1D-E65B-4E95-A33B-CE13F0B5EEDB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43661-B6AF-4818-960E-E1703A3816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GV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r>
              <a:rPr lang="en-US" altLang="zh-CN" dirty="0" err="1"/>
              <a:t>dưa</a:t>
            </a:r>
            <a:r>
              <a:rPr lang="en-US" altLang="zh-CN" dirty="0"/>
              <a:t> </a:t>
            </a:r>
            <a:r>
              <a:rPr lang="en-US" altLang="zh-CN" dirty="0" err="1"/>
              <a:t>hấu</a:t>
            </a:r>
            <a:r>
              <a:rPr lang="en-US" altLang="zh-CN" dirty="0"/>
              <a:t> ở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phải</a:t>
            </a:r>
            <a:r>
              <a:rPr lang="en-US" altLang="zh-CN" dirty="0"/>
              <a:t> slide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sơ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văn</a:t>
            </a:r>
            <a:r>
              <a:rPr lang="en-US" altLang="zh-CN" dirty="0"/>
              <a:t> </a:t>
            </a:r>
            <a:r>
              <a:rPr lang="en-US" altLang="zh-CN" dirty="0" err="1"/>
              <a:t>tả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CN" dirty="0"/>
              <a:t>-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(KB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hay KB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24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vd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vd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Mai An </a:t>
            </a:r>
            <a:r>
              <a:rPr lang="en-US" dirty="0" err="1"/>
              <a:t>Tiêm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GV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r>
              <a:rPr lang="en-US" altLang="zh-CN" dirty="0" err="1"/>
              <a:t>dưa</a:t>
            </a:r>
            <a:r>
              <a:rPr lang="en-US" altLang="zh-CN" dirty="0"/>
              <a:t> </a:t>
            </a:r>
            <a:r>
              <a:rPr lang="en-US" altLang="zh-CN" dirty="0" err="1"/>
              <a:t>hấu</a:t>
            </a:r>
            <a:r>
              <a:rPr lang="en-US" altLang="zh-CN" dirty="0"/>
              <a:t> ở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phải</a:t>
            </a:r>
            <a:r>
              <a:rPr lang="en-US" altLang="zh-CN" dirty="0"/>
              <a:t> slide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sơ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văn</a:t>
            </a:r>
            <a:r>
              <a:rPr lang="en-US" altLang="zh-CN" dirty="0"/>
              <a:t> </a:t>
            </a:r>
            <a:r>
              <a:rPr lang="en-US" altLang="zh-CN" dirty="0" err="1"/>
              <a:t>tả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840" y="212725"/>
            <a:ext cx="10515600" cy="503555"/>
          </a:xfrm>
        </p:spPr>
        <p:txBody>
          <a:bodyPr>
            <a:normAutofit/>
          </a:bodyPr>
          <a:lstStyle>
            <a:lvl1pPr>
              <a:defRPr sz="2800" b="1">
                <a:gradFill flip="none" rotWithShape="1">
                  <a:gsLst>
                    <a:gs pos="0">
                      <a:srgbClr val="3C7895">
                        <a:shade val="30000"/>
                        <a:satMod val="115000"/>
                      </a:srgbClr>
                    </a:gs>
                    <a:gs pos="50000">
                      <a:srgbClr val="3C7895">
                        <a:shade val="67500"/>
                        <a:satMod val="115000"/>
                      </a:srgbClr>
                    </a:gs>
                    <a:gs pos="100000">
                      <a:srgbClr val="3C7895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F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9747C-9F0B-46AE-8B82-7810D9DFC55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slide" Target="slide8.xml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6" y="4830661"/>
            <a:ext cx="7739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4" y="-26531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845" y="1209014"/>
            <a:ext cx="517868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3" y="3982891"/>
            <a:ext cx="3894742" cy="27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957036" y="5004322"/>
            <a:ext cx="2995006" cy="171007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2065983" y="128726"/>
            <a:ext cx="862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914422" y="1524998"/>
            <a:ext cx="10643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TẬP LÀM VĂN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" y="-4761"/>
            <a:ext cx="12185551" cy="61436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234441" y="294798"/>
            <a:ext cx="10871166" cy="656320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265817" y="11832"/>
            <a:ext cx="2098595" cy="3159631"/>
            <a:chOff x="-265817" y="11832"/>
            <a:chExt cx="2902337" cy="436973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8" name="矩形: 圆角 19"/>
          <p:cNvSpPr/>
          <p:nvPr/>
        </p:nvSpPr>
        <p:spPr>
          <a:xfrm>
            <a:off x="1442348" y="365450"/>
            <a:ext cx="10546381" cy="6347219"/>
          </a:xfrm>
          <a:prstGeom prst="roundRect">
            <a:avLst>
              <a:gd name="adj" fmla="val 13291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4663" y="1619557"/>
            <a:ext cx="9474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latin typeface="+mj-lt"/>
              </a:rPr>
              <a:t>Kết bài bằng một hoạt động hoặc một hình ảnh nào đó của người được tả gây ấn tượng.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376" y="1468585"/>
            <a:ext cx="867225" cy="8889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" b="99004" l="9635" r="89701">
                        <a14:foregroundMark x1="53821" y1="4382" x2="59801" y2="12351"/>
                        <a14:foregroundMark x1="27243" y1="71116" x2="9635" y2="83068"/>
                        <a14:foregroundMark x1="34551" y1="81873" x2="37209" y2="99004"/>
                        <a14:foregroundMark x1="37209" y1="99004" x2="37209" y2="99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893" y="3375427"/>
            <a:ext cx="1649526" cy="2427177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83" y="5768485"/>
            <a:ext cx="1708702" cy="1109810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640">
            <a:off x="-173047" y="5450616"/>
            <a:ext cx="1397614" cy="14096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183268" y="-8517"/>
            <a:ext cx="8730637" cy="1820516"/>
            <a:chOff x="0" y="-69998"/>
            <a:chExt cx="13458920" cy="1400278"/>
          </a:xfrm>
        </p:grpSpPr>
        <p:pic>
          <p:nvPicPr>
            <p:cNvPr id="27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9998"/>
              <a:ext cx="12192000" cy="12404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2516377" y="217644"/>
              <a:ext cx="10942543" cy="1112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494785" y="2943176"/>
            <a:ext cx="9419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latin typeface="+mj-lt"/>
              </a:rPr>
              <a:t>Kết bài bằng một đoạn thơ, bài hát, lời trích dẫn về tình cảm hoặc mối quan hệ thân thuộc với người được tả.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498" y="2819886"/>
            <a:ext cx="867225" cy="88890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14663" y="4818360"/>
            <a:ext cx="9474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latin typeface="+mj-lt"/>
              </a:rPr>
              <a:t>Kết bài bằng việc liên tưởng hình ảnh người được tả với một nhân vật trong câu chuyện, bộ phim hoặc hình ảnh trong thiên nhiên, 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376" y="4681815"/>
            <a:ext cx="867225" cy="888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93" y="4401015"/>
            <a:ext cx="6681771" cy="336876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19270" y="294798"/>
            <a:ext cx="11953460" cy="656320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矩形: 圆角 19"/>
          <p:cNvSpPr/>
          <p:nvPr/>
        </p:nvSpPr>
        <p:spPr>
          <a:xfrm>
            <a:off x="308422" y="365450"/>
            <a:ext cx="11565526" cy="6347219"/>
          </a:xfrm>
          <a:prstGeom prst="roundRect">
            <a:avLst>
              <a:gd name="adj" fmla="val 13291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3826" y="4182560"/>
            <a:ext cx="112024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-99666" y="-85567"/>
            <a:ext cx="12391332" cy="2127138"/>
            <a:chOff x="-3724012" y="61725"/>
            <a:chExt cx="17876397" cy="1636120"/>
          </a:xfrm>
        </p:grpSpPr>
        <p:pic>
          <p:nvPicPr>
            <p:cNvPr id="27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24012" y="61725"/>
              <a:ext cx="17876397" cy="152522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-1543723" y="348479"/>
              <a:ext cx="13769691" cy="1349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lt"/>
                  <a:ea typeface="+mn-ea"/>
                  <a:cs typeface="Segoe UI" panose="020B0502040204020203" pitchFamily="34" charset="0"/>
                </a:rPr>
                <a:t>Kết bài bằng một hoạt động hoặc một hình ảnh nào đó của người được tả gây ấn tượng.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3074" name="Picture 2" descr="Tả cô giáo đang giảng bài (17 mẫu) - Tập làm văn lớp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0" b="99728" l="429" r="94429">
                        <a14:foregroundMark x1="52000" y1="8719" x2="56000" y2="56676"/>
                        <a14:foregroundMark x1="59286" y1="2452" x2="57714" y2="61580"/>
                        <a14:foregroundMark x1="55286" y1="2180" x2="94571" y2="15531"/>
                        <a14:foregroundMark x1="38714" y1="19346" x2="43571" y2="32698"/>
                        <a14:foregroundMark x1="43571" y1="32698" x2="44571" y2="33787"/>
                        <a14:foregroundMark x1="74857" y1="12262" x2="71714" y2="19346"/>
                        <a14:foregroundMark x1="54000" y1="88828" x2="56429" y2="98638"/>
                        <a14:foregroundMark x1="57143" y1="91553" x2="60571" y2="99728"/>
                        <a14:foregroundMark x1="7286" y1="43869" x2="17286" y2="97820"/>
                        <a14:foregroundMark x1="17286" y1="97820" x2="17286" y2="97820"/>
                        <a14:foregroundMark x1="429" y1="51771" x2="6143" y2="53678"/>
                        <a14:foregroundMark x1="11857" y1="40872" x2="10571" y2="59128"/>
                        <a14:foregroundMark x1="4429" y1="54496" x2="6286" y2="78202"/>
                        <a14:foregroundMark x1="4000" y1="75204" x2="4000" y2="84469"/>
                        <a14:foregroundMark x1="25429" y1="92643" x2="30143" y2="99728"/>
                        <a14:foregroundMark x1="34286" y1="16894" x2="42571" y2="14441"/>
                        <a14:foregroundMark x1="42571" y1="14441" x2="43571" y2="23161"/>
                        <a14:foregroundMark x1="34143" y1="20436" x2="38000" y2="34332"/>
                        <a14:foregroundMark x1="38000" y1="34332" x2="40000" y2="31880"/>
                        <a14:foregroundMark x1="33714" y1="16894" x2="35000" y2="21798"/>
                        <a14:foregroundMark x1="34143" y1="18529" x2="39143" y2="16894"/>
                        <a14:foregroundMark x1="35286" y1="16894" x2="42714" y2="13896"/>
                        <a14:foregroundMark x1="33857" y1="14714" x2="42857" y2="12807"/>
                        <a14:foregroundMark x1="43286" y1="13351" x2="44143" y2="2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" y="1624537"/>
            <a:ext cx="4303003" cy="272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15744" y="2361062"/>
            <a:ext cx="68018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 một người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" y="-4761"/>
            <a:ext cx="12185551" cy="61436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06017" y="294798"/>
            <a:ext cx="11993838" cy="656320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265817" y="11832"/>
            <a:ext cx="2098595" cy="3159631"/>
            <a:chOff x="-265817" y="11832"/>
            <a:chExt cx="2902337" cy="436973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8" name="矩形: 圆角 19"/>
          <p:cNvSpPr/>
          <p:nvPr/>
        </p:nvSpPr>
        <p:spPr>
          <a:xfrm>
            <a:off x="212035" y="365450"/>
            <a:ext cx="11777561" cy="6347219"/>
          </a:xfrm>
          <a:prstGeom prst="roundRect">
            <a:avLst>
              <a:gd name="adj" fmla="val 13291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647" y="2609127"/>
            <a:ext cx="117052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“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i="1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000" b="1" i="1" baseline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baseline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Trần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-99566" y="-119948"/>
            <a:ext cx="12185550" cy="2350996"/>
            <a:chOff x="-2219970" y="34362"/>
            <a:chExt cx="15159286" cy="2810979"/>
          </a:xfrm>
        </p:grpSpPr>
        <p:pic>
          <p:nvPicPr>
            <p:cNvPr id="27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19970" y="34362"/>
              <a:ext cx="15159286" cy="265484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-301771" y="526976"/>
              <a:ext cx="11512447" cy="2318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lt"/>
                  <a:ea typeface="+mn-ea"/>
                  <a:cs typeface="Segoe UI" panose="020B0502040204020203" pitchFamily="34" charset="0"/>
                </a:rPr>
                <a:t>Kết bài bằng một đoạn thơ, bài hát, lời trích dẫn về tình cảm hoặc mối quan hệ thân thuộc với người được tả.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2050" name="Picture 2" descr="Lập dàn ý Tả hình ảnh mẹ hoặc cha khi em làm được một việc tốt - Dàn ý chi  tiết tả cha mẹ khi em làm được việc tốt - VnDoc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29" b="99782" l="10000" r="90000">
                        <a14:foregroundMark x1="41522" y1="6754" x2="56304" y2="5229"/>
                        <a14:foregroundMark x1="56304" y1="5229" x2="64783" y2="5447"/>
                        <a14:foregroundMark x1="33261" y1="92593" x2="33913" y2="98475"/>
                        <a14:foregroundMark x1="49130" y1="95643" x2="81087" y2="9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96" y="1086679"/>
            <a:ext cx="3215705" cy="32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51561" y="1969399"/>
            <a:ext cx="9833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 một người thân trong gia đình 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cs typeface="Segoe UI" panose="020B0502040204020203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" y="-4761"/>
            <a:ext cx="12185551" cy="61436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6393" y="294798"/>
            <a:ext cx="12019214" cy="656320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265817" y="11832"/>
            <a:ext cx="2098595" cy="3159631"/>
            <a:chOff x="-265817" y="11832"/>
            <a:chExt cx="2902337" cy="436973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8" name="矩形: 圆角 19"/>
          <p:cNvSpPr/>
          <p:nvPr/>
        </p:nvSpPr>
        <p:spPr>
          <a:xfrm>
            <a:off x="251791" y="365450"/>
            <a:ext cx="11741425" cy="6347219"/>
          </a:xfrm>
          <a:prstGeom prst="roundRect">
            <a:avLst>
              <a:gd name="adj" fmla="val 13291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04728" y="-106359"/>
            <a:ext cx="11741424" cy="2387991"/>
            <a:chOff x="-1509365" y="34363"/>
            <a:chExt cx="15511678" cy="2855207"/>
          </a:xfrm>
        </p:grpSpPr>
        <p:pic>
          <p:nvPicPr>
            <p:cNvPr id="27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09365" y="34363"/>
              <a:ext cx="15511678" cy="256329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281997" y="424011"/>
              <a:ext cx="11990275" cy="246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Kết bài bằng việc liên tưởng hình ảnh người được tả với một nhân vật trong câu chuyện, bộ phim hoặc hình ảnh trong thiên nhiên, 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11247" y="2551492"/>
            <a:ext cx="9860405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	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khu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vườn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nhà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mình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tôi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như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nhìn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thấy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hình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ảnh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ông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cây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nhãn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Cây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xù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xì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thô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ráp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qua bao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nhiêu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mưa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nắng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cũng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như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ông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đã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vượt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qua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biết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bao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khó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khăn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thử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thách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cuộc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đời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Nhưng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chính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thân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cây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xù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xì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ấy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những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mầm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xanh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đâm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chồi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nảy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lộc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cho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những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quả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ngọt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lành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thơm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mát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Điều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đó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thật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đúng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với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những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gì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ông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để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lại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cho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con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cháu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Gió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xôn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xao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trên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tán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lá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hình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như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là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ánh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mắt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ông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đang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nhìn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tôi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mỉm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cười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09" y="2082450"/>
            <a:ext cx="4631272" cy="46312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79268" y="1980175"/>
            <a:ext cx="9833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Nunito" pitchFamily="2" charset="0"/>
                <a:cs typeface="Segoe UI" panose="020B0502040204020203" pitchFamily="34" charset="0"/>
              </a:rPr>
              <a:t>Đề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Nunito" pitchFamily="2" charset="0"/>
                <a:cs typeface="Segoe UI" panose="020B0502040204020203" pitchFamily="34" charset="0"/>
              </a:rPr>
              <a:t>bài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Nunito" pitchFamily="2" charset="0"/>
                <a:cs typeface="Segoe UI" panose="020B0502040204020203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cs typeface="Segoe UI" panose="020B0502040204020203" pitchFamily="34" charset="0"/>
              </a:rPr>
              <a:t>Tả một người thân trong gia đình 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" y="-4761"/>
            <a:ext cx="12185551" cy="61436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6393" y="294798"/>
            <a:ext cx="12019214" cy="656320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265817" y="11832"/>
            <a:ext cx="2098595" cy="3159631"/>
            <a:chOff x="-265817" y="11832"/>
            <a:chExt cx="2902337" cy="436973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8" name="矩形: 圆角 19"/>
          <p:cNvSpPr/>
          <p:nvPr/>
        </p:nvSpPr>
        <p:spPr>
          <a:xfrm>
            <a:off x="251791" y="365450"/>
            <a:ext cx="11741425" cy="6347219"/>
          </a:xfrm>
          <a:prstGeom prst="roundRect">
            <a:avLst>
              <a:gd name="adj" fmla="val 13291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840937" y="189148"/>
            <a:ext cx="4773204" cy="1622852"/>
            <a:chOff x="-1509365" y="882750"/>
            <a:chExt cx="20057480" cy="5039223"/>
          </a:xfrm>
        </p:grpSpPr>
        <p:pic>
          <p:nvPicPr>
            <p:cNvPr id="27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09365" y="882750"/>
              <a:ext cx="20057480" cy="331449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1364350" y="1430197"/>
              <a:ext cx="15055931" cy="449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4367" y="-1031434"/>
            <a:ext cx="11221540" cy="4607832"/>
            <a:chOff x="563484" y="616282"/>
            <a:chExt cx="11221540" cy="4607832"/>
          </a:xfrm>
        </p:grpSpPr>
        <p:sp>
          <p:nvSpPr>
            <p:cNvPr id="15" name="圆角矩形 15"/>
            <p:cNvSpPr/>
            <p:nvPr/>
          </p:nvSpPr>
          <p:spPr>
            <a:xfrm>
              <a:off x="563484" y="3034481"/>
              <a:ext cx="4921075" cy="2189633"/>
            </a:xfrm>
            <a:prstGeom prst="roundRect">
              <a:avLst>
                <a:gd name="adj" fmla="val 16797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67764" y="616282"/>
              <a:ext cx="8317260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4900" b="1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92383" y="1053994"/>
            <a:ext cx="426327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>
              <a:defRPr/>
            </a:pP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người đã xong</a:t>
            </a:r>
          </a:p>
          <a:p>
            <a:pPr lvl="0" algn="just">
              <a:defRPr/>
            </a:pP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Bạn thêm phần kết </a:t>
            </a:r>
            <a:endParaRPr lang="en-US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nên sắp xếp                                        </a:t>
            </a:r>
            <a:endParaRPr lang="en-US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Cách viết thế nào?                                       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274486" y="-1031434"/>
            <a:ext cx="11221540" cy="4607832"/>
            <a:chOff x="563484" y="616282"/>
            <a:chExt cx="11221540" cy="4607832"/>
          </a:xfrm>
        </p:grpSpPr>
        <p:sp>
          <p:nvSpPr>
            <p:cNvPr id="20" name="圆角矩形 15"/>
            <p:cNvSpPr/>
            <p:nvPr/>
          </p:nvSpPr>
          <p:spPr>
            <a:xfrm>
              <a:off x="563484" y="3034481"/>
              <a:ext cx="4921075" cy="2189633"/>
            </a:xfrm>
            <a:prstGeom prst="roundRect">
              <a:avLst>
                <a:gd name="adj" fmla="val 16797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67764" y="616282"/>
              <a:ext cx="8317260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4900" b="1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482501" y="1053994"/>
            <a:ext cx="492107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>
              <a:defRPr/>
            </a:pP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không cần dài    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cần biểu đạt</a:t>
            </a:r>
            <a:endParaRPr lang="en-US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yêu dào dạt</a:t>
            </a:r>
            <a:endParaRPr lang="en-US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Với người “trong văn”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vi-VN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274486" y="1814589"/>
            <a:ext cx="11221540" cy="4607832"/>
            <a:chOff x="563484" y="616282"/>
            <a:chExt cx="11221540" cy="4607832"/>
          </a:xfrm>
        </p:grpSpPr>
        <p:sp>
          <p:nvSpPr>
            <p:cNvPr id="24" name="圆角矩形 15"/>
            <p:cNvSpPr/>
            <p:nvPr/>
          </p:nvSpPr>
          <p:spPr>
            <a:xfrm>
              <a:off x="563484" y="3034481"/>
              <a:ext cx="4921075" cy="2189633"/>
            </a:xfrm>
            <a:prstGeom prst="roundRect">
              <a:avLst>
                <a:gd name="adj" fmla="val 16797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67764" y="616282"/>
              <a:ext cx="8317260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4900" b="1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82502" y="3900017"/>
            <a:ext cx="426327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>
              <a:defRPr/>
            </a:pP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chẳng khó khăn</a:t>
            </a:r>
            <a:endParaRPr lang="en-US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Lại duyên thế đó</a:t>
            </a:r>
            <a:endParaRPr lang="en-US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Miễn sao bạn có                                        </a:t>
            </a:r>
            <a:endParaRPr lang="en-US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Kĩ năng thực hành.                                        </a:t>
            </a:r>
          </a:p>
        </p:txBody>
      </p:sp>
      <p:sp>
        <p:nvSpPr>
          <p:cNvPr id="34" name="圆角矩形 15"/>
          <p:cNvSpPr/>
          <p:nvPr/>
        </p:nvSpPr>
        <p:spPr>
          <a:xfrm>
            <a:off x="689636" y="4238678"/>
            <a:ext cx="4921075" cy="2189633"/>
          </a:xfrm>
          <a:prstGeom prst="roundRect">
            <a:avLst>
              <a:gd name="adj" fmla="val 16797"/>
            </a:avLst>
          </a:prstGeom>
          <a:solidFill>
            <a:sysClr val="window" lastClr="FFFFFF"/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7651" y="3905907"/>
            <a:ext cx="479300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>
              <a:defRPr/>
            </a:pP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cách “mời chà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o”    </a:t>
            </a:r>
          </a:p>
          <a:p>
            <a:pPr lvl="0">
              <a:defRPr/>
            </a:pP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nào cũng tốt 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>
              <a:defRPr/>
            </a:pP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nên chọn một </a:t>
            </a:r>
            <a:endParaRPr lang="en-US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Viết cho thật tài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9" grpId="0"/>
      <p:bldP spid="34" grpId="0" animBg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10"/>
          <p:cNvSpPr/>
          <p:nvPr/>
        </p:nvSpPr>
        <p:spPr>
          <a:xfrm>
            <a:off x="233464" y="816488"/>
            <a:ext cx="11770467" cy="6004687"/>
          </a:xfrm>
          <a:prstGeom prst="roundRect">
            <a:avLst>
              <a:gd name="adj" fmla="val 1180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8" name="矩形: 圆角 17"/>
          <p:cNvSpPr/>
          <p:nvPr/>
        </p:nvSpPr>
        <p:spPr>
          <a:xfrm>
            <a:off x="452006" y="968122"/>
            <a:ext cx="11287988" cy="5714779"/>
          </a:xfrm>
          <a:prstGeom prst="roundRect">
            <a:avLst>
              <a:gd name="adj" fmla="val 11805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a) Đến nay, bà đã đi xa nhưng những kỉ niệm về bà  vẫn đọng mãi trong tâm trí tôi.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(Đề bài: Tả một người thân trong gia đình em.)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b) Nhìn bác Tư cần mẫn cày ruộng giữa buổi trưa hè nắng gắt, em rất cảm phục bác. Em cũng hiểu thêm điều này: có được hạt gạo nuôi tất cả chúng ta là  nhờ có công sức lao động vất vả của những người nông dân như bác Tư.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(Đề bài: Tả một bác nông dân đang cày ruộng.)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ư</a:t>
            </a:r>
            <a:endParaRPr kumimoji="0" lang="vi-VN" altLang="zh-C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0" name="Picture 2" descr="https://lh3.googleusercontent.com/J60Z8Vu_uLq21BAVcedzxwUb04-6BTK5O2St1GV5vWAkjIUYmzIceLEYB3wTC_MUtzMFmkz464FRgmcrwWPOaVd9Rmhm1cEYw9xLNlxVFj9VHrZWshnyA7fd9bCLbMdzQezl9N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49" y="0"/>
            <a:ext cx="9843796" cy="19233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31" name="TextBox 30"/>
          <p:cNvSpPr txBox="1"/>
          <p:nvPr/>
        </p:nvSpPr>
        <p:spPr>
          <a:xfrm>
            <a:off x="1905635" y="229235"/>
            <a:ext cx="85267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2. Hãy viết hai đoạn kết bài theo hai cách đã biết cho một trong bốn đề văn ở bài tập 2, tiết luyện tập tả người (dựng đoạn mở </a:t>
            </a:r>
            <a:r>
              <a:rPr lang="vi-VN" sz="3000" b="1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vi-VN" sz="30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0010" y="1855242"/>
            <a:ext cx="36435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a)  Tả một người thân trong gia đình 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8658" y="4288533"/>
            <a:ext cx="46457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b)  Tả một người bạn cùng lớp hoặc người bạn ở gần nhà 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5953328" y="1789889"/>
            <a:ext cx="0" cy="489301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62074" y="4908046"/>
            <a:ext cx="394594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d)  Tả một nghệ sĩ hài mà em yêu thích.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7414" y="1447430"/>
            <a:ext cx="609452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c)   Tả một ca sĩ đang biểu diễn.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248" y="2177234"/>
            <a:ext cx="2354501" cy="2074626"/>
          </a:xfrm>
          <a:prstGeom prst="rect">
            <a:avLst/>
          </a:prstGeom>
        </p:spPr>
      </p:pic>
      <p:pic>
        <p:nvPicPr>
          <p:cNvPr id="20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 flipH="1">
            <a:off x="3359086" y="4820716"/>
            <a:ext cx="1768880" cy="2193412"/>
          </a:xfrm>
          <a:prstGeom prst="rect">
            <a:avLst/>
          </a:prstGeom>
        </p:spPr>
      </p:pic>
      <p:pic>
        <p:nvPicPr>
          <p:cNvPr id="21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 flipH="1">
            <a:off x="4471099" y="4908046"/>
            <a:ext cx="1783495" cy="2193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263">
            <a:off x="10255072" y="4153861"/>
            <a:ext cx="1715681" cy="2799587"/>
          </a:xfrm>
          <a:prstGeom prst="rect">
            <a:avLst/>
          </a:prstGeom>
        </p:spPr>
      </p:pic>
      <p:pic>
        <p:nvPicPr>
          <p:cNvPr id="1026" name="Picture 2" descr="Cứ việc ghét Sơn Tùng&amp;#39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812" y="2351596"/>
            <a:ext cx="2590431" cy="184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45" grpId="0"/>
      <p:bldP spid="46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" y="-4761"/>
            <a:ext cx="12185551" cy="61436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735596" y="719136"/>
            <a:ext cx="7147982" cy="569416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265817" y="11832"/>
            <a:ext cx="2098595" cy="3159631"/>
            <a:chOff x="-265817" y="11832"/>
            <a:chExt cx="2902337" cy="436973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8" name="矩形: 圆角 19"/>
          <p:cNvSpPr/>
          <p:nvPr/>
        </p:nvSpPr>
        <p:spPr>
          <a:xfrm>
            <a:off x="4972274" y="886408"/>
            <a:ext cx="6693919" cy="5261221"/>
          </a:xfrm>
          <a:prstGeom prst="roundRect">
            <a:avLst>
              <a:gd name="adj" fmla="val 13291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21704" y="2252574"/>
            <a:ext cx="6044248" cy="5304983"/>
            <a:chOff x="-221704" y="2252574"/>
            <a:chExt cx="6044248" cy="53049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84" b="99004" l="9635" r="89701">
                          <a14:foregroundMark x1="53821" y1="4382" x2="59801" y2="12351"/>
                          <a14:foregroundMark x1="27243" y1="71116" x2="9635" y2="83068"/>
                          <a14:foregroundMark x1="34551" y1="81873" x2="37209" y2="99004"/>
                          <a14:foregroundMark x1="37209" y1="99004" x2="37209" y2="990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7915" y="2252574"/>
              <a:ext cx="2786137" cy="4099631"/>
            </a:xfrm>
            <a:prstGeom prst="rect">
              <a:avLst/>
            </a:prstGeom>
          </p:spPr>
        </p:pic>
        <p:pic>
          <p:nvPicPr>
            <p:cNvPr id="11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79" y="3820220"/>
              <a:ext cx="2253184" cy="2272636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237" y="5291195"/>
              <a:ext cx="2412307" cy="1566805"/>
            </a:xfrm>
            <a:prstGeom prst="rect">
              <a:avLst/>
            </a:prstGeom>
          </p:spPr>
        </p:pic>
        <p:pic>
          <p:nvPicPr>
            <p:cNvPr id="13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80355">
              <a:off x="1396421" y="5272814"/>
              <a:ext cx="2274923" cy="2294563"/>
            </a:xfrm>
            <a:prstGeom prst="rect">
              <a:avLst/>
            </a:prstGeom>
          </p:spPr>
        </p:pic>
        <p:pic>
          <p:nvPicPr>
            <p:cNvPr id="14" name="图片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1640">
              <a:off x="-221704" y="5160738"/>
              <a:ext cx="2274923" cy="2294563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147003" y="1583270"/>
            <a:ext cx="521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2762075"/>
            <a:ext cx="5433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đối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như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6026" y="1457086"/>
            <a:ext cx="867225" cy="8889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7061" y="2708348"/>
            <a:ext cx="867225" cy="888906"/>
          </a:xfrm>
          <a:prstGeom prst="rect">
            <a:avLst/>
          </a:prstGeom>
        </p:spPr>
      </p:pic>
      <p:pic>
        <p:nvPicPr>
          <p:cNvPr id="30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50" y="-13526"/>
            <a:ext cx="2098595" cy="141232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59" y="4762"/>
            <a:ext cx="2098595" cy="141232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097384" y="4338702"/>
            <a:ext cx="5194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suy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3267" y="4265065"/>
            <a:ext cx="867225" cy="888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9474" y="225215"/>
            <a:ext cx="4096867" cy="1213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1549" y="5272356"/>
            <a:ext cx="2247570" cy="1566805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08" y="5272357"/>
            <a:ext cx="2412307" cy="15668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" y="-4761"/>
            <a:ext cx="12185551" cy="614362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98744" l="4263" r="98401">
                        <a14:foregroundMark x1="13468" y1="14699" x2="9321" y2="13277"/>
                        <a14:foregroundMark x1="11818" y1="23590" x2="11901" y2="23869"/>
                        <a14:foregroundMark x1="8897" y1="13721" x2="10496" y2="19122"/>
                        <a14:foregroundMark x1="8703" y1="15578" x2="8348" y2="18593"/>
                        <a14:foregroundMark x1="13708" y1="36367" x2="13402" y2="36305"/>
                        <a14:foregroundMark x1="17762" y1="37186" x2="16681" y2="36968"/>
                        <a14:foregroundMark x1="2885" y1="27387" x2="1421" y2="27136"/>
                        <a14:foregroundMark x1="7282" y1="28141" x2="2885" y2="27387"/>
                        <a14:foregroundMark x1="1554" y1="27387" x2="2107" y2="28431"/>
                        <a14:foregroundMark x1="1421" y1="27136" x2="1554" y2="27387"/>
                        <a14:foregroundMark x1="5791" y1="70068" x2="4816" y2="73901"/>
                        <a14:foregroundMark x1="3370" y1="86513" x2="3908" y2="91457"/>
                        <a14:foregroundMark x1="3908" y1="91457" x2="4217" y2="91365"/>
                        <a14:foregroundMark x1="10657" y1="89447" x2="9591" y2="98492"/>
                        <a14:foregroundMark x1="9591" y1="98492" x2="9769" y2="98744"/>
                        <a14:foregroundMark x1="11517" y1="40892" x2="13499" y2="43970"/>
                        <a14:foregroundMark x1="10993" y1="40078" x2="11476" y2="40828"/>
                        <a14:foregroundMark x1="4595" y1="30139" x2="5017" y2="30795"/>
                        <a14:foregroundMark x1="4263" y1="50000" x2="4263" y2="51005"/>
                        <a14:foregroundMark x1="23268" y1="41457" x2="44938" y2="77889"/>
                        <a14:foregroundMark x1="44938" y1="77889" x2="52043" y2="87437"/>
                        <a14:foregroundMark x1="22380" y1="39196" x2="17052" y2="77136"/>
                        <a14:foregroundMark x1="17052" y1="77136" x2="23623" y2="93216"/>
                        <a14:foregroundMark x1="23623" y1="93216" x2="31439" y2="95980"/>
                        <a14:foregroundMark x1="56189" y1="89549" x2="57549" y2="89196"/>
                        <a14:foregroundMark x1="46995" y1="91938" x2="48029" y2="91669"/>
                        <a14:foregroundMark x1="31439" y1="95980" x2="45753" y2="92261"/>
                        <a14:foregroundMark x1="57549" y1="89196" x2="53464" y2="61307"/>
                        <a14:foregroundMark x1="53464" y1="61307" x2="31616" y2="43970"/>
                        <a14:foregroundMark x1="31616" y1="43970" x2="18295" y2="46734"/>
                        <a14:foregroundMark x1="26998" y1="66332" x2="26465" y2="75628"/>
                        <a14:foregroundMark x1="26465" y1="75628" x2="33393" y2="76884"/>
                        <a14:foregroundMark x1="33393" y1="76884" x2="21847" y2="63065"/>
                        <a14:foregroundMark x1="21847" y1="63065" x2="20426" y2="68090"/>
                        <a14:foregroundMark x1="44583" y1="37688" x2="56661" y2="66080"/>
                        <a14:foregroundMark x1="56661" y1="66080" x2="66607" y2="53266"/>
                        <a14:foregroundMark x1="66607" y1="53266" x2="50089" y2="50251"/>
                        <a14:foregroundMark x1="50089" y1="50251" x2="48845" y2="51256"/>
                        <a14:foregroundMark x1="67496" y1="41457" x2="64121" y2="53769"/>
                        <a14:foregroundMark x1="64121" y1="53769" x2="62167" y2="86181"/>
                        <a14:foregroundMark x1="62167" y1="86181" x2="69449" y2="73367"/>
                        <a14:foregroundMark x1="69449" y1="73367" x2="66252" y2="56533"/>
                        <a14:foregroundMark x1="66252" y1="56533" x2="65542" y2="55779"/>
                        <a14:foregroundMark x1="71226" y1="42462" x2="73179" y2="61055"/>
                        <a14:foregroundMark x1="73179" y1="61055" x2="68028" y2="83668"/>
                        <a14:foregroundMark x1="68028" y1="83668" x2="63410" y2="87940"/>
                        <a14:foregroundMark x1="63410" y1="87940" x2="65445" y2="89695"/>
                        <a14:foregroundMark x1="72544" y1="90011" x2="79751" y2="73618"/>
                        <a14:foregroundMark x1="79751" y1="73618" x2="82416" y2="52010"/>
                        <a14:foregroundMark x1="34991" y1="17085" x2="37833" y2="18593"/>
                        <a14:foregroundMark x1="42274" y1="37688" x2="46181" y2="37186"/>
                        <a14:foregroundMark x1="89698" y1="20603" x2="96448" y2="18342"/>
                        <a14:foregroundMark x1="95760" y1="25879" x2="95737" y2="26131"/>
                        <a14:foregroundMark x1="96448" y1="18342" x2="95920" y2="24121"/>
                        <a14:foregroundMark x1="94215" y1="29899" x2="93174" y2="32477"/>
                        <a14:foregroundMark x1="95737" y1="26131" x2="95027" y2="27889"/>
                        <a14:foregroundMark x1="91531" y1="35418" x2="87155" y2="38719"/>
                        <a14:foregroundMark x1="90190" y1="45789" x2="95915" y2="57538"/>
                        <a14:foregroundMark x1="95915" y1="57538" x2="94494" y2="65578"/>
                        <a14:foregroundMark x1="94494" y1="65578" x2="88988" y2="70854"/>
                        <a14:foregroundMark x1="88988" y1="70854" x2="87211" y2="71608"/>
                        <a14:foregroundMark x1="97691" y1="27136" x2="98401" y2="29397"/>
                        <a14:foregroundMark x1="23446" y1="75377" x2="86679" y2="92211"/>
                        <a14:foregroundMark x1="86679" y1="92211" x2="86856" y2="92714"/>
                        <a14:foregroundMark x1="48845" y1="93467" x2="78863" y2="95226"/>
                        <a14:foregroundMark x1="47069" y1="95477" x2="63766" y2="98744"/>
                        <a14:foregroundMark x1="48313" y1="92965" x2="42629" y2="95477"/>
                        <a14:foregroundMark x1="42629" y1="95477" x2="43694" y2="97739"/>
                        <a14:foregroundMark x1="78330" y1="96985" x2="87922" y2="97990"/>
                        <a14:foregroundMark x1="87922" y1="97990" x2="89520" y2="95980"/>
                        <a14:foregroundMark x1="89343" y1="96985" x2="88988" y2="98744"/>
                        <a14:foregroundMark x1="78330" y1="95729" x2="78153" y2="97236"/>
                        <a14:foregroundMark x1="89698" y1="97236" x2="89520" y2="98744"/>
                        <a14:foregroundMark x1="77442" y1="97990" x2="78863" y2="98744"/>
                        <a14:foregroundMark x1="89698" y1="97236" x2="89698" y2="97739"/>
                        <a14:foregroundMark x1="89165" y1="96482" x2="89876" y2="98241"/>
                        <a14:backgroundMark x1="9059" y1="12814" x2="8526" y2="13065"/>
                        <a14:backgroundMark x1="13677" y1="14322" x2="15453" y2="15075"/>
                        <a14:backgroundMark x1="12433" y1="20603" x2="11368" y2="23116"/>
                        <a14:backgroundMark x1="12078" y1="22613" x2="11901" y2="23618"/>
                        <a14:backgroundMark x1="11723" y1="24121" x2="11545" y2="24121"/>
                        <a14:backgroundMark x1="7815" y1="28141" x2="11901" y2="35427"/>
                        <a14:backgroundMark x1="11901" y1="35427" x2="13321" y2="36432"/>
                        <a14:backgroundMark x1="11190" y1="35930" x2="11368" y2="36683"/>
                        <a14:backgroundMark x1="13677" y1="36432" x2="15275" y2="36683"/>
                        <a14:backgroundMark x1="15275" y1="36683" x2="16696" y2="36935"/>
                        <a14:backgroundMark x1="7282" y1="28141" x2="7460" y2="29146"/>
                        <a14:backgroundMark x1="5684" y1="32412" x2="7638" y2="40201"/>
                        <a14:backgroundMark x1="7638" y1="40201" x2="7638" y2="40201"/>
                        <a14:backgroundMark x1="4618" y1="33166" x2="3375" y2="32915"/>
                        <a14:backgroundMark x1="4618" y1="42462" x2="3908" y2="45226"/>
                        <a14:backgroundMark x1="4440" y1="41709" x2="3197" y2="48744"/>
                        <a14:backgroundMark x1="4796" y1="41206" x2="4618" y2="43467"/>
                        <a14:backgroundMark x1="1599" y1="27387" x2="1599" y2="27387"/>
                        <a14:backgroundMark x1="1243" y1="27387" x2="1243" y2="27387"/>
                        <a14:backgroundMark x1="2997" y1="51005" x2="6217" y2="58291"/>
                        <a14:backgroundMark x1="3552" y1="48744" x2="3197" y2="50000"/>
                        <a14:backgroundMark x1="6750" y1="59548" x2="7105" y2="67839"/>
                        <a14:backgroundMark x1="7105" y1="67839" x2="6750" y2="68593"/>
                        <a14:backgroundMark x1="5861" y1="59045" x2="5684" y2="61809"/>
                        <a14:backgroundMark x1="5329" y1="58291" x2="6039" y2="61055"/>
                        <a14:backgroundMark x1="5861" y1="66834" x2="6217" y2="69598"/>
                        <a14:backgroundMark x1="6039" y1="69347" x2="5861" y2="70101"/>
                        <a14:backgroundMark x1="4440" y1="74121" x2="3020" y2="86432"/>
                        <a14:backgroundMark x1="5151" y1="74121" x2="4973" y2="74623"/>
                        <a14:backgroundMark x1="4085" y1="91709" x2="10480" y2="89196"/>
                        <a14:backgroundMark x1="10480" y1="89196" x2="10835" y2="88693"/>
                        <a14:backgroundMark x1="88632" y1="41206" x2="86856" y2="42211"/>
                        <a14:backgroundMark x1="93073" y1="33920" x2="92540" y2="35930"/>
                        <a14:backgroundMark x1="91474" y1="27889" x2="91474" y2="29899"/>
                        <a14:backgroundMark x1="97158" y1="24121" x2="97158" y2="25879"/>
                        <a14:backgroundMark x1="96803" y1="17839" x2="96803" y2="17839"/>
                        <a14:backgroundMark x1="93428" y1="32663" x2="92718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9" y="-818120"/>
            <a:ext cx="10831781" cy="76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1559" y="2441960"/>
            <a:ext cx="6053853" cy="3182388"/>
          </a:xfrm>
          <a:prstGeom prst="rect">
            <a:avLst/>
          </a:prstGeom>
        </p:spPr>
      </p:pic>
      <p:pic>
        <p:nvPicPr>
          <p:cNvPr id="26" name="Picture 10" descr="Bài toán thu hoạch dưa hấu - VnExpre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9" b="95976" l="6000" r="94583">
                        <a14:foregroundMark x1="60583" y1="5000" x2="65083" y2="9390"/>
                        <a14:foregroundMark x1="65083" y1="9390" x2="65333" y2="10610"/>
                        <a14:foregroundMark x1="24917" y1="34268" x2="22723" y2="28954"/>
                        <a14:foregroundMark x1="21917" y1="24146" x2="21500" y2="21098"/>
                        <a14:foregroundMark x1="21500" y1="21098" x2="17917" y2="15244"/>
                        <a14:foregroundMark x1="17917" y1="15244" x2="17833" y2="11951"/>
                        <a14:foregroundMark x1="23500" y1="23537" x2="24417" y2="29024"/>
                        <a14:foregroundMark x1="8083" y1="34024" x2="10500" y2="48171"/>
                        <a14:foregroundMark x1="7750" y1="47805" x2="7750" y2="50976"/>
                        <a14:foregroundMark x1="7583" y1="35610" x2="7667" y2="40122"/>
                        <a14:foregroundMark x1="6083" y1="49634" x2="9583" y2="51341"/>
                        <a14:foregroundMark x1="41583" y1="76463" x2="37667" y2="87439"/>
                        <a14:foregroundMark x1="37667" y1="87439" x2="41917" y2="93659"/>
                        <a14:foregroundMark x1="41917" y1="93659" x2="52917" y2="89756"/>
                        <a14:foregroundMark x1="52917" y1="89756" x2="56333" y2="90122"/>
                        <a14:foregroundMark x1="40333" y1="95610" x2="53250" y2="95976"/>
                        <a14:foregroundMark x1="90917" y1="39390" x2="90333" y2="67683"/>
                        <a14:foregroundMark x1="94583" y1="46585" x2="94500" y2="59146"/>
                        <a14:foregroundMark x1="20750" y1="26951" x2="22417" y2="33171"/>
                        <a14:foregroundMark x1="17333" y1="11341" x2="17500" y2="15122"/>
                        <a14:foregroundMark x1="17583" y1="16220" x2="17000" y2="1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16" y="5880591"/>
            <a:ext cx="1441185" cy="9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Bài toán thu hoạch dưa hấu - VnExpre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9" b="95976" l="6000" r="94583">
                        <a14:foregroundMark x1="60583" y1="5000" x2="65083" y2="9390"/>
                        <a14:foregroundMark x1="65083" y1="9390" x2="65333" y2="10610"/>
                        <a14:foregroundMark x1="24917" y1="34268" x2="22723" y2="28954"/>
                        <a14:foregroundMark x1="21917" y1="24146" x2="21500" y2="21098"/>
                        <a14:foregroundMark x1="21500" y1="21098" x2="17917" y2="15244"/>
                        <a14:foregroundMark x1="17917" y1="15244" x2="17833" y2="11951"/>
                        <a14:foregroundMark x1="23500" y1="23537" x2="24417" y2="29024"/>
                        <a14:foregroundMark x1="8083" y1="34024" x2="10500" y2="48171"/>
                        <a14:foregroundMark x1="7750" y1="47805" x2="7750" y2="50976"/>
                        <a14:foregroundMark x1="7583" y1="35610" x2="7667" y2="40122"/>
                        <a14:foregroundMark x1="6083" y1="49634" x2="9583" y2="51341"/>
                        <a14:foregroundMark x1="41583" y1="76463" x2="37667" y2="87439"/>
                        <a14:foregroundMark x1="37667" y1="87439" x2="41917" y2="93659"/>
                        <a14:foregroundMark x1="41917" y1="93659" x2="52917" y2="89756"/>
                        <a14:foregroundMark x1="52917" y1="89756" x2="56333" y2="90122"/>
                        <a14:foregroundMark x1="40333" y1="95610" x2="53250" y2="95976"/>
                        <a14:foregroundMark x1="90917" y1="39390" x2="90333" y2="67683"/>
                        <a14:foregroundMark x1="94583" y1="46585" x2="94500" y2="59146"/>
                        <a14:foregroundMark x1="20750" y1="26951" x2="22417" y2="33171"/>
                        <a14:foregroundMark x1="17333" y1="11341" x2="17500" y2="15122"/>
                        <a14:foregroundMark x1="17583" y1="16220" x2="17000" y2="1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14" y="5902868"/>
            <a:ext cx="1441185" cy="9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Bài toán thu hoạch dưa hấu - VnExpre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9" b="95976" l="6000" r="94583">
                        <a14:foregroundMark x1="60583" y1="5000" x2="65083" y2="9390"/>
                        <a14:foregroundMark x1="65083" y1="9390" x2="65333" y2="10610"/>
                        <a14:foregroundMark x1="24917" y1="34268" x2="22723" y2="28954"/>
                        <a14:foregroundMark x1="21917" y1="24146" x2="21500" y2="21098"/>
                        <a14:foregroundMark x1="21500" y1="21098" x2="17917" y2="15244"/>
                        <a14:foregroundMark x1="17917" y1="15244" x2="17833" y2="11951"/>
                        <a14:foregroundMark x1="23500" y1="23537" x2="24417" y2="29024"/>
                        <a14:foregroundMark x1="8083" y1="34024" x2="10500" y2="48171"/>
                        <a14:foregroundMark x1="7750" y1="47805" x2="7750" y2="50976"/>
                        <a14:foregroundMark x1="7583" y1="35610" x2="7667" y2="40122"/>
                        <a14:foregroundMark x1="6083" y1="49634" x2="9583" y2="51341"/>
                        <a14:foregroundMark x1="41583" y1="76463" x2="37667" y2="87439"/>
                        <a14:foregroundMark x1="37667" y1="87439" x2="41917" y2="93659"/>
                        <a14:foregroundMark x1="41917" y1="93659" x2="52917" y2="89756"/>
                        <a14:foregroundMark x1="52917" y1="89756" x2="56333" y2="90122"/>
                        <a14:foregroundMark x1="40333" y1="95610" x2="53250" y2="95976"/>
                        <a14:foregroundMark x1="90917" y1="39390" x2="90333" y2="67683"/>
                        <a14:foregroundMark x1="94583" y1="46585" x2="94500" y2="59146"/>
                        <a14:foregroundMark x1="20750" y1="26951" x2="22417" y2="33171"/>
                        <a14:foregroundMark x1="17333" y1="11341" x2="17500" y2="15122"/>
                        <a14:foregroundMark x1="17583" y1="16220" x2="17000" y2="1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85" y="5945191"/>
            <a:ext cx="1441185" cy="9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Bài toán thu hoạch dưa hấu - VnExpre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9" b="95976" l="6000" r="94583">
                        <a14:foregroundMark x1="60583" y1="5000" x2="65083" y2="9390"/>
                        <a14:foregroundMark x1="65083" y1="9390" x2="65333" y2="10610"/>
                        <a14:foregroundMark x1="24917" y1="34268" x2="22723" y2="28954"/>
                        <a14:foregroundMark x1="21917" y1="24146" x2="21500" y2="21098"/>
                        <a14:foregroundMark x1="21500" y1="21098" x2="17917" y2="15244"/>
                        <a14:foregroundMark x1="17917" y1="15244" x2="17833" y2="11951"/>
                        <a14:foregroundMark x1="23500" y1="23537" x2="24417" y2="29024"/>
                        <a14:foregroundMark x1="8083" y1="34024" x2="10500" y2="48171"/>
                        <a14:foregroundMark x1="7750" y1="47805" x2="7750" y2="50976"/>
                        <a14:foregroundMark x1="7583" y1="35610" x2="7667" y2="40122"/>
                        <a14:foregroundMark x1="6083" y1="49634" x2="9583" y2="51341"/>
                        <a14:foregroundMark x1="41583" y1="76463" x2="37667" y2="87439"/>
                        <a14:foregroundMark x1="37667" y1="87439" x2="41917" y2="93659"/>
                        <a14:foregroundMark x1="41917" y1="93659" x2="52917" y2="89756"/>
                        <a14:foregroundMark x1="52917" y1="89756" x2="56333" y2="90122"/>
                        <a14:foregroundMark x1="40333" y1="95610" x2="53250" y2="95976"/>
                        <a14:foregroundMark x1="90917" y1="39390" x2="90333" y2="67683"/>
                        <a14:foregroundMark x1="94583" y1="46585" x2="94500" y2="59146"/>
                        <a14:foregroundMark x1="20750" y1="26951" x2="22417" y2="33171"/>
                        <a14:foregroundMark x1="17333" y1="11341" x2="17500" y2="15122"/>
                        <a14:foregroundMark x1="17583" y1="16220" x2="17000" y2="1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237" y="5923619"/>
            <a:ext cx="1441185" cy="9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" y="-4761"/>
            <a:ext cx="12185551" cy="61436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735596" y="919954"/>
            <a:ext cx="7147982" cy="535582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265817" y="11832"/>
            <a:ext cx="2098595" cy="3159631"/>
            <a:chOff x="-265817" y="11832"/>
            <a:chExt cx="2902337" cy="436973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8" name="矩形: 圆角 19"/>
          <p:cNvSpPr/>
          <p:nvPr/>
        </p:nvSpPr>
        <p:spPr>
          <a:xfrm>
            <a:off x="4972321" y="990605"/>
            <a:ext cx="6693919" cy="5089741"/>
          </a:xfrm>
          <a:prstGeom prst="roundRect">
            <a:avLst>
              <a:gd name="adj" fmla="val 13291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21704" y="2252574"/>
            <a:ext cx="6044248" cy="5304983"/>
            <a:chOff x="-221704" y="2252574"/>
            <a:chExt cx="6044248" cy="53049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84" b="99004" l="9635" r="89701">
                          <a14:foregroundMark x1="53821" y1="4382" x2="59801" y2="12351"/>
                          <a14:foregroundMark x1="27243" y1="71116" x2="9635" y2="83068"/>
                          <a14:foregroundMark x1="34551" y1="81873" x2="37209" y2="99004"/>
                          <a14:foregroundMark x1="37209" y1="99004" x2="37209" y2="990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7915" y="2252574"/>
              <a:ext cx="2786137" cy="4099631"/>
            </a:xfrm>
            <a:prstGeom prst="rect">
              <a:avLst/>
            </a:prstGeom>
          </p:spPr>
        </p:pic>
        <p:pic>
          <p:nvPicPr>
            <p:cNvPr id="11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79" y="3820220"/>
              <a:ext cx="2253184" cy="2272636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237" y="5291195"/>
              <a:ext cx="2412307" cy="1566805"/>
            </a:xfrm>
            <a:prstGeom prst="rect">
              <a:avLst/>
            </a:prstGeom>
          </p:spPr>
        </p:pic>
        <p:pic>
          <p:nvPicPr>
            <p:cNvPr id="13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80355">
              <a:off x="1396421" y="5272814"/>
              <a:ext cx="2274923" cy="2294563"/>
            </a:xfrm>
            <a:prstGeom prst="rect">
              <a:avLst/>
            </a:prstGeom>
          </p:spPr>
        </p:pic>
        <p:pic>
          <p:nvPicPr>
            <p:cNvPr id="14" name="图片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1640">
              <a:off x="-221704" y="5160738"/>
              <a:ext cx="2274923" cy="2294563"/>
            </a:xfrm>
            <a:prstGeom prst="rect">
              <a:avLst/>
            </a:prstGeom>
          </p:spPr>
        </p:pic>
        <p:pic>
          <p:nvPicPr>
            <p:cNvPr id="15" name="图片 2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4257">
              <a:off x="5054264" y="5558687"/>
              <a:ext cx="524083" cy="36527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149055" y="2401665"/>
            <a:ext cx="5214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2947" y="4222416"/>
            <a:ext cx="5194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Kiểm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30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50" y="-13526"/>
            <a:ext cx="2098595" cy="141232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59" y="4762"/>
            <a:ext cx="2098595" cy="141232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953276" y="407053"/>
            <a:ext cx="4758267" cy="1994611"/>
            <a:chOff x="5820861" y="-99242"/>
            <a:chExt cx="6286180" cy="2384861"/>
          </a:xfrm>
        </p:grpSpPr>
        <p:pic>
          <p:nvPicPr>
            <p:cNvPr id="27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7076" y="2379466"/>
            <a:ext cx="867225" cy="8889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2023" y="4146442"/>
            <a:ext cx="867225" cy="888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4585877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640" y="847112"/>
            <a:ext cx="974557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GB" altLang="zh-CN" sz="6000" b="1" dirty="0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Cảm</a:t>
            </a:r>
            <a:r>
              <a:rPr lang="en-GB" altLang="zh-CN" sz="6000" b="1" dirty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GB" altLang="zh-CN" sz="6000" b="1" dirty="0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ơn</a:t>
            </a:r>
            <a:r>
              <a:rPr lang="en-GB" altLang="zh-CN" sz="6000" b="1" dirty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GB" altLang="zh-CN" sz="6000" b="1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các</a:t>
            </a:r>
            <a:r>
              <a:rPr lang="en-GB" altLang="zh-CN" sz="6000" b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thầy cô giáo và các em!</a:t>
            </a:r>
            <a:endParaRPr lang="zh-CN" altLang="en-US" sz="6000" b="1" dirty="0"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2229" y="1547597"/>
            <a:ext cx="517868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23" y="2833026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020573" y="3425164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265817" y="11832"/>
            <a:ext cx="2902337" cy="4369739"/>
            <a:chOff x="-265817" y="11832"/>
            <a:chExt cx="2902337" cy="436973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221704" y="2252574"/>
            <a:ext cx="6044248" cy="5304983"/>
            <a:chOff x="-221704" y="2252574"/>
            <a:chExt cx="6044248" cy="530498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84" b="99004" l="9635" r="89701">
                          <a14:foregroundMark x1="53821" y1="4382" x2="59801" y2="12351"/>
                          <a14:foregroundMark x1="27243" y1="71116" x2="9635" y2="83068"/>
                          <a14:foregroundMark x1="34551" y1="81873" x2="37209" y2="99004"/>
                          <a14:foregroundMark x1="37209" y1="99004" x2="37209" y2="990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7915" y="2252574"/>
              <a:ext cx="2786137" cy="409963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79" y="3820220"/>
              <a:ext cx="2253184" cy="227263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237" y="5291195"/>
              <a:ext cx="2412307" cy="156680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80355">
              <a:off x="1396421" y="5272814"/>
              <a:ext cx="2274923" cy="2294563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1640">
              <a:off x="-221704" y="5160738"/>
              <a:ext cx="2274923" cy="229456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4257">
              <a:off x="5054264" y="5558687"/>
              <a:ext cx="524083" cy="365270"/>
            </a:xfrm>
            <a:prstGeom prst="rect">
              <a:avLst/>
            </a:prstGeom>
          </p:spPr>
        </p:pic>
      </p:grpSp>
      <p:sp>
        <p:nvSpPr>
          <p:cNvPr id="15" name="矩形: 圆角 16"/>
          <p:cNvSpPr/>
          <p:nvPr/>
        </p:nvSpPr>
        <p:spPr>
          <a:xfrm>
            <a:off x="3995509" y="560046"/>
            <a:ext cx="7600438" cy="5737908"/>
          </a:xfrm>
          <a:prstGeom prst="roundRect">
            <a:avLst>
              <a:gd name="adj" fmla="val 20275"/>
            </a:avLst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Goudy Stout" panose="0202090407030B020401" pitchFamily="18" charset="0"/>
            </a:endParaRPr>
          </a:p>
        </p:txBody>
      </p:sp>
      <p:sp>
        <p:nvSpPr>
          <p:cNvPr id="3" name="AutoShape 4" descr="Bài toán thu hoạch dưa hấu - VnExpress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4" name="AutoShape 6" descr="Bài toán thu hoạch dưa hấu - VnExpress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5" name="AutoShape 8" descr="Bài toán thu hoạch dưa hấu - VnExpress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9506" y="965799"/>
            <a:ext cx="6657975" cy="4133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4193" y="4884963"/>
            <a:ext cx="1924914" cy="1973037"/>
          </a:xfrm>
          <a:prstGeom prst="rect">
            <a:avLst/>
          </a:prstGeom>
        </p:spPr>
      </p:pic>
      <p:pic>
        <p:nvPicPr>
          <p:cNvPr id="6" name="ChuyenDuaHau-NguyenVinhHaPhuong_3wng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29827" y="6933565"/>
            <a:ext cx="487363" cy="487363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39" y="0"/>
            <a:ext cx="2098595" cy="1412324"/>
          </a:xfrm>
          <a:prstGeom prst="rect">
            <a:avLst/>
          </a:prstGeom>
        </p:spPr>
      </p:pic>
      <p:pic>
        <p:nvPicPr>
          <p:cNvPr id="23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15" y="-10865"/>
            <a:ext cx="2098595" cy="1412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" y="-4761"/>
            <a:ext cx="12185551" cy="61436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735596" y="294798"/>
            <a:ext cx="7147982" cy="656320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265817" y="11832"/>
            <a:ext cx="2098595" cy="3159631"/>
            <a:chOff x="-265817" y="11832"/>
            <a:chExt cx="2902337" cy="436973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8" name="矩形: 圆角 19"/>
          <p:cNvSpPr/>
          <p:nvPr/>
        </p:nvSpPr>
        <p:spPr>
          <a:xfrm>
            <a:off x="4972321" y="365450"/>
            <a:ext cx="6693919" cy="6347219"/>
          </a:xfrm>
          <a:prstGeom prst="roundRect">
            <a:avLst>
              <a:gd name="adj" fmla="val 13291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-221704" y="3820220"/>
            <a:ext cx="6044248" cy="3737337"/>
            <a:chOff x="-221704" y="3820220"/>
            <a:chExt cx="6044248" cy="3737337"/>
          </a:xfrm>
        </p:grpSpPr>
        <p:pic>
          <p:nvPicPr>
            <p:cNvPr id="11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79" y="3820220"/>
              <a:ext cx="2253184" cy="2272636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237" y="5291195"/>
              <a:ext cx="2412307" cy="1566805"/>
            </a:xfrm>
            <a:prstGeom prst="rect">
              <a:avLst/>
            </a:prstGeom>
          </p:spPr>
        </p:pic>
        <p:pic>
          <p:nvPicPr>
            <p:cNvPr id="13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80355">
              <a:off x="1396421" y="5272814"/>
              <a:ext cx="2274923" cy="2294563"/>
            </a:xfrm>
            <a:prstGeom prst="rect">
              <a:avLst/>
            </a:prstGeom>
          </p:spPr>
        </p:pic>
        <p:pic>
          <p:nvPicPr>
            <p:cNvPr id="14" name="图片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1640">
              <a:off x="-221704" y="5160738"/>
              <a:ext cx="2274923" cy="2294563"/>
            </a:xfrm>
            <a:prstGeom prst="rect">
              <a:avLst/>
            </a:prstGeom>
          </p:spPr>
        </p:pic>
        <p:pic>
          <p:nvPicPr>
            <p:cNvPr id="15" name="图片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4257">
              <a:off x="5054264" y="5558687"/>
              <a:ext cx="524083" cy="36527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133065" y="1447982"/>
            <a:ext cx="5214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52947" y="3942502"/>
            <a:ext cx="5194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3120" y="1387613"/>
            <a:ext cx="867225" cy="8889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7759" y="3937211"/>
            <a:ext cx="867225" cy="888906"/>
          </a:xfrm>
          <a:prstGeom prst="rect">
            <a:avLst/>
          </a:prstGeom>
        </p:spPr>
      </p:pic>
      <p:pic>
        <p:nvPicPr>
          <p:cNvPr id="30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50" y="-13526"/>
            <a:ext cx="2098595" cy="141232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59" y="4762"/>
            <a:ext cx="2098595" cy="1412324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5633720" y="365760"/>
            <a:ext cx="571817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10"/>
          <p:cNvSpPr/>
          <p:nvPr/>
        </p:nvSpPr>
        <p:spPr>
          <a:xfrm>
            <a:off x="233464" y="816488"/>
            <a:ext cx="11770467" cy="6004687"/>
          </a:xfrm>
          <a:prstGeom prst="roundRect">
            <a:avLst>
              <a:gd name="adj" fmla="val 1180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8" name="矩形: 圆角 17"/>
          <p:cNvSpPr/>
          <p:nvPr/>
        </p:nvSpPr>
        <p:spPr>
          <a:xfrm>
            <a:off x="452006" y="968122"/>
            <a:ext cx="11287988" cy="5714779"/>
          </a:xfrm>
          <a:prstGeom prst="roundRect">
            <a:avLst>
              <a:gd name="adj" fmla="val 11805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vi-VN" altLang="zh-CN" kern="0" dirty="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rPr>
              <a:t>a) Đến nay, bà đã đi xa nhưng những kỉ niệm về bà  vẫn đọng mãi trong tâm trí tôi.</a:t>
            </a:r>
          </a:p>
          <a:p>
            <a:pPr lvl="0" algn="ctr"/>
            <a:r>
              <a:rPr lang="vi-VN" altLang="zh-CN" kern="0" dirty="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rPr>
              <a:t>(Đề bài: Tả một người thân trong gia đình em.)</a:t>
            </a:r>
          </a:p>
          <a:p>
            <a:pPr lvl="0" algn="ctr"/>
            <a:r>
              <a:rPr lang="vi-VN" altLang="zh-CN" kern="0" dirty="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rPr>
              <a:t>b) Nhìn bác Tư cần mẫn cày ruộng giữa buổi trưa hè nắng gắt, em rất cảm phục bác. Em cũng hiểu thêm điều này: có được hạt gạo nuôi tất cả chúng ta là  nhờ có công sức lao động vất vả của những người nông dân như bác Tư. </a:t>
            </a:r>
          </a:p>
          <a:p>
            <a:pPr lvl="0" algn="ctr"/>
            <a:r>
              <a:rPr lang="vi-VN" altLang="zh-CN" kern="0" dirty="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rPr>
              <a:t>(Đề bài: Tả một bác nông dân đang cày ruộng.)</a:t>
            </a:r>
          </a:p>
        </p:txBody>
      </p:sp>
      <p:pic>
        <p:nvPicPr>
          <p:cNvPr id="30" name="Picture 2" descr="https://lh3.googleusercontent.com/J60Z8Vu_uLq21BAVcedzxwUb04-6BTK5O2St1GV5vWAkjIUYmzIceLEYB3wTC_MUtzMFmkz464FRgmcrwWPOaVd9Rmhm1cEYw9xLNlxVFj9VHrZWshnyA7fd9bCLbMdzQezl9N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7" y="36824"/>
            <a:ext cx="9946431" cy="18864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31" name="TextBox 30"/>
          <p:cNvSpPr txBox="1"/>
          <p:nvPr/>
        </p:nvSpPr>
        <p:spPr>
          <a:xfrm>
            <a:off x="2120900" y="429895"/>
            <a:ext cx="84175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1. Đọc hai đoạn kết bài dưới đây và cho biết cách kết bài ở hai đoạn này có gì khác nhau: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586215" y="4256556"/>
            <a:ext cx="3636258" cy="2866797"/>
            <a:chOff x="4429238" y="2999507"/>
            <a:chExt cx="3259696" cy="2198400"/>
          </a:xfrm>
        </p:grpSpPr>
        <p:pic>
          <p:nvPicPr>
            <p:cNvPr id="33" name="Picture 2" descr="Ilustración De Vector Dibujado A Mano De Dibujos Animados De Pla | imágenes  de gráficos png gratis - Lovepi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535" r="92326">
                          <a14:foregroundMark x1="13372" y1="36724" x2="13372" y2="36724"/>
                          <a14:foregroundMark x1="6163" y1="33276" x2="6163" y2="33276"/>
                          <a14:foregroundMark x1="4767" y1="39138" x2="4767" y2="39138"/>
                          <a14:foregroundMark x1="32326" y1="79483" x2="32326" y2="79483"/>
                          <a14:foregroundMark x1="31628" y1="79483" x2="31628" y2="79483"/>
                          <a14:foregroundMark x1="49186" y1="78621" x2="49186" y2="78621"/>
                          <a14:foregroundMark x1="90930" y1="78621" x2="90930" y2="78621"/>
                          <a14:foregroundMark x1="92326" y1="56379" x2="92326" y2="563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238" y="2999507"/>
              <a:ext cx="3259696" cy="219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05" b="89905" l="2637" r="98438">
                          <a14:foregroundMark x1="4297" y1="82095" x2="4297" y2="82095"/>
                          <a14:foregroundMark x1="2930" y1="81905" x2="2930" y2="81905"/>
                          <a14:foregroundMark x1="3418" y1="89524" x2="3320" y2="84571"/>
                          <a14:foregroundMark x1="2734" y1="65143" x2="2734" y2="65143"/>
                          <a14:foregroundMark x1="12012" y1="63619" x2="12012" y2="63619"/>
                          <a14:foregroundMark x1="34766" y1="75810" x2="34766" y2="75810"/>
                          <a14:foregroundMark x1="34082" y1="72952" x2="34082" y2="72952"/>
                          <a14:foregroundMark x1="30078" y1="64952" x2="30078" y2="64952"/>
                          <a14:foregroundMark x1="27539" y1="71429" x2="27539" y2="71429"/>
                          <a14:foregroundMark x1="78320" y1="63810" x2="78320" y2="63810"/>
                          <a14:foregroundMark x1="79297" y1="63048" x2="79297" y2="63048"/>
                          <a14:foregroundMark x1="63379" y1="63810" x2="63379" y2="63810"/>
                          <a14:foregroundMark x1="67676" y1="72381" x2="67676" y2="72381"/>
                          <a14:foregroundMark x1="90918" y1="86476" x2="91504" y2="86857"/>
                          <a14:foregroundMark x1="98438" y1="88381" x2="98438" y2="88381"/>
                          <a14:foregroundMark x1="36035" y1="53714" x2="36035" y2="53714"/>
                          <a14:foregroundMark x1="45410" y1="63619" x2="45410" y2="63619"/>
                          <a14:backgroundMark x1="31152" y1="33524" x2="31152" y2="33524"/>
                          <a14:backgroundMark x1="32129" y1="31429" x2="32129" y2="31429"/>
                          <a14:backgroundMark x1="29102" y1="81524" x2="29102" y2="81524"/>
                          <a14:backgroundMark x1="30273" y1="86286" x2="30273" y2="86286"/>
                          <a14:backgroundMark x1="62598" y1="82095" x2="62598" y2="82095"/>
                          <a14:backgroundMark x1="64160" y1="85143" x2="64160" y2="85143"/>
                          <a14:backgroundMark x1="64160" y1="85905" x2="64160" y2="85905"/>
                          <a14:backgroundMark x1="63574" y1="86857" x2="63574" y2="86857"/>
                          <a14:backgroundMark x1="95898" y1="83048" x2="95898" y2="83048"/>
                          <a14:backgroundMark x1="97363" y1="85905" x2="97363" y2="85905"/>
                        </a14:backgroundRemoval>
                      </a14:imgEffect>
                    </a14:imgLayer>
                  </a14:imgProps>
                </a:ext>
              </a:extLst>
            </a:blip>
            <a:srcRect l="47769"/>
            <a:stretch>
              <a:fillRect/>
            </a:stretch>
          </p:blipFill>
          <p:spPr>
            <a:xfrm>
              <a:off x="4759603" y="3191345"/>
              <a:ext cx="2849474" cy="1836126"/>
            </a:xfrm>
            <a:prstGeom prst="rect">
              <a:avLst/>
            </a:prstGeom>
          </p:spPr>
        </p:pic>
      </p:grpSp>
      <p:sp>
        <p:nvSpPr>
          <p:cNvPr id="45" name="TextBox 44"/>
          <p:cNvSpPr txBox="1"/>
          <p:nvPr/>
        </p:nvSpPr>
        <p:spPr>
          <a:xfrm>
            <a:off x="600010" y="1855242"/>
            <a:ext cx="520531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latin typeface="+mj-lt"/>
                <a:cs typeface="Segoe UI" panose="020B0502040204020203" pitchFamily="34" charset="0"/>
              </a:rPr>
              <a:t>a) Đến nay, bà đã đi xa nhưng những kỉ niệm về bà vẫn đọng mãi trong tâm trí tôi.</a:t>
            </a:r>
          </a:p>
          <a:p>
            <a:r>
              <a:rPr lang="vi-VN" sz="2600" b="1" dirty="0">
                <a:solidFill>
                  <a:srgbClr val="FF0000"/>
                </a:solidFill>
                <a:latin typeface="+mj-lt"/>
                <a:cs typeface="Segoe UI" panose="020B0502040204020203" pitchFamily="34" charset="0"/>
              </a:rPr>
              <a:t>(Đề bài: Tả một người thân trong gia đình em.)</a:t>
            </a:r>
          </a:p>
          <a:p>
            <a:endParaRPr lang="vi-VN" sz="2600" b="1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06601" y="1835537"/>
            <a:ext cx="5585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latin typeface="+mj-lt"/>
              </a:rPr>
              <a:t>b) Nhìn bác Tư cần mẫn cày ruộng giữa buổi trưa hè nắng gắt, em rất cảm phục bác. Em cũng hiểu thêm điều này: có được hạt gạo nuôi tất cả chúng ta </a:t>
            </a:r>
            <a:r>
              <a:rPr lang="vi-VN" sz="2600" b="1" dirty="0" err="1">
                <a:latin typeface="+mj-lt"/>
              </a:rPr>
              <a:t>là</a:t>
            </a:r>
            <a:r>
              <a:rPr lang="vi-VN" sz="2600" b="1" dirty="0">
                <a:latin typeface="+mj-lt"/>
              </a:rPr>
              <a:t> </a:t>
            </a:r>
            <a:r>
              <a:rPr lang="vi-VN" sz="2600" b="1" dirty="0" err="1">
                <a:latin typeface="+mj-lt"/>
              </a:rPr>
              <a:t>nhờ</a:t>
            </a:r>
            <a:r>
              <a:rPr lang="vi-VN" sz="2600" b="1" dirty="0">
                <a:latin typeface="+mj-lt"/>
              </a:rPr>
              <a:t> có công sức lao động vất vả của những người nông dân như bác Tư. </a:t>
            </a:r>
            <a:endParaRPr lang="en-US" sz="2600" b="1" dirty="0">
              <a:latin typeface="+mj-lt"/>
            </a:endParaRPr>
          </a:p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(Đề bài: Tả một bác nông dân </a:t>
            </a:r>
            <a:endParaRPr lang="en-US" sz="26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đang cày ruộng.)</a:t>
            </a:r>
            <a:endParaRPr lang="en-US" sz="2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5953328" y="1789889"/>
            <a:ext cx="0" cy="489301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Bà tôi - giọng Bắc- Tiếng việt lớp 2 - YouTube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6" y="3870981"/>
            <a:ext cx="5096526" cy="286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10"/>
          <p:cNvSpPr/>
          <p:nvPr/>
        </p:nvSpPr>
        <p:spPr>
          <a:xfrm>
            <a:off x="233464" y="120224"/>
            <a:ext cx="11770467" cy="6700952"/>
          </a:xfrm>
          <a:prstGeom prst="roundRect">
            <a:avLst>
              <a:gd name="adj" fmla="val 1180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8" name="矩形: 圆角 17"/>
          <p:cNvSpPr/>
          <p:nvPr/>
        </p:nvSpPr>
        <p:spPr>
          <a:xfrm>
            <a:off x="452006" y="175099"/>
            <a:ext cx="11287988" cy="6507802"/>
          </a:xfrm>
          <a:prstGeom prst="roundRect">
            <a:avLst>
              <a:gd name="adj" fmla="val 11805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a) Đến nay, bà đã đi xa nhưng những kỉ niệm về bà  vẫn đọng mãi trong tâm trí tôi.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(Đề bài: Tả một người thân trong gia đình em.)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b) Nhìn bác Tư cần mẫn cày ruộng giữa buổi trưa hè nắng gắt, em rất cảm phục bác. Em cũng hiểu thêm điều này: có được hạt gạo nuôi tất cả chúng ta là  nhờ có công sức lao động vất vả của những người nông dân như bác Tư.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(Đề bài: Tả một bác nông dân đang cày ruộng.)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2815" y="1052882"/>
            <a:ext cx="55853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a) Đến nay, bà đã đi xa nhưng những kỉ niệm về bà  vẫn đọng mãi trong tâm trí tôi.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(Đề bài: Tả một người thân trong gia đình em.)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3289" y="3058720"/>
            <a:ext cx="5585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b) Nhìn bác Tư cần mẫn cày ruộng giữa buổi trưa hè nắng gắt, em rất cảm phục bác. Em cũng hiểu thêm điều này: có được hạt gạo nuôi tất cả chúng ta là  nhờ có công sức lao động vất vả của những người nông dân như bác Tư.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(Đề bài: Tả một bác nông dân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đang cày ruộng.)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84" b="99004" l="9635" r="89701">
                        <a14:foregroundMark x1="53821" y1="4382" x2="59801" y2="12351"/>
                        <a14:foregroundMark x1="27243" y1="71116" x2="9635" y2="83068"/>
                        <a14:foregroundMark x1="34551" y1="81873" x2="37209" y2="99004"/>
                        <a14:foregroundMark x1="37209" y1="99004" x2="37209" y2="99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061134" y="5044589"/>
            <a:ext cx="1357720" cy="18457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69998"/>
            <a:ext cx="12192000" cy="1589082"/>
            <a:chOff x="0" y="-69998"/>
            <a:chExt cx="12192000" cy="1589082"/>
          </a:xfrm>
        </p:grpSpPr>
        <p:pic>
          <p:nvPicPr>
            <p:cNvPr id="15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9998"/>
              <a:ext cx="12192000" cy="12404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211292" y="180256"/>
              <a:ext cx="10302233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 b="1" dirty="0">
                  <a:solidFill>
                    <a:srgbClr val="FFFF00"/>
                  </a:solidFill>
                  <a:latin typeface="+mj-lt"/>
                  <a:cs typeface="Segoe UI" panose="020B0502040204020203" pitchFamily="34" charset="0"/>
                </a:rPr>
                <a:t>Kết bài a và kết bài b nói lên điều gì?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15217" y="1744098"/>
            <a:ext cx="44519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Kết bài a: nói lên tình cảm của bạn nhỏ đối với bà.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Nunito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472136" y="1170432"/>
            <a:ext cx="324539" cy="1812913"/>
          </a:xfrm>
          <a:prstGeom prst="rightBrac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Brace 19"/>
          <p:cNvSpPr/>
          <p:nvPr/>
        </p:nvSpPr>
        <p:spPr>
          <a:xfrm>
            <a:off x="6472136" y="3173567"/>
            <a:ext cx="324539" cy="3504177"/>
          </a:xfrm>
          <a:prstGeom prst="rightBrac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15216" y="4080125"/>
            <a:ext cx="445192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Kết bài b: nói lên tình cảm </a:t>
            </a:r>
            <a:r>
              <a:rPr lang="en-US" sz="2600" b="1" dirty="0" err="1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bạn</a:t>
            </a:r>
            <a:r>
              <a:rPr lang="en-US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nhỏ</a:t>
            </a:r>
            <a:r>
              <a:rPr lang="en-US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đối</a:t>
            </a:r>
            <a:r>
              <a:rPr lang="en-US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v</a:t>
            </a:r>
            <a:r>
              <a:rPr lang="en-US" sz="2600" b="1" dirty="0" err="1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ới</a:t>
            </a:r>
            <a:r>
              <a:rPr lang="vi-VN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 bác nông dân và</a:t>
            </a:r>
            <a:r>
              <a:rPr lang="en-US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lên</a:t>
            </a:r>
            <a:r>
              <a:rPr lang="vi-VN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 công sức lao động của bác.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Nunito" pitchFamily="2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10"/>
          <p:cNvSpPr/>
          <p:nvPr/>
        </p:nvSpPr>
        <p:spPr>
          <a:xfrm>
            <a:off x="233464" y="120224"/>
            <a:ext cx="11770467" cy="6700952"/>
          </a:xfrm>
          <a:prstGeom prst="roundRect">
            <a:avLst>
              <a:gd name="adj" fmla="val 1180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8" name="矩形: 圆角 17"/>
          <p:cNvSpPr/>
          <p:nvPr/>
        </p:nvSpPr>
        <p:spPr>
          <a:xfrm>
            <a:off x="452006" y="175100"/>
            <a:ext cx="11287988" cy="6507802"/>
          </a:xfrm>
          <a:prstGeom prst="roundRect">
            <a:avLst>
              <a:gd name="adj" fmla="val 11805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a) Đến nay, bà đã đi xa nhưng những kỉ niệm về bà  vẫn đọng mãi trong tâm trí tôi.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(Đề bài: Tả một người thân trong gia đình em.)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b) Nhìn bác Tư cần mẫn cày ruộng giữa buổi trưa hè nắng gắt, em rất cảm phục bác. Em cũng hiểu thêm điều này: có được hạt gạo nuôi tất cả chúng ta là  nhờ có công sức lao động vất vả của những người nông dân như bác Tư.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(Đề bài: Tả một bác nông dân đang cày ruộng.)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3289" y="1052882"/>
            <a:ext cx="55853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a) Đến nay, bà đã đi xa nhưng những kỉ niệm về bà  vẫn đọng mãi trong tâm trí tôi.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(Đề bài: Tả một người thân trong gia đình em.)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" pitchFamily="2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84" b="99004" l="9635" r="89701">
                        <a14:foregroundMark x1="53821" y1="4382" x2="59801" y2="12351"/>
                        <a14:foregroundMark x1="27243" y1="71116" x2="9635" y2="83068"/>
                        <a14:foregroundMark x1="34551" y1="81873" x2="37209" y2="99004"/>
                        <a14:foregroundMark x1="37209" y1="99004" x2="37209" y2="99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290852" y="5356873"/>
            <a:ext cx="1128002" cy="15334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69998"/>
            <a:ext cx="12192000" cy="1516072"/>
            <a:chOff x="0" y="-69998"/>
            <a:chExt cx="12192000" cy="1516072"/>
          </a:xfrm>
        </p:grpSpPr>
        <p:pic>
          <p:nvPicPr>
            <p:cNvPr id="15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9998"/>
              <a:ext cx="12192000" cy="12404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181591" y="245745"/>
              <a:ext cx="103022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lt"/>
                  <a:ea typeface="+mn-ea"/>
                  <a:cs typeface="Segoe UI" panose="020B0502040204020203" pitchFamily="34" charset="0"/>
                </a:rPr>
                <a:t>Kết </a:t>
              </a:r>
              <a:r>
                <a:rPr kumimoji="0" 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lt"/>
                  <a:ea typeface="+mn-ea"/>
                  <a:cs typeface="Segoe UI" panose="020B0502040204020203" pitchFamily="34" charset="0"/>
                </a:rPr>
                <a:t>bài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lt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a?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15217" y="1744098"/>
            <a:ext cx="44519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Kết bài a: nói lên tình cảm của bạn nhỏ đối với bà.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Nunito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472136" y="1170432"/>
            <a:ext cx="324539" cy="1812913"/>
          </a:xfrm>
          <a:prstGeom prst="rightBrac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6472136" y="3173567"/>
            <a:ext cx="324539" cy="3504177"/>
          </a:xfrm>
          <a:prstGeom prst="rightBrac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15216" y="3193345"/>
            <a:ext cx="445192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Kết bài b: nói lên tình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cảm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v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ới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 bác nông dân và công sức lao động của bác.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Nunito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30138" y="4919484"/>
            <a:ext cx="4451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600" b="1" dirty="0" err="1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Bình</a:t>
            </a:r>
            <a:r>
              <a:rPr lang="en-US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luận thêm về vai trò của người nông dân đối với việc làm ra hạt gạo</a:t>
            </a:r>
            <a:r>
              <a:rPr lang="en-US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,</a:t>
            </a:r>
            <a:r>
              <a:rPr lang="vi-VN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 nuôi sống </a:t>
            </a:r>
            <a:r>
              <a:rPr lang="en-US" sz="2600" b="1" dirty="0" err="1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mọi</a:t>
            </a:r>
            <a:r>
              <a:rPr lang="vi-VN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 người</a:t>
            </a:r>
            <a:r>
              <a:rPr lang="en-US" sz="2600" b="1" dirty="0">
                <a:solidFill>
                  <a:srgbClr val="0000FF"/>
                </a:solidFill>
                <a:latin typeface="Nunito" pitchFamily="2" charset="0"/>
                <a:cs typeface="Segoe UI" panose="020B0502040204020203" pitchFamily="34" charset="0"/>
              </a:rPr>
              <a:t>.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Nunito" pitchFamily="2" charset="0"/>
              <a:cs typeface="Segoe UI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935" y="3036760"/>
            <a:ext cx="5585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b) Nhìn bác Tư cần mẫn cày ruộng giữa buổi trưa hè nắng gắt, em rất cảm phục bác. Em cũng hiểu thêm điều này: có được hạt gạo nuôi tất cả chúng ta là  nhờ có công sức lao động vất vả của những người nông dân như bác Tư.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(Đề bài: Tả một bác nông dân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đang cày ruộng.)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10"/>
          <p:cNvSpPr/>
          <p:nvPr/>
        </p:nvSpPr>
        <p:spPr>
          <a:xfrm>
            <a:off x="233464" y="120224"/>
            <a:ext cx="11770467" cy="6700952"/>
          </a:xfrm>
          <a:prstGeom prst="roundRect">
            <a:avLst>
              <a:gd name="adj" fmla="val 11805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8" name="矩形: 圆角 17"/>
          <p:cNvSpPr/>
          <p:nvPr/>
        </p:nvSpPr>
        <p:spPr>
          <a:xfrm>
            <a:off x="452006" y="175100"/>
            <a:ext cx="11287988" cy="6507802"/>
          </a:xfrm>
          <a:prstGeom prst="roundRect">
            <a:avLst>
              <a:gd name="adj" fmla="val 11805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a) Đến nay, bà đã đi xa nhưng những kỉ niệm về bà  vẫn đọng mãi trong tâm trí tôi.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(Đề bài: Tả một người thân trong gia đình em.)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b) Nhìn bác Tư cần mẫn cày ruộng giữa buổi trưa hè nắng gắt, em rất cảm phục bác. Em cũng hiểu thêm điều này: có được hạt gạo nuôi tất cả chúng ta là  nhờ có công sức lao động vất vả của những người nông dân như bác Tư.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(Đề bài: Tả một bác nông dân đang cày ruộng.)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3289" y="1052882"/>
            <a:ext cx="55853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a) Đến nay, bà đã đi xa nhưng những kỉ niệm về bà  vẫn đọng mãi trong tâm trí tôi.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rPr>
              <a:t>(Đề bài: Tả một người thân trong gia đình em.)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3289" y="3058720"/>
            <a:ext cx="5585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b) Nhìn bác Tư cần mẫn cày ruộng giữa buổi trưa hè nắng gắt, em rất cảm phục bác.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Em cũng hiểu thêm điều này: có được hạt gạo nuôi tất cả chúng ta là  nhờ có công sức lao động vất vả của những người nông dân như bác Tư.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(Đề bài: Tả một bác nông dân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đang cày ruộng.)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84" b="99004" l="9635" r="89701">
                        <a14:foregroundMark x1="53821" y1="4382" x2="59801" y2="12351"/>
                        <a14:foregroundMark x1="27243" y1="71116" x2="9635" y2="83068"/>
                        <a14:foregroundMark x1="34551" y1="81873" x2="37209" y2="99004"/>
                        <a14:foregroundMark x1="37209" y1="99004" x2="37209" y2="99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308702" y="5381139"/>
            <a:ext cx="1110152" cy="150917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69998"/>
            <a:ext cx="12192000" cy="1573693"/>
            <a:chOff x="0" y="-69998"/>
            <a:chExt cx="12192000" cy="1573693"/>
          </a:xfrm>
        </p:grpSpPr>
        <p:pic>
          <p:nvPicPr>
            <p:cNvPr id="15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9998"/>
              <a:ext cx="12192000" cy="12404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211292" y="180256"/>
              <a:ext cx="103022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Mỗi đoạn tương ứng với kiểu kết bài nào?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987224" y="1360302"/>
            <a:ext cx="4665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rgbClr val="FF0000"/>
                </a:solidFill>
                <a:latin typeface="Nunito" pitchFamily="2" charset="0"/>
                <a:cs typeface="Segoe UI" panose="020B0502040204020203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itchFamily="2" charset="0"/>
                <a:cs typeface="Segoe UI" panose="020B0502040204020203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itchFamily="2" charset="0"/>
                <a:cs typeface="Segoe UI" panose="020B0502040204020203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itchFamily="2" charset="0"/>
                <a:cs typeface="Segoe UI" panose="020B0502040204020203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itchFamily="2" charset="0"/>
                <a:cs typeface="Segoe UI" panose="020B0502040204020203" pitchFamily="34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  <a:cs typeface="Segoe UI" panose="020B0502040204020203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" pitchFamily="2" charset="0"/>
              <a:cs typeface="Segoe UI" panose="020B0502040204020203" pitchFamily="34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472136" y="1170432"/>
            <a:ext cx="324539" cy="1812913"/>
          </a:xfrm>
          <a:prstGeom prst="rightBrac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6472136" y="3173567"/>
            <a:ext cx="324539" cy="3504177"/>
          </a:xfrm>
          <a:prstGeom prst="rightBrac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697" y="-66384"/>
            <a:ext cx="12192000" cy="1568121"/>
            <a:chOff x="0" y="-69998"/>
            <a:chExt cx="12192000" cy="1568121"/>
          </a:xfrm>
        </p:grpSpPr>
        <p:pic>
          <p:nvPicPr>
            <p:cNvPr id="19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9998"/>
              <a:ext cx="12192000" cy="12404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715143" y="236239"/>
              <a:ext cx="1030223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949224" y="3732330"/>
            <a:ext cx="445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Nunito" pitchFamily="2" charset="0"/>
                <a:cs typeface="Segoe UI" panose="020B0502040204020203" pitchFamily="34" charset="0"/>
              </a:rPr>
              <a:t>Kết bài mở rộng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61860" y="1895665"/>
            <a:ext cx="4551665" cy="1801203"/>
            <a:chOff x="6961860" y="1895665"/>
            <a:chExt cx="4551665" cy="1801203"/>
          </a:xfrm>
        </p:grpSpPr>
        <p:sp>
          <p:nvSpPr>
            <p:cNvPr id="24" name="TextBox 23"/>
            <p:cNvSpPr txBox="1"/>
            <p:nvPr/>
          </p:nvSpPr>
          <p:spPr>
            <a:xfrm>
              <a:off x="6961860" y="1895665"/>
              <a:ext cx="4551665" cy="18012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Nêu nhận xét chung hoặc nói lên tình cảm của người viết với người được tả.</a:t>
              </a:r>
            </a:p>
          </p:txBody>
        </p:sp>
        <p:sp>
          <p:nvSpPr>
            <p:cNvPr id="5" name="Arrow: Right 4"/>
            <p:cNvSpPr/>
            <p:nvPr/>
          </p:nvSpPr>
          <p:spPr>
            <a:xfrm>
              <a:off x="7019935" y="2045134"/>
              <a:ext cx="490464" cy="2397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49224" y="4189754"/>
            <a:ext cx="4560376" cy="2246769"/>
            <a:chOff x="6957504" y="4324424"/>
            <a:chExt cx="4560376" cy="2246769"/>
          </a:xfrm>
        </p:grpSpPr>
        <p:sp>
          <p:nvSpPr>
            <p:cNvPr id="25" name="TextBox 24"/>
            <p:cNvSpPr txBox="1"/>
            <p:nvPr/>
          </p:nvSpPr>
          <p:spPr>
            <a:xfrm>
              <a:off x="6957504" y="4324424"/>
              <a:ext cx="456037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Ngoài bộc lộ tình cảm với người được tả, người viết còn suy rộng ra các vấn đề khác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. (V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ai trò của người nông 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)</a:t>
              </a:r>
              <a:endParaRPr lang="en-US" dirty="0"/>
            </a:p>
          </p:txBody>
        </p:sp>
        <p:sp>
          <p:nvSpPr>
            <p:cNvPr id="26" name="Arrow: Right 25"/>
            <p:cNvSpPr/>
            <p:nvPr/>
          </p:nvSpPr>
          <p:spPr>
            <a:xfrm>
              <a:off x="7056724" y="4442478"/>
              <a:ext cx="490464" cy="2397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20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/>
          <p:cNvGrpSpPr/>
          <p:nvPr/>
        </p:nvGrpSpPr>
        <p:grpSpPr>
          <a:xfrm>
            <a:off x="-115410" y="0"/>
            <a:ext cx="1730998" cy="3254107"/>
            <a:chOff x="-265817" y="11832"/>
            <a:chExt cx="2902337" cy="4369739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10" name="Rectangle: Folded Corner 9"/>
          <p:cNvSpPr/>
          <p:nvPr/>
        </p:nvSpPr>
        <p:spPr>
          <a:xfrm>
            <a:off x="873915" y="1185568"/>
            <a:ext cx="4528457" cy="3712561"/>
          </a:xfrm>
          <a:prstGeom prst="foldedCorner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24111" y="-62506"/>
            <a:ext cx="8186738" cy="1617363"/>
            <a:chOff x="0" y="-69998"/>
            <a:chExt cx="12192000" cy="1629676"/>
          </a:xfrm>
        </p:grpSpPr>
        <p:pic>
          <p:nvPicPr>
            <p:cNvPr id="12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9998"/>
              <a:ext cx="12192000" cy="12404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1715143" y="236239"/>
              <a:ext cx="103022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27313" y="1148051"/>
            <a:ext cx="6937374" cy="4539387"/>
            <a:chOff x="2680079" y="985838"/>
            <a:chExt cx="6937374" cy="4539387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096000" y="985838"/>
              <a:ext cx="0" cy="3841147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2689116" y="4844547"/>
              <a:ext cx="6928337" cy="1395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680079" y="4851522"/>
              <a:ext cx="0" cy="67370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9573813" y="4851522"/>
              <a:ext cx="0" cy="67370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3127" y="5543212"/>
            <a:ext cx="6290796" cy="1644649"/>
            <a:chOff x="0" y="-69998"/>
            <a:chExt cx="12192000" cy="1513016"/>
          </a:xfrm>
        </p:grpSpPr>
        <p:pic>
          <p:nvPicPr>
            <p:cNvPr id="26" name="Picture 2" descr="https://lh3.googleusercontent.com/J60Z8Vu_uLq21BAVcedzxwUb04-6BTK5O2St1GV5vWAkjIUYmzIceLEYB3wTC_MUtzMFmkz464FRgmcrwWPOaVd9Rmhm1cEYw9xLNlxVFj9VHrZWshnyA7fd9bCLbMdzQezl9N0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9998"/>
              <a:ext cx="12192000" cy="12404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7" name="TextBox 26">
              <a:hlinkClick r:id="rId6" action="ppaction://hlinksldjump"/>
            </p:cNvPr>
            <p:cNvSpPr txBox="1"/>
            <p:nvPr/>
          </p:nvSpPr>
          <p:spPr>
            <a:xfrm>
              <a:off x="680111" y="225503"/>
              <a:ext cx="10942540" cy="1217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95373" y="5577432"/>
            <a:ext cx="5057303" cy="1624717"/>
            <a:chOff x="0" y="-69998"/>
            <a:chExt cx="12192000" cy="1587921"/>
          </a:xfrm>
        </p:grpSpPr>
        <p:pic>
          <p:nvPicPr>
            <p:cNvPr id="29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9998"/>
              <a:ext cx="12192000" cy="12404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1288235" y="194484"/>
              <a:ext cx="103022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58469" y="1845648"/>
            <a:ext cx="42601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+mj-lt"/>
              </a:rPr>
              <a:t>Nêu nhận xét chung hoặc nói lên tình cảm của người viết với người được tả.</a:t>
            </a:r>
          </a:p>
        </p:txBody>
      </p:sp>
      <p:sp>
        <p:nvSpPr>
          <p:cNvPr id="34" name="Rectangle: Folded Corner 33"/>
          <p:cNvSpPr/>
          <p:nvPr/>
        </p:nvSpPr>
        <p:spPr>
          <a:xfrm>
            <a:off x="6583563" y="1179038"/>
            <a:ext cx="4528457" cy="3712561"/>
          </a:xfrm>
          <a:prstGeom prst="foldedCorner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733322" y="1715462"/>
            <a:ext cx="42601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+mj-lt"/>
              </a:rPr>
              <a:t>Ngoài bộc lộ tình cảm với người được tả, người viết còn suy rộng ra các vấn đề khác</a:t>
            </a:r>
            <a:r>
              <a:rPr lang="en-US" sz="3200" b="1" dirty="0">
                <a:latin typeface="+mj-lt"/>
              </a:rPr>
              <a:t>.</a:t>
            </a:r>
          </a:p>
        </p:txBody>
      </p:sp>
      <p:pic>
        <p:nvPicPr>
          <p:cNvPr id="36" name="Picture 3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84" b="99004" l="9635" r="89701">
                        <a14:foregroundMark x1="53821" y1="4382" x2="59801" y2="12351"/>
                        <a14:foregroundMark x1="27243" y1="71116" x2="9635" y2="83068"/>
                        <a14:foregroundMark x1="34551" y1="81873" x2="37209" y2="99004"/>
                        <a14:foregroundMark x1="37209" y1="99004" x2="37209" y2="99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813357" y="-21026"/>
            <a:ext cx="1524981" cy="2123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/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" y="-4761"/>
            <a:ext cx="12185551" cy="61436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234441" y="294798"/>
            <a:ext cx="10649138" cy="656320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矩形: 圆角 19"/>
          <p:cNvSpPr/>
          <p:nvPr/>
        </p:nvSpPr>
        <p:spPr>
          <a:xfrm>
            <a:off x="1442348" y="365450"/>
            <a:ext cx="10223893" cy="6347219"/>
          </a:xfrm>
          <a:prstGeom prst="roundRect">
            <a:avLst>
              <a:gd name="adj" fmla="val 13291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9979" y="2992709"/>
            <a:ext cx="9009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bao. Mai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58010" y="-8517"/>
            <a:ext cx="8934059" cy="1875170"/>
            <a:chOff x="-1580511" y="-69998"/>
            <a:chExt cx="13772510" cy="1442316"/>
          </a:xfrm>
        </p:grpSpPr>
        <p:pic>
          <p:nvPicPr>
            <p:cNvPr id="27" name="Picture 2" descr="https://lh3.googleusercontent.com/J60Z8Vu_uLq21BAVcedzxwUb04-6BTK5O2St1GV5vWAkjIUYmzIceLEYB3wTC_MUtzMFmkz464FRgmcrwWPOaVd9Rmhm1cEYw9xLNlxVFj9VHrZWshnyA7fd9bCLbMdzQezl9N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0511" y="-69998"/>
              <a:ext cx="13772510" cy="14012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327291" y="259682"/>
              <a:ext cx="10942541" cy="1112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29" name="Picture 2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54" b="96911" l="2500" r="95000">
                        <a14:foregroundMark x1="5167" y1="65041" x2="13500" y2="84878"/>
                        <a14:foregroundMark x1="13500" y1="84878" x2="13500" y2="84878"/>
                        <a14:foregroundMark x1="20333" y1="89593" x2="28000" y2="92846"/>
                        <a14:foregroundMark x1="28000" y1="92846" x2="46000" y2="90894"/>
                        <a14:foregroundMark x1="46000" y1="90894" x2="51167" y2="88293"/>
                        <a14:foregroundMark x1="64500" y1="71545" x2="54167" y2="90244"/>
                        <a14:foregroundMark x1="54167" y1="90244" x2="45667" y2="94472"/>
                        <a14:foregroundMark x1="45667" y1="94472" x2="36167" y2="96098"/>
                        <a14:foregroundMark x1="36167" y1="96098" x2="14667" y2="88293"/>
                        <a14:foregroundMark x1="14667" y1="88293" x2="2500" y2="72033"/>
                        <a14:foregroundMark x1="21667" y1="91870" x2="34000" y2="96911"/>
                        <a14:foregroundMark x1="34000" y1="96911" x2="49000" y2="94309"/>
                        <a14:foregroundMark x1="55500" y1="10732" x2="76554" y2="8164"/>
                        <a14:foregroundMark x1="76673" y1="9148" x2="76333" y2="10407"/>
                        <a14:foregroundMark x1="77167" y1="7317" x2="77122" y2="7484"/>
                        <a14:foregroundMark x1="90500" y1="32358" x2="94317" y2="56911"/>
                        <a14:backgroundMark x1="95000" y1="56911" x2="95000" y2="63415"/>
                        <a14:backgroundMark x1="80000" y1="7154" x2="80333" y2="9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9652" y="5583031"/>
            <a:ext cx="1355955" cy="1389854"/>
          </a:xfrm>
          <a:prstGeom prst="rect">
            <a:avLst/>
          </a:prstGeom>
        </p:spPr>
      </p:pic>
      <p:pic>
        <p:nvPicPr>
          <p:cNvPr id="1028" name="Picture 4" descr="Father and kids Royalty Free Vector Image - Vector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37" b="90000" l="9914" r="89963">
                        <a14:foregroundMark x1="44920" y1="8333" x2="56548" y2="7037"/>
                        <a14:foregroundMark x1="56548" y1="7037" x2="57650" y2="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029" y="1136184"/>
            <a:ext cx="4555058" cy="602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32778" y="1956791"/>
            <a:ext cx="9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 một người thân trong gia đình 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7DBC84F-CFD1-4ACF-8606-8EB1674EF91B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恐龙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自定义 498">
      <a:dk1>
        <a:sysClr val="windowText" lastClr="000000"/>
      </a:dk1>
      <a:lt1>
        <a:sysClr val="window" lastClr="FFFFFF"/>
      </a:lt1>
      <a:dk2>
        <a:srgbClr val="3C7895"/>
      </a:dk2>
      <a:lt2>
        <a:srgbClr val="E7E6E6"/>
      </a:lt2>
      <a:accent1>
        <a:srgbClr val="3C7895"/>
      </a:accent1>
      <a:accent2>
        <a:srgbClr val="3C7895"/>
      </a:accent2>
      <a:accent3>
        <a:srgbClr val="3C7895"/>
      </a:accent3>
      <a:accent4>
        <a:srgbClr val="3C7895"/>
      </a:accent4>
      <a:accent5>
        <a:srgbClr val="3C7895"/>
      </a:accent5>
      <a:accent6>
        <a:srgbClr val="3C789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2199</Words>
  <Application>Microsoft Office PowerPoint</Application>
  <PresentationFormat>Widescreen</PresentationFormat>
  <Paragraphs>144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 Light</vt:lpstr>
      <vt:lpstr>Nunito</vt:lpstr>
      <vt:lpstr>等线</vt:lpstr>
      <vt:lpstr>Arial</vt:lpstr>
      <vt:lpstr>Goudy Stout</vt:lpstr>
      <vt:lpstr>Calibri</vt:lpstr>
      <vt:lpstr>Times New Roman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Cúc Lê</cp:lastModifiedBy>
  <cp:revision>187</cp:revision>
  <dcterms:created xsi:type="dcterms:W3CDTF">2018-02-08T10:13:00Z</dcterms:created>
  <dcterms:modified xsi:type="dcterms:W3CDTF">2022-01-22T14:42:42Z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1D28CBDCA6AD4F21A7AC1045CD0B7160</vt:lpwstr>
  </property>
  <property fmtid="{D5CDD505-2E9C-101B-9397-08002B2CF9AE}" pid="3" name="KSOProductBuildVer">
    <vt:lpwstr>1033-11.2.0.10426</vt:lpwstr>
  </property>
</Properties>
</file>