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72" r:id="rId4"/>
    <p:sldMasterId id="2147483684" r:id="rId5"/>
  </p:sldMasterIdLst>
  <p:sldIdLst>
    <p:sldId id="257" r:id="rId6"/>
    <p:sldId id="258" r:id="rId7"/>
    <p:sldId id="265" r:id="rId8"/>
    <p:sldId id="264" r:id="rId9"/>
    <p:sldId id="261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84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4.xml"/><Relationship Id="rId8" Type="http://schemas.openxmlformats.org/officeDocument/2006/relationships/slide" Target="slides/slide3.xml"/><Relationship Id="rId7" Type="http://schemas.openxmlformats.org/officeDocument/2006/relationships/slide" Target="slides/slide2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00DD-6971-4E51-803B-C71DF1DCE3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42A7F-DE54-4B31-9C7C-3F9927BB09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00DD-6971-4E51-803B-C71DF1DCE3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42A7F-DE54-4B31-9C7C-3F9927BB09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00DD-6971-4E51-803B-C71DF1DCE3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42A7F-DE54-4B31-9C7C-3F9927BB09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00DD-6971-4E51-803B-C71DF1DCE3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42A7F-DE54-4B31-9C7C-3F9927BB09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00DD-6971-4E51-803B-C71DF1DCE3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42A7F-DE54-4B31-9C7C-3F9927BB09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00DD-6971-4E51-803B-C71DF1DCE3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42A7F-DE54-4B31-9C7C-3F9927BB09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00DD-6971-4E51-803B-C71DF1DCE3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42A7F-DE54-4B31-9C7C-3F9927BB09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00DD-6971-4E51-803B-C71DF1DCE3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42A7F-DE54-4B31-9C7C-3F9927BB09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00DD-6971-4E51-803B-C71DF1DCE3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42A7F-DE54-4B31-9C7C-3F9927BB09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00DD-6971-4E51-803B-C71DF1DCE3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42A7F-DE54-4B31-9C7C-3F9927BB09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00DD-6971-4E51-803B-C71DF1DCE3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42A7F-DE54-4B31-9C7C-3F9927BB09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00DD-6971-4E51-803B-C71DF1DCE3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42A7F-DE54-4B31-9C7C-3F9927BB09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00DD-6971-4E51-803B-C71DF1DCE3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42A7F-DE54-4B31-9C7C-3F9927BB09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00DD-6971-4E51-803B-C71DF1DCE3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42A7F-DE54-4B31-9C7C-3F9927BB09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00DD-6971-4E51-803B-C71DF1DCE3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42A7F-DE54-4B31-9C7C-3F9927BB09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00DD-6971-4E51-803B-C71DF1DCE3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42A7F-DE54-4B31-9C7C-3F9927BB09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00DD-6971-4E51-803B-C71DF1DCE3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42A7F-DE54-4B31-9C7C-3F9927BB09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00DD-6971-4E51-803B-C71DF1DCE3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42A7F-DE54-4B31-9C7C-3F9927BB09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00DD-6971-4E51-803B-C71DF1DCE3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42A7F-DE54-4B31-9C7C-3F9927BB09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00DD-6971-4E51-803B-C71DF1DCE3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42A7F-DE54-4B31-9C7C-3F9927BB09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00DD-6971-4E51-803B-C71DF1DCE3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42A7F-DE54-4B31-9C7C-3F9927BB09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00DD-6971-4E51-803B-C71DF1DCE3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42A7F-DE54-4B31-9C7C-3F9927BB09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00DD-6971-4E51-803B-C71DF1DCE3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42A7F-DE54-4B31-9C7C-3F9927BB09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00DD-6971-4E51-803B-C71DF1DCE3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42A7F-DE54-4B31-9C7C-3F9927BB09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00DD-6971-4E51-803B-C71DF1DCE3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42A7F-DE54-4B31-9C7C-3F9927BB09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00DD-6971-4E51-803B-C71DF1DCE3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42A7F-DE54-4B31-9C7C-3F9927BB09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00DD-6971-4E51-803B-C71DF1DCE3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42A7F-DE54-4B31-9C7C-3F9927BB09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E61FC-83F7-4ED4-A8E6-36505792A05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D249C-D380-408B-A4C8-BA5B8BD60EC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E61FC-83F7-4ED4-A8E6-36505792A05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D249C-D380-408B-A4C8-BA5B8BD60EC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E61FC-83F7-4ED4-A8E6-36505792A05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D249C-D380-408B-A4C8-BA5B8BD60EC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E61FC-83F7-4ED4-A8E6-36505792A05D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D249C-D380-408B-A4C8-BA5B8BD60EC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E61FC-83F7-4ED4-A8E6-36505792A05D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D249C-D380-408B-A4C8-BA5B8BD60EC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E61FC-83F7-4ED4-A8E6-36505792A05D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D249C-D380-408B-A4C8-BA5B8BD60EC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00DD-6971-4E51-803B-C71DF1DCE3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42A7F-DE54-4B31-9C7C-3F9927BB09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E61FC-83F7-4ED4-A8E6-36505792A05D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D249C-D380-408B-A4C8-BA5B8BD60EC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E61FC-83F7-4ED4-A8E6-36505792A05D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D249C-D380-408B-A4C8-BA5B8BD60EC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E61FC-83F7-4ED4-A8E6-36505792A05D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D249C-D380-408B-A4C8-BA5B8BD60EC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E61FC-83F7-4ED4-A8E6-36505792A05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D249C-D380-408B-A4C8-BA5B8BD60EC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E61FC-83F7-4ED4-A8E6-36505792A05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D249C-D380-408B-A4C8-BA5B8BD60EC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00DD-6971-4E51-803B-C71DF1DCE3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42A7F-DE54-4B31-9C7C-3F9927BB09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00DD-6971-4E51-803B-C71DF1DCE3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42A7F-DE54-4B31-9C7C-3F9927BB09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00DD-6971-4E51-803B-C71DF1DCE3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42A7F-DE54-4B31-9C7C-3F9927BB09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00DD-6971-4E51-803B-C71DF1DCE3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42A7F-DE54-4B31-9C7C-3F9927BB09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00DD-6971-4E51-803B-C71DF1DCE3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42A7F-DE54-4B31-9C7C-3F9927BB09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0.xml"/><Relationship Id="rId7" Type="http://schemas.openxmlformats.org/officeDocument/2006/relationships/slideLayout" Target="../slideLayouts/slideLayout29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2" Type="http://schemas.openxmlformats.org/officeDocument/2006/relationships/theme" Target="../theme/theme3.xml"/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0.xml"/><Relationship Id="rId6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2" Type="http://schemas.openxmlformats.org/officeDocument/2006/relationships/theme" Target="../theme/theme4.xml"/><Relationship Id="rId11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3.xml"/><Relationship Id="rId1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FE00DD-6971-4E51-803B-C71DF1DCE3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342A7F-DE54-4B31-9C7C-3F9927BB09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FE00DD-6971-4E51-803B-C71DF1DCE3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342A7F-DE54-4B31-9C7C-3F9927BB09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FE00DD-6971-4E51-803B-C71DF1DCE3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342A7F-DE54-4B31-9C7C-3F9927BB09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E61FC-83F7-4ED4-A8E6-36505792A05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0D249C-D380-408B-A4C8-BA5B8BD60EC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image" Target="../media/image10.png"/><Relationship Id="rId8" Type="http://schemas.openxmlformats.org/officeDocument/2006/relationships/image" Target="../media/image9.png"/><Relationship Id="rId7" Type="http://schemas.openxmlformats.org/officeDocument/2006/relationships/image" Target="../media/image8.png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2" Type="http://schemas.openxmlformats.org/officeDocument/2006/relationships/slideLayout" Target="../slideLayouts/slideLayout18.xml"/><Relationship Id="rId11" Type="http://schemas.openxmlformats.org/officeDocument/2006/relationships/image" Target="../media/image12.png"/><Relationship Id="rId10" Type="http://schemas.openxmlformats.org/officeDocument/2006/relationships/image" Target="../media/image11.png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image" Target="../media/image28.png"/><Relationship Id="rId8" Type="http://schemas.openxmlformats.org/officeDocument/2006/relationships/image" Target="../media/image27.png"/><Relationship Id="rId7" Type="http://schemas.openxmlformats.org/officeDocument/2006/relationships/image" Target="../media/image26.png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2" Type="http://schemas.openxmlformats.org/officeDocument/2006/relationships/slideLayout" Target="../slideLayouts/slideLayout24.xml"/><Relationship Id="rId11" Type="http://schemas.openxmlformats.org/officeDocument/2006/relationships/image" Target="../media/image30.png"/><Relationship Id="rId10" Type="http://schemas.openxmlformats.org/officeDocument/2006/relationships/image" Target="../media/image29.png"/><Relationship Id="rId1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8.xml"/><Relationship Id="rId3" Type="http://schemas.openxmlformats.org/officeDocument/2006/relationships/image" Target="../media/image32.png"/><Relationship Id="rId2" Type="http://schemas.openxmlformats.org/officeDocument/2006/relationships/image" Target="../media/image3.jpeg"/><Relationship Id="rId1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09419" y="2952851"/>
            <a:ext cx="6324730" cy="1780951"/>
          </a:xfrm>
          <a:prstGeom prst="rect">
            <a:avLst/>
          </a:prstGeom>
          <a:noFill/>
        </p:spPr>
        <p:txBody>
          <a:bodyPr wrap="none" rtlCol="0">
            <a:prstTxWarp prst="textWave1">
              <a:avLst/>
            </a:prstTxWarp>
            <a:spAutoFit/>
          </a:bodyPr>
          <a:lstStyle/>
          <a:p>
            <a:pPr algn="ctr"/>
            <a:endParaRPr lang="en-US" sz="111075" b="1" dirty="0" smtClean="0">
              <a:ln w="22225">
                <a:solidFill>
                  <a:srgbClr val="FF0000"/>
                </a:solidFill>
                <a:prstDash val="solid"/>
              </a:ln>
              <a:solidFill>
                <a:srgbClr val="ED7D31">
                  <a:lumMod val="60000"/>
                  <a:lumOff val="40000"/>
                </a:srgbClr>
              </a:solidFill>
            </a:endParaRPr>
          </a:p>
          <a:p>
            <a:pPr algn="ctr"/>
            <a:r>
              <a:rPr lang="en-US" sz="111075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ED7D31">
                    <a:lumMod val="60000"/>
                    <a:lumOff val="40000"/>
                  </a:srgbClr>
                </a:solidFill>
              </a:rPr>
              <a:t>LUYỆN TẬP</a:t>
            </a:r>
            <a:endParaRPr lang="en-US" sz="111075" b="1" dirty="0">
              <a:ln w="22225">
                <a:solidFill>
                  <a:srgbClr val="FF0000"/>
                </a:solidFill>
                <a:prstDash val="solid"/>
              </a:ln>
              <a:solidFill>
                <a:srgbClr val="ED7D31">
                  <a:lumMod val="60000"/>
                  <a:lumOff val="40000"/>
                </a:srgbClr>
              </a:solidFill>
            </a:endParaRPr>
          </a:p>
        </p:txBody>
      </p:sp>
      <p:sp>
        <p:nvSpPr>
          <p:cNvPr id="3" name="Rectangles 2"/>
          <p:cNvSpPr/>
          <p:nvPr/>
        </p:nvSpPr>
        <p:spPr>
          <a:xfrm>
            <a:off x="3385185" y="1152525"/>
            <a:ext cx="2373630" cy="119888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altLang="zh-CN" sz="7200" b="1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TOÁN</a:t>
            </a:r>
            <a:endParaRPr lang="en-US" altLang="zh-CN" sz="7200" b="1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43376" y="852347"/>
            <a:ext cx="1278281" cy="507831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>
            <a:spAutoFit/>
          </a:bodyPr>
          <a:lstStyle/>
          <a:p>
            <a:r>
              <a:rPr lang="en-US" altLang="en-US" sz="2700" dirty="0" err="1">
                <a:solidFill>
                  <a:srgbClr val="FF0000"/>
                </a:solidFill>
                <a:latin typeface="Snap ITC" panose="04040A07060A02020202" pitchFamily="82" charset="0"/>
              </a:rPr>
              <a:t>Bài</a:t>
            </a:r>
            <a:r>
              <a:rPr lang="en-US" altLang="en-US" sz="2700" dirty="0">
                <a:solidFill>
                  <a:srgbClr val="FF0000"/>
                </a:solidFill>
                <a:latin typeface="Snap ITC" panose="04040A07060A02020202" pitchFamily="82" charset="0"/>
              </a:rPr>
              <a:t> 1</a:t>
            </a:r>
            <a:endParaRPr lang="en-US" sz="2700" dirty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71675" y="852347"/>
            <a:ext cx="65445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002060"/>
                </a:solidFill>
              </a:rPr>
              <a:t>Viết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phân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số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thập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phân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thích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hợp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vào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chỗ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chấm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dưới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mỗi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vạch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của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tia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số</a:t>
            </a:r>
            <a:r>
              <a:rPr lang="en-US" sz="2400" b="1" dirty="0" smtClean="0">
                <a:solidFill>
                  <a:srgbClr val="002060"/>
                </a:solidFill>
              </a:rPr>
              <a:t>:</a:t>
            </a:r>
            <a:endParaRPr lang="en-US" sz="2400" b="1" dirty="0">
              <a:solidFill>
                <a:srgbClr val="002060"/>
              </a:solidFill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 flipV="1">
            <a:off x="887104" y="2934269"/>
            <a:ext cx="7465325" cy="5459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887104" y="2879677"/>
            <a:ext cx="0" cy="21836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612710" y="2879677"/>
            <a:ext cx="0" cy="21836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336043" y="2895597"/>
            <a:ext cx="0" cy="21836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018438" y="2895597"/>
            <a:ext cx="0" cy="21836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700819" y="2881949"/>
            <a:ext cx="0" cy="21836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369568" y="2868301"/>
            <a:ext cx="0" cy="21836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038308" y="2868301"/>
            <a:ext cx="0" cy="21836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693405" y="2868301"/>
            <a:ext cx="0" cy="21836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348496" y="2854653"/>
            <a:ext cx="0" cy="21836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071832" y="2854653"/>
            <a:ext cx="0" cy="21836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7795162" y="2854653"/>
            <a:ext cx="0" cy="21836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98796" y="2356457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0</a:t>
            </a:r>
            <a:endParaRPr lang="en-US" sz="28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7611458" y="2305221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1</a:t>
            </a:r>
            <a:endParaRPr lang="en-US" sz="28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xtBox 26"/>
              <p:cNvSpPr txBox="1"/>
              <p:nvPr/>
            </p:nvSpPr>
            <p:spPr>
              <a:xfrm>
                <a:off x="1337634" y="3203869"/>
                <a:ext cx="550151" cy="6705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0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0" smtClean="0"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n-US" sz="2000" b="1" dirty="0"/>
              </a:p>
            </p:txBody>
          </p:sp>
        </mc:Choice>
        <mc:Fallback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7634" y="3203869"/>
                <a:ext cx="550151" cy="670568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/>
              <p:cNvSpPr txBox="1"/>
              <p:nvPr/>
            </p:nvSpPr>
            <p:spPr>
              <a:xfrm>
                <a:off x="2060967" y="3203869"/>
                <a:ext cx="550151" cy="6971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0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000" b="1" i="0" smtClean="0"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n-US" sz="2000" b="1" dirty="0"/>
              </a:p>
            </p:txBody>
          </p:sp>
        </mc:Choice>
        <mc:Fallback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0967" y="3203869"/>
                <a:ext cx="550151" cy="697114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p:sp>
        <p:nvSpPr>
          <p:cNvPr id="29" name="TextBox 28"/>
          <p:cNvSpPr txBox="1"/>
          <p:nvPr/>
        </p:nvSpPr>
        <p:spPr>
          <a:xfrm>
            <a:off x="2800269" y="3339098"/>
            <a:ext cx="4363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….</a:t>
            </a:r>
            <a:endParaRPr lang="en-US" sz="20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3480519" y="3352371"/>
            <a:ext cx="4363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….</a:t>
            </a:r>
            <a:endParaRPr lang="en-US" sz="20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151399" y="3352371"/>
            <a:ext cx="4363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….</a:t>
            </a:r>
            <a:endParaRPr lang="en-US" sz="20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4822279" y="3339098"/>
            <a:ext cx="4363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….</a:t>
            </a:r>
            <a:endParaRPr lang="en-US" sz="20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5493159" y="3352371"/>
            <a:ext cx="4730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….</a:t>
            </a:r>
            <a:endParaRPr lang="en-US" sz="20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6130327" y="3352371"/>
            <a:ext cx="4363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….</a:t>
            </a:r>
            <a:endParaRPr lang="en-US" sz="20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6853663" y="3352371"/>
            <a:ext cx="4363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….</a:t>
            </a:r>
            <a:endParaRPr lang="en-US" sz="20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7" name="TextBox 36"/>
              <p:cNvSpPr txBox="1"/>
              <p:nvPr/>
            </p:nvSpPr>
            <p:spPr>
              <a:xfrm>
                <a:off x="2752733" y="3219789"/>
                <a:ext cx="550151" cy="6971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0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n-US" sz="20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2733" y="3219789"/>
                <a:ext cx="550151" cy="697114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9" name="TextBox 38"/>
              <p:cNvSpPr txBox="1"/>
              <p:nvPr/>
            </p:nvSpPr>
            <p:spPr>
              <a:xfrm>
                <a:off x="3412267" y="3210149"/>
                <a:ext cx="550151" cy="6694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sz="20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n-US" sz="20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2267" y="3210149"/>
                <a:ext cx="550151" cy="669479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0" name="TextBox 39"/>
              <p:cNvSpPr txBox="1"/>
              <p:nvPr/>
            </p:nvSpPr>
            <p:spPr>
              <a:xfrm>
                <a:off x="4118919" y="3220779"/>
                <a:ext cx="550151" cy="6971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20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n-US" sz="20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8919" y="3220779"/>
                <a:ext cx="550151" cy="697114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1" name="TextBox 40"/>
              <p:cNvSpPr txBox="1"/>
              <p:nvPr/>
            </p:nvSpPr>
            <p:spPr>
              <a:xfrm>
                <a:off x="4734457" y="3206450"/>
                <a:ext cx="550151" cy="6971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sz="20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n-US" sz="20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4457" y="3206450"/>
                <a:ext cx="550151" cy="697114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2" name="TextBox 41"/>
              <p:cNvSpPr txBox="1"/>
              <p:nvPr/>
            </p:nvSpPr>
            <p:spPr>
              <a:xfrm>
                <a:off x="5432392" y="3233746"/>
                <a:ext cx="550151" cy="6685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en-US" sz="20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n-US" sz="20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2392" y="3233746"/>
                <a:ext cx="550151" cy="668581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3" name="TextBox 42"/>
              <p:cNvSpPr txBox="1"/>
              <p:nvPr/>
            </p:nvSpPr>
            <p:spPr>
              <a:xfrm>
                <a:off x="6056647" y="3219789"/>
                <a:ext cx="550151" cy="6971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en-US" sz="20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n-US" sz="20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6647" y="3219789"/>
                <a:ext cx="550151" cy="697114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4" name="TextBox 43"/>
              <p:cNvSpPr txBox="1"/>
              <p:nvPr/>
            </p:nvSpPr>
            <p:spPr>
              <a:xfrm>
                <a:off x="6794053" y="3219789"/>
                <a:ext cx="550151" cy="6971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US" sz="20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n-US" sz="20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4053" y="3219789"/>
                <a:ext cx="550151" cy="697114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9" grpId="0"/>
      <p:bldP spid="40" grpId="0"/>
      <p:bldP spid="41" grpId="0"/>
      <p:bldP spid="42" grpId="0"/>
      <p:bldP spid="43" grpId="0"/>
      <p:bldP spid="4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74005" y="599280"/>
            <a:ext cx="1278281" cy="507831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>
            <a:spAutoFit/>
          </a:bodyPr>
          <a:lstStyle/>
          <a:p>
            <a:r>
              <a:rPr lang="en-US" altLang="en-US" sz="2700" dirty="0" err="1">
                <a:solidFill>
                  <a:srgbClr val="FF0000"/>
                </a:solidFill>
                <a:latin typeface="Snap ITC" panose="04040A07060A02020202" pitchFamily="82" charset="0"/>
              </a:rPr>
              <a:t>Bài</a:t>
            </a:r>
            <a:r>
              <a:rPr lang="en-US" altLang="en-US" sz="2700" dirty="0">
                <a:solidFill>
                  <a:srgbClr val="FF0000"/>
                </a:solidFill>
                <a:latin typeface="Snap ITC" panose="04040A07060A02020202" pitchFamily="82" charset="0"/>
              </a:rPr>
              <a:t> </a:t>
            </a:r>
            <a:r>
              <a:rPr lang="en-US" altLang="en-US" sz="2700" dirty="0" smtClean="0">
                <a:solidFill>
                  <a:srgbClr val="FF0000"/>
                </a:solidFill>
                <a:latin typeface="Snap ITC" panose="04040A07060A02020202" pitchFamily="82" charset="0"/>
              </a:rPr>
              <a:t>2</a:t>
            </a:r>
            <a:endParaRPr lang="en-US" sz="2700" dirty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73755" y="599280"/>
            <a:ext cx="6121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</a:rPr>
              <a:t>Viết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các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phân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số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sau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thành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phân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số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thập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phân</a:t>
            </a:r>
            <a:r>
              <a:rPr lang="en-US" sz="2400" b="1" dirty="0" smtClean="0">
                <a:solidFill>
                  <a:srgbClr val="FF0000"/>
                </a:solidFill>
              </a:rPr>
              <a:t>:</a:t>
            </a:r>
            <a:endParaRPr lang="en-US" sz="24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3532664" y="2410325"/>
                <a:ext cx="3270062" cy="9906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num>
                      <m:den>
                        <m:r>
                          <a:rPr lang="en-US" sz="4000" b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4000" b="1" dirty="0" smtClean="0">
                    <a:solidFill>
                      <a:srgbClr val="0070C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  <m:r>
                          <a:rPr lang="en-US" sz="4000" b="1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000" b="1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𝐱</m:t>
                        </m:r>
                        <m:r>
                          <a:rPr lang="en-US" sz="4000" b="1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000" b="1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4000" b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4000" b="1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000" b="1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𝐱</m:t>
                        </m:r>
                        <m:r>
                          <a:rPr lang="en-US" sz="4000" b="1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000" b="1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en-US" sz="40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𝟓𝟓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endParaRPr lang="en-US" sz="4000" b="1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1139" y="2410325"/>
                <a:ext cx="3270062" cy="990656"/>
              </a:xfrm>
              <a:prstGeom prst="rect">
                <a:avLst/>
              </a:prstGeom>
              <a:blipFill rotWithShape="0">
                <a:blip r:embed="rId2"/>
                <a:stretch>
                  <a:fillRect b="-128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3528921" y="1241782"/>
                <a:ext cx="3689856" cy="9877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0" smtClean="0">
                            <a:latin typeface="Cambria Math" panose="02040503050406030204" pitchFamily="18" charset="0"/>
                          </a:rPr>
                          <m:t>𝟏𝟏</m:t>
                        </m:r>
                      </m:num>
                      <m:den>
                        <m:r>
                          <a:rPr lang="en-US" sz="4000" b="1" i="0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US" sz="4000" b="1" i="0" smtClean="0">
                        <a:latin typeface="Cambria Math" panose="02040503050406030204" pitchFamily="18" charset="0"/>
                      </a:rPr>
                      <m:t>    ;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  </m:t>
                    </m:r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0" smtClean="0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4000" b="1" dirty="0" smtClean="0"/>
                  <a:t>   ;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𝟑𝟏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4000" b="1" dirty="0" smtClean="0"/>
                  <a:t>   </a:t>
                </a:r>
                <a:endParaRPr lang="en-US" sz="4000" b="1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8921" y="1241782"/>
                <a:ext cx="3689856" cy="987706"/>
              </a:xfrm>
              <a:prstGeom prst="rect">
                <a:avLst/>
              </a:prstGeom>
              <a:blipFill rotWithShape="0">
                <a:blip r:embed="rId3"/>
                <a:stretch>
                  <a:fillRect b="-129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3528921" y="3664789"/>
                <a:ext cx="3718903" cy="9906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40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4000" b="1" dirty="0" smtClean="0">
                    <a:solidFill>
                      <a:srgbClr val="0070C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4000" b="1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4000" b="1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000" b="1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𝐱</m:t>
                        </m:r>
                        <m:r>
                          <a:rPr lang="en-US" sz="4000" b="1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0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𝟐𝟓</m:t>
                        </m:r>
                      </m:num>
                      <m:den>
                        <m:r>
                          <a:rPr lang="en-US" sz="4000" b="1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4000" b="1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000" b="1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𝐱</m:t>
                        </m:r>
                        <m:r>
                          <a:rPr lang="en-US" sz="4000" b="1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000" b="1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𝟐𝟓</m:t>
                        </m:r>
                      </m:den>
                    </m:f>
                    <m:r>
                      <a:rPr lang="en-US" sz="40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𝟑𝟕𝟓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endParaRPr lang="en-US" sz="4000" b="1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7396" y="3664789"/>
                <a:ext cx="3718903" cy="990656"/>
              </a:xfrm>
              <a:prstGeom prst="rect">
                <a:avLst/>
              </a:prstGeom>
              <a:blipFill rotWithShape="0">
                <a:blip r:embed="rId4"/>
                <a:stretch>
                  <a:fillRect b="-128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3532664" y="4833332"/>
                <a:ext cx="3270062" cy="9814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4000" b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4000" b="1" dirty="0" smtClean="0">
                    <a:solidFill>
                      <a:srgbClr val="0070C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4000" b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4000" b="1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000" b="1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𝐱</m:t>
                        </m:r>
                        <m:r>
                          <a:rPr lang="en-US" sz="4000" b="1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0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40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000" b="1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𝐱</m:t>
                        </m:r>
                        <m:r>
                          <a:rPr lang="en-US" sz="40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0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US" sz="40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𝟔𝟐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endParaRPr lang="en-US" sz="4000" b="1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1139" y="4833332"/>
                <a:ext cx="3270062" cy="981487"/>
              </a:xfrm>
              <a:prstGeom prst="rect">
                <a:avLst/>
              </a:prstGeom>
              <a:blipFill rotWithShape="0">
                <a:blip r:embed="rId5"/>
                <a:stretch>
                  <a:fillRect b="-13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ldLvl="0" animBg="1"/>
      <p:bldP spid="8" grpId="0" bldLvl="0" animBg="1"/>
      <p:bldP spid="9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4192" y="654033"/>
            <a:ext cx="1278281" cy="507831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>
            <a:spAutoFit/>
          </a:bodyPr>
          <a:lstStyle/>
          <a:p>
            <a:r>
              <a:rPr lang="en-US" altLang="en-US" sz="2700" dirty="0" err="1">
                <a:solidFill>
                  <a:srgbClr val="FF0000"/>
                </a:solidFill>
                <a:latin typeface="Snap ITC" panose="04040A07060A02020202" pitchFamily="82" charset="0"/>
              </a:rPr>
              <a:t>Bài</a:t>
            </a:r>
            <a:r>
              <a:rPr lang="en-US" altLang="en-US" sz="2700" dirty="0">
                <a:solidFill>
                  <a:srgbClr val="FF0000"/>
                </a:solidFill>
                <a:latin typeface="Snap ITC" panose="04040A07060A02020202" pitchFamily="82" charset="0"/>
              </a:rPr>
              <a:t> </a:t>
            </a:r>
            <a:r>
              <a:rPr lang="en-US" altLang="en-US" sz="2700" dirty="0" smtClean="0">
                <a:solidFill>
                  <a:srgbClr val="FF0000"/>
                </a:solidFill>
                <a:latin typeface="Snap ITC" panose="04040A07060A02020202" pitchFamily="82" charset="0"/>
              </a:rPr>
              <a:t>3</a:t>
            </a:r>
            <a:endParaRPr lang="en-US" sz="2700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22243" y="628542"/>
            <a:ext cx="65574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002060"/>
                </a:solidFill>
              </a:rPr>
              <a:t>Viết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các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phân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số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sau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thành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phân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số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thập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phân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có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mẫu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số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là</a:t>
            </a:r>
            <a:r>
              <a:rPr lang="en-US" sz="2400" b="1" dirty="0" smtClean="0">
                <a:solidFill>
                  <a:srgbClr val="002060"/>
                </a:solidFill>
              </a:rPr>
              <a:t> 100:</a:t>
            </a:r>
            <a:endParaRPr lang="en-US" sz="2400" b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3365634" y="1614314"/>
                <a:ext cx="3119187" cy="7210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2800" b="1" i="0" smtClean="0">
                            <a:latin typeface="Cambria Math" panose="02040503050406030204" pitchFamily="18" charset="0"/>
                          </a:rPr>
                          <m:t>𝟐𝟓</m:t>
                        </m:r>
                      </m:den>
                    </m:f>
                    <m:r>
                      <a:rPr lang="en-US" sz="2800" b="1" i="0" smtClean="0">
                        <a:latin typeface="Cambria Math" panose="02040503050406030204" pitchFamily="18" charset="0"/>
                      </a:rPr>
                      <m:t>    ;</m:t>
                    </m:r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  </m:t>
                    </m:r>
                    <m:f>
                      <m:fPr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𝟓𝟎𝟎</m:t>
                        </m:r>
                      </m:num>
                      <m:den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</m:oMath>
                </a14:m>
                <a:r>
                  <a:rPr lang="en-US" sz="2800" b="1" dirty="0" smtClean="0"/>
                  <a:t>   ;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𝟏𝟖</m:t>
                        </m:r>
                      </m:num>
                      <m:den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𝟐𝟎𝟎</m:t>
                        </m:r>
                      </m:den>
                    </m:f>
                  </m:oMath>
                </a14:m>
                <a:r>
                  <a:rPr lang="en-US" sz="2800" b="1" dirty="0" smtClean="0"/>
                  <a:t>   </a:t>
                </a:r>
                <a:endParaRPr lang="en-US" sz="2800" b="1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5634" y="1614314"/>
                <a:ext cx="3119187" cy="721031"/>
              </a:xfrm>
              <a:prstGeom prst="rect">
                <a:avLst/>
              </a:prstGeom>
              <a:blipFill rotWithShape="0">
                <a:blip r:embed="rId2"/>
                <a:stretch>
                  <a:fillRect b="-110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1833155" y="2842084"/>
                <a:ext cx="2504981" cy="7146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2800" b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800" b="1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2800" b="1" dirty="0" smtClean="0">
                    <a:solidFill>
                      <a:srgbClr val="0070C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en-US" sz="2800" b="1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 b="1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𝐱</m:t>
                        </m:r>
                        <m:r>
                          <a:rPr lang="en-US" sz="2800" b="1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2800" b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800" b="1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2800" b="1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 b="1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𝐱</m:t>
                        </m:r>
                        <m:r>
                          <a:rPr lang="en-US" sz="2800" b="1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en-US" sz="28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𝟐𝟒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endParaRPr lang="en-US" sz="2800" b="1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4790" y="2600325"/>
                <a:ext cx="3453130" cy="984885"/>
              </a:xfrm>
              <a:prstGeom prst="rect">
                <a:avLst/>
              </a:prstGeom>
              <a:blipFill rotWithShape="0">
                <a:blip r:embed="rId3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US" sz="2800">
                    <a:solidFill>
                      <a:srgbClr val="FF0000"/>
                    </a:solidFill>
                  </a:rPr>
                  <a:t> </a:t>
                </a:r>
                <a:endParaRPr lang="en-US" sz="2800">
                  <a:solidFill>
                    <a:srgbClr val="FF0000"/>
                  </a:solidFill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1833155" y="3818563"/>
                <a:ext cx="3117328" cy="7418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𝟓𝟎𝟎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</m:oMath>
                </a14:m>
                <a:r>
                  <a:rPr lang="en-US" sz="2800" b="1" dirty="0" smtClean="0">
                    <a:solidFill>
                      <a:srgbClr val="0070C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𝟓𝟎𝟎</m:t>
                        </m:r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:</m:t>
                        </m:r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:</m:t>
                        </m:r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  <m:r>
                      <a:rPr lang="en-US" sz="28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𝟓𝟎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endParaRPr lang="en-US" sz="2800" b="1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1245" y="3747770"/>
                <a:ext cx="4298950" cy="1022985"/>
              </a:xfrm>
              <a:prstGeom prst="rect">
                <a:avLst/>
              </a:prstGeom>
              <a:blipFill rotWithShape="0">
                <a:blip r:embed="rId4"/>
                <a:stretch>
                  <a:fillRect b="-7377"/>
                </a:stretch>
              </a:blipFill>
            </p:spPr>
            <p:txBody>
              <a:bodyPr/>
              <a:lstStyle/>
              <a:p>
                <a:r>
                  <a:rPr lang="en-US" sz="2800">
                    <a:solidFill>
                      <a:srgbClr val="FF0000"/>
                    </a:solidFill>
                  </a:rPr>
                  <a:t> </a:t>
                </a:r>
                <a:endParaRPr lang="en-US" sz="2800">
                  <a:solidFill>
                    <a:srgbClr val="FF0000"/>
                  </a:solidFill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1833155" y="4715144"/>
                <a:ext cx="2646045" cy="7418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𝟏𝟖</m:t>
                        </m:r>
                      </m:num>
                      <m:den>
                        <m:r>
                          <a:rPr lang="en-US" sz="2800" b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𝟎𝟎</m:t>
                        </m:r>
                      </m:den>
                    </m:f>
                  </m:oMath>
                </a14:m>
                <a:r>
                  <a:rPr lang="en-US" sz="2800" b="1" dirty="0" smtClean="0">
                    <a:solidFill>
                      <a:srgbClr val="0070C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𝟏𝟖</m:t>
                        </m:r>
                        <m:r>
                          <a:rPr lang="en-US" sz="2800" b="1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: </m:t>
                        </m:r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𝟐𝟎𝟎</m:t>
                        </m:r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:</m:t>
                        </m:r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US" sz="28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endParaRPr lang="en-US" sz="2800" b="1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6365" y="4961890"/>
                <a:ext cx="3649345" cy="1022985"/>
              </a:xfrm>
              <a:prstGeom prst="rect">
                <a:avLst/>
              </a:prstGeom>
              <a:blipFill rotWithShape="0">
                <a:blip r:embed="rId5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US" sz="2800">
                    <a:solidFill>
                      <a:srgbClr val="FF0000"/>
                    </a:solidFill>
                  </a:rPr>
                  <a:t> </a:t>
                </a:r>
                <a:endParaRPr lang="en-US" sz="2800">
                  <a:solidFill>
                    <a:srgbClr val="FF0000"/>
                  </a:solidFill>
                </a:endParaRP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6" grpId="0" bldLvl="0" animBg="1"/>
      <p:bldP spid="7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7412" y="647708"/>
            <a:ext cx="1395979" cy="523220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>
            <a:spAutoFit/>
          </a:bodyPr>
          <a:lstStyle/>
          <a:p>
            <a:r>
              <a:rPr lang="en-US" altLang="en-US" sz="2800" dirty="0" err="1">
                <a:solidFill>
                  <a:srgbClr val="FF0000"/>
                </a:solidFill>
                <a:latin typeface="Snap ITC" panose="04040A07060A02020202" pitchFamily="82" charset="0"/>
              </a:rPr>
              <a:t>Bài</a:t>
            </a:r>
            <a:r>
              <a:rPr lang="en-US" altLang="en-US" sz="2800" dirty="0">
                <a:solidFill>
                  <a:srgbClr val="FF0000"/>
                </a:solidFill>
                <a:latin typeface="Snap ITC" panose="04040A07060A02020202" pitchFamily="82" charset="0"/>
              </a:rPr>
              <a:t> </a:t>
            </a:r>
            <a:r>
              <a:rPr lang="en-US" altLang="en-US" sz="2800" dirty="0" smtClean="0">
                <a:solidFill>
                  <a:srgbClr val="FF0000"/>
                </a:solidFill>
                <a:latin typeface="Snap ITC" panose="04040A07060A02020202" pitchFamily="82" charset="0"/>
              </a:rPr>
              <a:t>4</a:t>
            </a:r>
            <a:endParaRPr lang="en-US" sz="2800" dirty="0">
              <a:solidFill>
                <a:prstClr val="black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36979" y="1705970"/>
            <a:ext cx="764275" cy="199257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899344" y="1705970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&gt;</a:t>
            </a:r>
            <a:endParaRPr lang="en-US" sz="4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899344" y="2256401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/>
              <a:t>&lt;</a:t>
            </a:r>
            <a:endParaRPr lang="en-US" sz="40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884992" y="2806832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/>
              <a:t>=</a:t>
            </a:r>
            <a:endParaRPr lang="en-US" sz="40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2395182" y="1656597"/>
                <a:ext cx="511357" cy="8066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n-US" sz="2800" b="1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5182" y="1656597"/>
                <a:ext cx="511357" cy="806631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3544788" y="1656597"/>
                <a:ext cx="511357" cy="8094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n-US" sz="2800" b="1" dirty="0"/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4788" y="1656597"/>
                <a:ext cx="511357" cy="80945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2395182" y="3186271"/>
                <a:ext cx="511357" cy="84664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n-US" sz="2800" b="1" dirty="0"/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5182" y="3186271"/>
                <a:ext cx="511357" cy="84664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3544788" y="3186271"/>
                <a:ext cx="726160" cy="84664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𝟓𝟎</m:t>
                          </m:r>
                        </m:num>
                        <m:den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𝟏𝟎𝟎</m:t>
                          </m:r>
                        </m:den>
                      </m:f>
                    </m:oMath>
                  </m:oMathPara>
                </a14:m>
                <a:endParaRPr lang="en-US" sz="2800" b="1" dirty="0"/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4788" y="3186271"/>
                <a:ext cx="726160" cy="846642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6012565" y="1705970"/>
                <a:ext cx="726160" cy="8094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𝟗𝟐</m:t>
                          </m:r>
                        </m:num>
                        <m:den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𝟏𝟎𝟎</m:t>
                          </m:r>
                        </m:den>
                      </m:f>
                    </m:oMath>
                  </m:oMathPara>
                </a14:m>
                <a:endParaRPr lang="en-US" sz="2800" b="1" dirty="0"/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2565" y="1705970"/>
                <a:ext cx="726160" cy="809452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7639842" y="1708791"/>
                <a:ext cx="726161" cy="8066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𝟖𝟕</m:t>
                          </m:r>
                        </m:num>
                        <m:den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𝟏𝟎𝟎</m:t>
                          </m:r>
                        </m:den>
                      </m:f>
                    </m:oMath>
                  </m:oMathPara>
                </a14:m>
                <a:endParaRPr lang="en-US" sz="2800" b="1" dirty="0"/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9842" y="1708791"/>
                <a:ext cx="726161" cy="806631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6119966" y="3186271"/>
                <a:ext cx="511357" cy="8094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n-US" sz="2800" b="1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9966" y="3186271"/>
                <a:ext cx="511357" cy="809452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>
                <a:off x="7747243" y="3186271"/>
                <a:ext cx="726161" cy="8094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𝟐𝟗</m:t>
                          </m:r>
                        </m:num>
                        <m:den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𝟏𝟎𝟎</m:t>
                          </m:r>
                        </m:den>
                      </m:f>
                    </m:oMath>
                  </m:oMathPara>
                </a14:m>
                <a:endParaRPr lang="en-US" sz="2800" b="1" dirty="0"/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7243" y="3186271"/>
                <a:ext cx="726161" cy="809452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2941771" y="1794736"/>
            <a:ext cx="567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…..</a:t>
            </a:r>
            <a:endParaRPr lang="en-US" sz="24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2977004" y="3360164"/>
            <a:ext cx="567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…..</a:t>
            </a:r>
            <a:endParaRPr lang="en-US" sz="24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6905391" y="1879863"/>
            <a:ext cx="567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…..</a:t>
            </a:r>
            <a:endParaRPr lang="en-US" sz="24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6905391" y="3339860"/>
            <a:ext cx="567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…..</a:t>
            </a:r>
            <a:endParaRPr lang="en-US" sz="2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3005891" y="1633642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&lt;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969511" y="1705969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&gt;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005891" y="3186271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=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970000" y="3165606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&gt;</a:t>
            </a:r>
            <a:endParaRPr lang="en-US" sz="40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9" name="TextBox 28"/>
              <p:cNvSpPr txBox="1"/>
              <p:nvPr/>
            </p:nvSpPr>
            <p:spPr>
              <a:xfrm>
                <a:off x="2340957" y="4405283"/>
                <a:ext cx="621965" cy="7013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𝟓𝟎</m:t>
                          </m:r>
                        </m:num>
                        <m:den>
                          <m:r>
                            <a:rPr lang="en-US" sz="2400" b="1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𝟏𝟎𝟎</m:t>
                          </m:r>
                        </m:den>
                      </m:f>
                    </m:oMath>
                  </m:oMathPara>
                </a14:m>
                <a:endParaRPr lang="en-US" sz="2400" b="1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0957" y="4405283"/>
                <a:ext cx="621965" cy="701346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Box 29"/>
              <p:cNvSpPr txBox="1"/>
              <p:nvPr/>
            </p:nvSpPr>
            <p:spPr>
              <a:xfrm>
                <a:off x="6119966" y="4405283"/>
                <a:ext cx="621965" cy="7013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𝟖𝟎</m:t>
                          </m:r>
                        </m:num>
                        <m:den>
                          <m:r>
                            <a:rPr lang="en-US" sz="2400" b="1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𝟏𝟎𝟎</m:t>
                          </m:r>
                        </m:den>
                      </m:f>
                    </m:oMath>
                  </m:oMathPara>
                </a14:m>
                <a:endParaRPr lang="en-US" sz="2400" b="1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9966" y="4405283"/>
                <a:ext cx="621965" cy="701346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57901" y="873036"/>
                <a:ext cx="8876917" cy="218951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sz="2400" b="1" dirty="0" smtClean="0"/>
                  <a:t>Một </a:t>
                </a:r>
                <a:r>
                  <a:rPr lang="en-US" sz="2400" b="1" dirty="0" err="1" smtClean="0"/>
                  <a:t>lớp</a:t>
                </a:r>
                <a:r>
                  <a:rPr lang="en-US" sz="2400" b="1" dirty="0" smtClean="0"/>
                  <a:t> </a:t>
                </a:r>
                <a:r>
                  <a:rPr lang="en-US" sz="2400" b="1" dirty="0" err="1" smtClean="0"/>
                  <a:t>học</a:t>
                </a:r>
                <a:r>
                  <a:rPr lang="en-US" sz="2400" b="1" dirty="0" smtClean="0"/>
                  <a:t> </a:t>
                </a:r>
                <a:r>
                  <a:rPr lang="en-US" sz="2400" b="1" dirty="0" err="1" smtClean="0"/>
                  <a:t>có</a:t>
                </a:r>
                <a:r>
                  <a:rPr lang="en-US" sz="2400" b="1" dirty="0" smtClean="0"/>
                  <a:t> 30 </a:t>
                </a:r>
                <a:r>
                  <a:rPr lang="en-US" sz="2400" b="1" dirty="0" err="1" smtClean="0"/>
                  <a:t>học</a:t>
                </a:r>
                <a:r>
                  <a:rPr lang="en-US" sz="2400" b="1" dirty="0" smtClean="0"/>
                  <a:t> </a:t>
                </a:r>
                <a:r>
                  <a:rPr lang="en-US" sz="2400" b="1" dirty="0" err="1" smtClean="0"/>
                  <a:t>sinh</a:t>
                </a:r>
                <a:r>
                  <a:rPr lang="en-US" sz="2400" b="1" dirty="0" smtClean="0"/>
                  <a:t>, </a:t>
                </a:r>
                <a:r>
                  <a:rPr lang="en-US" sz="2400" b="1" dirty="0" err="1" smtClean="0"/>
                  <a:t>trong</a:t>
                </a:r>
                <a:r>
                  <a:rPr lang="en-US" sz="2400" b="1" dirty="0" smtClean="0"/>
                  <a:t> </a:t>
                </a:r>
                <a:r>
                  <a:rPr lang="en-US" sz="2400" b="1" dirty="0" err="1" smtClean="0"/>
                  <a:t>đó</a:t>
                </a:r>
                <a:r>
                  <a:rPr lang="en-US" sz="2400" b="1" dirty="0" smtClean="0"/>
                  <a:t> </a:t>
                </a:r>
                <a:r>
                  <a:rPr lang="en-US" sz="2400" b="1" dirty="0" err="1" smtClean="0"/>
                  <a:t>có</a:t>
                </a:r>
                <a:r>
                  <a:rPr lang="en-US" sz="2400" b="1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2400" b="1"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sz="2400" b="1" dirty="0" smtClean="0"/>
                  <a:t> </a:t>
                </a:r>
                <a:r>
                  <a:rPr lang="en-US" sz="2400" b="1" dirty="0" err="1" smtClean="0"/>
                  <a:t>số</a:t>
                </a:r>
                <a:r>
                  <a:rPr lang="en-US" sz="2400" b="1" dirty="0" smtClean="0"/>
                  <a:t> </a:t>
                </a:r>
                <a:r>
                  <a:rPr lang="en-US" sz="2400" b="1" dirty="0" err="1" smtClean="0"/>
                  <a:t>học</a:t>
                </a:r>
                <a:r>
                  <a:rPr lang="en-US" sz="2400" b="1" dirty="0" smtClean="0"/>
                  <a:t> </a:t>
                </a:r>
                <a:r>
                  <a:rPr lang="en-US" sz="2400" b="1" dirty="0" err="1" smtClean="0"/>
                  <a:t>sinh</a:t>
                </a:r>
                <a:r>
                  <a:rPr lang="en-US" sz="2400" b="1" dirty="0" smtClean="0"/>
                  <a:t> </a:t>
                </a:r>
                <a:r>
                  <a:rPr lang="en-US" sz="2400" b="1" dirty="0" err="1" smtClean="0"/>
                  <a:t>là</a:t>
                </a:r>
                <a:r>
                  <a:rPr lang="en-US" sz="2400" b="1" dirty="0" smtClean="0"/>
                  <a:t> </a:t>
                </a:r>
                <a:r>
                  <a:rPr lang="en-US" sz="2400" b="1" dirty="0" err="1" smtClean="0"/>
                  <a:t>học</a:t>
                </a:r>
                <a:r>
                  <a:rPr lang="en-US" sz="2400" b="1" dirty="0" smtClean="0"/>
                  <a:t> </a:t>
                </a:r>
                <a:r>
                  <a:rPr lang="en-US" sz="2400" b="1" dirty="0" err="1" smtClean="0"/>
                  <a:t>sinh</a:t>
                </a:r>
                <a:r>
                  <a:rPr lang="en-US" sz="2400" b="1" dirty="0" smtClean="0"/>
                  <a:t> </a:t>
                </a:r>
                <a:r>
                  <a:rPr lang="en-US" sz="2400" b="1" dirty="0" err="1" smtClean="0"/>
                  <a:t>giỏi</a:t>
                </a:r>
                <a:r>
                  <a:rPr lang="en-US" sz="2400" b="1" dirty="0" smtClean="0"/>
                  <a:t> </a:t>
                </a:r>
                <a:r>
                  <a:rPr lang="en-US" sz="2400" b="1" dirty="0" err="1" smtClean="0"/>
                  <a:t>Toán</a:t>
                </a:r>
                <a:r>
                  <a:rPr lang="en-US" sz="2400" b="1" dirty="0" smtClean="0"/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400" b="1"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sz="2400" b="1" dirty="0" smtClean="0"/>
                  <a:t> </a:t>
                </a:r>
                <a:r>
                  <a:rPr lang="en-US" sz="2400" b="1" dirty="0" err="1" smtClean="0"/>
                  <a:t>số</a:t>
                </a:r>
                <a:r>
                  <a:rPr lang="en-US" sz="2400" b="1" dirty="0" smtClean="0"/>
                  <a:t> </a:t>
                </a:r>
                <a:r>
                  <a:rPr lang="en-US" sz="2400" b="1" dirty="0" err="1" smtClean="0"/>
                  <a:t>học</a:t>
                </a:r>
                <a:r>
                  <a:rPr lang="en-US" sz="2400" b="1" dirty="0" smtClean="0"/>
                  <a:t> </a:t>
                </a:r>
                <a:r>
                  <a:rPr lang="en-US" sz="2400" b="1" dirty="0" err="1" smtClean="0"/>
                  <a:t>sinh</a:t>
                </a:r>
                <a:r>
                  <a:rPr lang="en-US" sz="2400" b="1" dirty="0" smtClean="0"/>
                  <a:t> </a:t>
                </a:r>
                <a:r>
                  <a:rPr lang="en-US" sz="2400" b="1" dirty="0" err="1" smtClean="0"/>
                  <a:t>là</a:t>
                </a:r>
                <a:r>
                  <a:rPr lang="en-US" sz="2400" b="1" dirty="0" smtClean="0"/>
                  <a:t> </a:t>
                </a:r>
                <a:r>
                  <a:rPr lang="en-US" sz="2400" b="1" dirty="0" err="1" smtClean="0"/>
                  <a:t>học</a:t>
                </a:r>
                <a:r>
                  <a:rPr lang="en-US" sz="2400" b="1" dirty="0" smtClean="0"/>
                  <a:t> </a:t>
                </a:r>
                <a:r>
                  <a:rPr lang="en-US" sz="2400" b="1" dirty="0" err="1" smtClean="0"/>
                  <a:t>sinh</a:t>
                </a:r>
                <a:r>
                  <a:rPr lang="en-US" sz="2400" b="1" dirty="0" smtClean="0"/>
                  <a:t> </a:t>
                </a:r>
                <a:r>
                  <a:rPr lang="en-US" sz="2400" b="1" dirty="0" err="1" smtClean="0"/>
                  <a:t>giỏi</a:t>
                </a:r>
                <a:r>
                  <a:rPr lang="en-US" sz="2400" b="1" dirty="0" smtClean="0"/>
                  <a:t> </a:t>
                </a:r>
                <a:r>
                  <a:rPr lang="en-US" sz="2400" b="1" dirty="0" err="1" smtClean="0"/>
                  <a:t>Tiếng</a:t>
                </a:r>
                <a:r>
                  <a:rPr lang="en-US" sz="2400" b="1" dirty="0" smtClean="0"/>
                  <a:t> </a:t>
                </a:r>
                <a:r>
                  <a:rPr lang="en-US" sz="2400" b="1" dirty="0" err="1" smtClean="0"/>
                  <a:t>Việt</a:t>
                </a:r>
                <a:r>
                  <a:rPr lang="en-US" sz="2400" b="1" dirty="0" smtClean="0"/>
                  <a:t>. </a:t>
                </a:r>
                <a:r>
                  <a:rPr lang="en-US" sz="2400" b="1" dirty="0" err="1" smtClean="0"/>
                  <a:t>Hỏi</a:t>
                </a:r>
                <a:r>
                  <a:rPr lang="en-US" sz="2400" b="1" dirty="0" smtClean="0"/>
                  <a:t> </a:t>
                </a:r>
                <a:r>
                  <a:rPr lang="en-US" sz="2400" b="1" dirty="0" err="1" smtClean="0"/>
                  <a:t>lớp</a:t>
                </a:r>
                <a:r>
                  <a:rPr lang="en-US" sz="2400" b="1" dirty="0" smtClean="0"/>
                  <a:t> </a:t>
                </a:r>
                <a:r>
                  <a:rPr lang="en-US" sz="2400" b="1" dirty="0" err="1" smtClean="0"/>
                  <a:t>học</a:t>
                </a:r>
                <a:r>
                  <a:rPr lang="en-US" sz="2400" b="1" dirty="0" smtClean="0"/>
                  <a:t> </a:t>
                </a:r>
                <a:r>
                  <a:rPr lang="en-US" sz="2400" b="1" dirty="0" err="1" smtClean="0"/>
                  <a:t>đó</a:t>
                </a:r>
                <a:r>
                  <a:rPr lang="en-US" sz="2400" b="1" dirty="0" smtClean="0"/>
                  <a:t> </a:t>
                </a:r>
                <a:r>
                  <a:rPr lang="en-US" sz="2400" b="1" dirty="0" err="1" smtClean="0"/>
                  <a:t>có</a:t>
                </a:r>
                <a:r>
                  <a:rPr lang="en-US" sz="2400" b="1" dirty="0" smtClean="0"/>
                  <a:t> </a:t>
                </a:r>
                <a:r>
                  <a:rPr lang="en-US" sz="2400" b="1" dirty="0" err="1" smtClean="0"/>
                  <a:t>bao</a:t>
                </a:r>
                <a:r>
                  <a:rPr lang="en-US" sz="2400" b="1" dirty="0" smtClean="0"/>
                  <a:t> </a:t>
                </a:r>
                <a:r>
                  <a:rPr lang="en-US" sz="2400" b="1" dirty="0" err="1" smtClean="0"/>
                  <a:t>nhiêu</a:t>
                </a:r>
                <a:r>
                  <a:rPr lang="en-US" sz="2400" b="1" dirty="0" smtClean="0"/>
                  <a:t> </a:t>
                </a:r>
                <a:r>
                  <a:rPr lang="en-US" sz="2400" b="1" dirty="0" err="1" smtClean="0"/>
                  <a:t>học</a:t>
                </a:r>
                <a:r>
                  <a:rPr lang="en-US" sz="2400" b="1" dirty="0" smtClean="0"/>
                  <a:t> </a:t>
                </a:r>
                <a:r>
                  <a:rPr lang="en-US" sz="2400" b="1" dirty="0" err="1" smtClean="0"/>
                  <a:t>sinh</a:t>
                </a:r>
                <a:r>
                  <a:rPr lang="en-US" sz="2400" b="1" dirty="0" smtClean="0"/>
                  <a:t> </a:t>
                </a:r>
                <a:r>
                  <a:rPr lang="en-US" sz="2400" b="1" dirty="0" err="1" smtClean="0"/>
                  <a:t>giỏi</a:t>
                </a:r>
                <a:r>
                  <a:rPr lang="en-US" sz="2400" b="1" dirty="0" smtClean="0"/>
                  <a:t> </a:t>
                </a:r>
                <a:r>
                  <a:rPr lang="en-US" sz="2400" b="1" dirty="0" err="1" smtClean="0"/>
                  <a:t>Toán</a:t>
                </a:r>
                <a:r>
                  <a:rPr lang="en-US" sz="2400" b="1" dirty="0" smtClean="0"/>
                  <a:t>, </a:t>
                </a:r>
                <a:r>
                  <a:rPr lang="en-US" sz="2400" b="1" dirty="0" err="1" smtClean="0"/>
                  <a:t>bao</a:t>
                </a:r>
                <a:r>
                  <a:rPr lang="en-US" sz="2400" b="1" dirty="0" smtClean="0"/>
                  <a:t> </a:t>
                </a:r>
                <a:r>
                  <a:rPr lang="en-US" sz="2400" b="1" dirty="0" err="1" smtClean="0"/>
                  <a:t>nhiêu</a:t>
                </a:r>
                <a:r>
                  <a:rPr lang="en-US" sz="2400" b="1" dirty="0" smtClean="0"/>
                  <a:t> </a:t>
                </a:r>
                <a:r>
                  <a:rPr lang="en-US" sz="2400" b="1" dirty="0" err="1" smtClean="0"/>
                  <a:t>học</a:t>
                </a:r>
                <a:r>
                  <a:rPr lang="en-US" sz="2400" b="1" dirty="0" smtClean="0"/>
                  <a:t> </a:t>
                </a:r>
                <a:r>
                  <a:rPr lang="en-US" sz="2400" b="1" dirty="0" err="1" smtClean="0"/>
                  <a:t>sinh</a:t>
                </a:r>
                <a:r>
                  <a:rPr lang="en-US" sz="2400" b="1" dirty="0" smtClean="0"/>
                  <a:t> </a:t>
                </a:r>
                <a:r>
                  <a:rPr lang="en-US" sz="2400" b="1" dirty="0" err="1" smtClean="0"/>
                  <a:t>giỏi</a:t>
                </a:r>
                <a:r>
                  <a:rPr lang="en-US" sz="2400" b="1" dirty="0" smtClean="0"/>
                  <a:t> </a:t>
                </a:r>
                <a:r>
                  <a:rPr lang="en-US" sz="2400" b="1" dirty="0" err="1" smtClean="0"/>
                  <a:t>Tiếng</a:t>
                </a:r>
                <a:r>
                  <a:rPr lang="en-US" sz="2400" b="1" dirty="0" smtClean="0"/>
                  <a:t> </a:t>
                </a:r>
                <a:r>
                  <a:rPr lang="en-US" sz="2400" b="1" dirty="0" err="1" smtClean="0"/>
                  <a:t>Việt</a:t>
                </a:r>
                <a:r>
                  <a:rPr lang="en-US" sz="2400" b="1" dirty="0" smtClean="0"/>
                  <a:t>?</a:t>
                </a:r>
                <a:endParaRPr lang="en-US" sz="2400" b="1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136" y="977811"/>
                <a:ext cx="8876917" cy="2189510"/>
              </a:xfrm>
              <a:prstGeom prst="roundRect">
                <a:avLst>
                  <a:gd name="adj" fmla="val 29098"/>
                </a:avLst>
              </a:prstGeom>
              <a:blipFill rotWithShape="0">
                <a:blip r:embed="rId1"/>
                <a:stretch>
                  <a:fillRect l="-1099" r="-1030" b="-55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296343" y="226566"/>
            <a:ext cx="1395979" cy="52322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>
            <a:spAutoFit/>
          </a:bodyPr>
          <a:lstStyle/>
          <a:p>
            <a:r>
              <a:rPr lang="en-US" altLang="en-US" sz="2800" dirty="0" err="1">
                <a:solidFill>
                  <a:srgbClr val="FF0000"/>
                </a:solidFill>
                <a:latin typeface="Snap ITC" panose="04040A07060A02020202" pitchFamily="82" charset="0"/>
              </a:rPr>
              <a:t>Bài</a:t>
            </a:r>
            <a:r>
              <a:rPr lang="en-US" altLang="en-US" sz="2800" dirty="0">
                <a:solidFill>
                  <a:srgbClr val="FF0000"/>
                </a:solidFill>
                <a:latin typeface="Snap ITC" panose="04040A07060A02020202" pitchFamily="82" charset="0"/>
              </a:rPr>
              <a:t> </a:t>
            </a:r>
            <a:r>
              <a:rPr lang="en-US" altLang="en-US" sz="2800" dirty="0" smtClean="0">
                <a:solidFill>
                  <a:srgbClr val="FF0000"/>
                </a:solidFill>
                <a:latin typeface="Snap ITC" panose="04040A07060A02020202" pitchFamily="82" charset="0"/>
              </a:rPr>
              <a:t>4</a:t>
            </a:r>
            <a:endParaRPr lang="en-US" sz="2800" dirty="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27362" y="3167381"/>
            <a:ext cx="13003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err="1" smtClean="0">
                <a:solidFill>
                  <a:srgbClr val="002060"/>
                </a:solidFill>
              </a:rPr>
              <a:t>Bài</a:t>
            </a:r>
            <a:r>
              <a:rPr lang="en-US" sz="2800" b="1" i="1" dirty="0" smtClean="0">
                <a:solidFill>
                  <a:srgbClr val="002060"/>
                </a:solidFill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</a:rPr>
              <a:t>giải</a:t>
            </a:r>
            <a:endParaRPr lang="en-US" sz="2800" b="1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2415652" y="3832266"/>
                <a:ext cx="5800300" cy="26366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C00000"/>
                    </a:solidFill>
                  </a:rPr>
                  <a:t>Số </a:t>
                </a:r>
                <a:r>
                  <a:rPr lang="en-US" sz="2400" b="1" dirty="0" err="1" smtClean="0">
                    <a:solidFill>
                      <a:srgbClr val="C00000"/>
                    </a:solidFill>
                  </a:rPr>
                  <a:t>học</a:t>
                </a:r>
                <a:r>
                  <a:rPr lang="en-US" sz="2400" b="1" dirty="0" smtClean="0">
                    <a:solidFill>
                      <a:srgbClr val="C00000"/>
                    </a:solidFill>
                  </a:rPr>
                  <a:t> </a:t>
                </a:r>
                <a:r>
                  <a:rPr lang="en-US" sz="2400" b="1" dirty="0" err="1" smtClean="0">
                    <a:solidFill>
                      <a:srgbClr val="C00000"/>
                    </a:solidFill>
                  </a:rPr>
                  <a:t>sinh</a:t>
                </a:r>
                <a:r>
                  <a:rPr lang="en-US" sz="2400" b="1" dirty="0" smtClean="0">
                    <a:solidFill>
                      <a:srgbClr val="C00000"/>
                    </a:solidFill>
                  </a:rPr>
                  <a:t> </a:t>
                </a:r>
                <a:r>
                  <a:rPr lang="en-US" sz="2400" b="1" dirty="0" err="1" smtClean="0">
                    <a:solidFill>
                      <a:srgbClr val="C00000"/>
                    </a:solidFill>
                  </a:rPr>
                  <a:t>giỏi</a:t>
                </a:r>
                <a:r>
                  <a:rPr lang="en-US" sz="2400" b="1" dirty="0" smtClean="0">
                    <a:solidFill>
                      <a:srgbClr val="C00000"/>
                    </a:solidFill>
                  </a:rPr>
                  <a:t> </a:t>
                </a:r>
                <a:r>
                  <a:rPr lang="en-US" sz="2400" b="1" dirty="0" err="1" smtClean="0">
                    <a:solidFill>
                      <a:srgbClr val="C00000"/>
                    </a:solidFill>
                  </a:rPr>
                  <a:t>Toán</a:t>
                </a:r>
                <a:r>
                  <a:rPr lang="en-US" sz="2400" b="1" dirty="0" smtClean="0">
                    <a:solidFill>
                      <a:srgbClr val="C00000"/>
                    </a:solidFill>
                  </a:rPr>
                  <a:t> </a:t>
                </a:r>
                <a:r>
                  <a:rPr lang="en-US" sz="2400" b="1" dirty="0" err="1" smtClean="0">
                    <a:solidFill>
                      <a:srgbClr val="C00000"/>
                    </a:solidFill>
                  </a:rPr>
                  <a:t>là</a:t>
                </a:r>
                <a:r>
                  <a:rPr lang="en-US" sz="2400" b="1" dirty="0" smtClean="0">
                    <a:solidFill>
                      <a:srgbClr val="C00000"/>
                    </a:solidFill>
                  </a:rPr>
                  <a:t>:</a:t>
                </a:r>
              </a:p>
              <a:p>
                <a:r>
                  <a:rPr lang="en-US" sz="2400" b="1" dirty="0" smtClean="0">
                    <a:solidFill>
                      <a:srgbClr val="C00000"/>
                    </a:solidFill>
                  </a:rPr>
                  <a:t>     30 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24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sz="2400" b="1" dirty="0" smtClean="0">
                    <a:solidFill>
                      <a:srgbClr val="C00000"/>
                    </a:solidFill>
                  </a:rPr>
                  <a:t> = 9 (</a:t>
                </a:r>
                <a:r>
                  <a:rPr lang="en-US" sz="2400" b="1" dirty="0" err="1" smtClean="0">
                    <a:solidFill>
                      <a:srgbClr val="C00000"/>
                    </a:solidFill>
                  </a:rPr>
                  <a:t>học</a:t>
                </a:r>
                <a:r>
                  <a:rPr lang="en-US" sz="2400" b="1" dirty="0" smtClean="0">
                    <a:solidFill>
                      <a:srgbClr val="C00000"/>
                    </a:solidFill>
                  </a:rPr>
                  <a:t> </a:t>
                </a:r>
                <a:r>
                  <a:rPr lang="en-US" sz="2400" b="1" dirty="0" err="1" smtClean="0">
                    <a:solidFill>
                      <a:srgbClr val="C00000"/>
                    </a:solidFill>
                  </a:rPr>
                  <a:t>sinh</a:t>
                </a:r>
                <a:r>
                  <a:rPr lang="en-US" sz="2400" b="1" dirty="0" smtClean="0">
                    <a:solidFill>
                      <a:srgbClr val="C00000"/>
                    </a:solidFill>
                  </a:rPr>
                  <a:t>)</a:t>
                </a:r>
              </a:p>
              <a:p>
                <a:r>
                  <a:rPr lang="en-US" sz="2400" b="1" dirty="0" err="1" smtClean="0">
                    <a:solidFill>
                      <a:srgbClr val="C00000"/>
                    </a:solidFill>
                  </a:rPr>
                  <a:t>Số</a:t>
                </a:r>
                <a:r>
                  <a:rPr lang="en-US" sz="2400" b="1" dirty="0" smtClean="0">
                    <a:solidFill>
                      <a:srgbClr val="C00000"/>
                    </a:solidFill>
                  </a:rPr>
                  <a:t> </a:t>
                </a:r>
                <a:r>
                  <a:rPr lang="en-US" sz="2400" b="1" dirty="0" err="1" smtClean="0">
                    <a:solidFill>
                      <a:srgbClr val="C00000"/>
                    </a:solidFill>
                  </a:rPr>
                  <a:t>học</a:t>
                </a:r>
                <a:r>
                  <a:rPr lang="en-US" sz="2400" b="1" dirty="0" smtClean="0">
                    <a:solidFill>
                      <a:srgbClr val="C00000"/>
                    </a:solidFill>
                  </a:rPr>
                  <a:t> </a:t>
                </a:r>
                <a:r>
                  <a:rPr lang="en-US" sz="2400" b="1" dirty="0" err="1" smtClean="0">
                    <a:solidFill>
                      <a:srgbClr val="C00000"/>
                    </a:solidFill>
                  </a:rPr>
                  <a:t>sinh</a:t>
                </a:r>
                <a:r>
                  <a:rPr lang="en-US" sz="2400" b="1" dirty="0" smtClean="0">
                    <a:solidFill>
                      <a:srgbClr val="C00000"/>
                    </a:solidFill>
                  </a:rPr>
                  <a:t> </a:t>
                </a:r>
                <a:r>
                  <a:rPr lang="en-US" sz="2400" b="1" dirty="0" err="1" smtClean="0">
                    <a:solidFill>
                      <a:srgbClr val="C00000"/>
                    </a:solidFill>
                  </a:rPr>
                  <a:t>giỏi</a:t>
                </a:r>
                <a:r>
                  <a:rPr lang="en-US" sz="2400" b="1" dirty="0" smtClean="0">
                    <a:solidFill>
                      <a:srgbClr val="C00000"/>
                    </a:solidFill>
                  </a:rPr>
                  <a:t> </a:t>
                </a:r>
                <a:r>
                  <a:rPr lang="en-US" sz="2400" b="1" dirty="0" err="1" smtClean="0">
                    <a:solidFill>
                      <a:srgbClr val="C00000"/>
                    </a:solidFill>
                  </a:rPr>
                  <a:t>Tiếng</a:t>
                </a:r>
                <a:r>
                  <a:rPr lang="en-US" sz="2400" b="1" dirty="0" smtClean="0">
                    <a:solidFill>
                      <a:srgbClr val="C00000"/>
                    </a:solidFill>
                  </a:rPr>
                  <a:t> </a:t>
                </a:r>
                <a:r>
                  <a:rPr lang="en-US" sz="2400" b="1" dirty="0" err="1" smtClean="0">
                    <a:solidFill>
                      <a:srgbClr val="C00000"/>
                    </a:solidFill>
                  </a:rPr>
                  <a:t>Việt</a:t>
                </a:r>
                <a:r>
                  <a:rPr lang="en-US" sz="2400" b="1" dirty="0" smtClean="0">
                    <a:solidFill>
                      <a:srgbClr val="C00000"/>
                    </a:solidFill>
                  </a:rPr>
                  <a:t> </a:t>
                </a:r>
                <a:r>
                  <a:rPr lang="en-US" sz="2400" b="1" dirty="0" err="1" smtClean="0">
                    <a:solidFill>
                      <a:srgbClr val="C00000"/>
                    </a:solidFill>
                  </a:rPr>
                  <a:t>là</a:t>
                </a:r>
                <a:r>
                  <a:rPr lang="en-US" sz="2400" b="1" dirty="0" smtClean="0">
                    <a:solidFill>
                      <a:srgbClr val="C00000"/>
                    </a:solidFill>
                  </a:rPr>
                  <a:t>:</a:t>
                </a:r>
              </a:p>
              <a:p>
                <a:r>
                  <a:rPr lang="en-US" sz="2400" b="1" dirty="0" smtClean="0">
                    <a:solidFill>
                      <a:srgbClr val="C00000"/>
                    </a:solidFill>
                  </a:rPr>
                  <a:t>      30 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4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sz="2400" b="1" dirty="0" smtClean="0">
                    <a:solidFill>
                      <a:srgbClr val="C00000"/>
                    </a:solidFill>
                  </a:rPr>
                  <a:t> = 6 (</a:t>
                </a:r>
                <a:r>
                  <a:rPr lang="en-US" sz="2400" b="1" dirty="0" err="1" smtClean="0">
                    <a:solidFill>
                      <a:srgbClr val="C00000"/>
                    </a:solidFill>
                  </a:rPr>
                  <a:t>học</a:t>
                </a:r>
                <a:r>
                  <a:rPr lang="en-US" sz="2400" b="1" dirty="0" smtClean="0">
                    <a:solidFill>
                      <a:srgbClr val="C00000"/>
                    </a:solidFill>
                  </a:rPr>
                  <a:t> </a:t>
                </a:r>
                <a:r>
                  <a:rPr lang="en-US" sz="2400" b="1" dirty="0" err="1" smtClean="0">
                    <a:solidFill>
                      <a:srgbClr val="C00000"/>
                    </a:solidFill>
                  </a:rPr>
                  <a:t>sinh</a:t>
                </a:r>
                <a:r>
                  <a:rPr lang="en-US" sz="2400" b="1" dirty="0" smtClean="0">
                    <a:solidFill>
                      <a:srgbClr val="C00000"/>
                    </a:solidFill>
                  </a:rPr>
                  <a:t>)</a:t>
                </a:r>
              </a:p>
              <a:p>
                <a:r>
                  <a:rPr lang="en-US" sz="2400" b="1" dirty="0" smtClean="0">
                    <a:solidFill>
                      <a:srgbClr val="C00000"/>
                    </a:solidFill>
                  </a:rPr>
                  <a:t>                </a:t>
                </a:r>
                <a:r>
                  <a:rPr lang="en-US" sz="2400" b="1" dirty="0" err="1" smtClean="0">
                    <a:solidFill>
                      <a:srgbClr val="C00000"/>
                    </a:solidFill>
                  </a:rPr>
                  <a:t>Đáp</a:t>
                </a:r>
                <a:r>
                  <a:rPr lang="en-US" sz="2400" b="1" dirty="0" smtClean="0">
                    <a:solidFill>
                      <a:srgbClr val="C00000"/>
                    </a:solidFill>
                  </a:rPr>
                  <a:t> </a:t>
                </a:r>
                <a:r>
                  <a:rPr lang="en-US" sz="2400" b="1" dirty="0" err="1" smtClean="0">
                    <a:solidFill>
                      <a:srgbClr val="C00000"/>
                    </a:solidFill>
                  </a:rPr>
                  <a:t>số</a:t>
                </a:r>
                <a:r>
                  <a:rPr lang="en-US" sz="2400" b="1" dirty="0" smtClean="0">
                    <a:solidFill>
                      <a:srgbClr val="C00000"/>
                    </a:solidFill>
                  </a:rPr>
                  <a:t>: 9 </a:t>
                </a:r>
                <a:r>
                  <a:rPr lang="en-US" sz="2400" b="1" dirty="0" err="1" smtClean="0">
                    <a:solidFill>
                      <a:srgbClr val="C00000"/>
                    </a:solidFill>
                  </a:rPr>
                  <a:t>học</a:t>
                </a:r>
                <a:r>
                  <a:rPr lang="en-US" sz="2400" b="1" dirty="0" smtClean="0">
                    <a:solidFill>
                      <a:srgbClr val="C00000"/>
                    </a:solidFill>
                  </a:rPr>
                  <a:t> </a:t>
                </a:r>
                <a:r>
                  <a:rPr lang="en-US" sz="2400" b="1" dirty="0" err="1" smtClean="0">
                    <a:solidFill>
                      <a:srgbClr val="C00000"/>
                    </a:solidFill>
                  </a:rPr>
                  <a:t>sinh</a:t>
                </a:r>
                <a:r>
                  <a:rPr lang="en-US" sz="2400" b="1" dirty="0" smtClean="0">
                    <a:solidFill>
                      <a:srgbClr val="C00000"/>
                    </a:solidFill>
                  </a:rPr>
                  <a:t> </a:t>
                </a:r>
                <a:r>
                  <a:rPr lang="en-US" sz="2400" b="1" dirty="0" err="1" smtClean="0">
                    <a:solidFill>
                      <a:srgbClr val="C00000"/>
                    </a:solidFill>
                  </a:rPr>
                  <a:t>giỏi</a:t>
                </a:r>
                <a:r>
                  <a:rPr lang="en-US" sz="2400" b="1" dirty="0" smtClean="0">
                    <a:solidFill>
                      <a:srgbClr val="C00000"/>
                    </a:solidFill>
                  </a:rPr>
                  <a:t> </a:t>
                </a:r>
                <a:r>
                  <a:rPr lang="en-US" sz="2400" b="1" dirty="0" err="1" smtClean="0">
                    <a:solidFill>
                      <a:srgbClr val="C00000"/>
                    </a:solidFill>
                  </a:rPr>
                  <a:t>Toán</a:t>
                </a:r>
                <a:endParaRPr lang="en-US" sz="2400" b="1" dirty="0" smtClean="0">
                  <a:solidFill>
                    <a:srgbClr val="C00000"/>
                  </a:solidFill>
                </a:endParaRPr>
              </a:p>
              <a:p>
                <a:r>
                  <a:rPr lang="en-US" sz="2400" b="1" dirty="0" smtClean="0">
                    <a:solidFill>
                      <a:srgbClr val="C00000"/>
                    </a:solidFill>
                  </a:rPr>
                  <a:t>                               6 </a:t>
                </a:r>
                <a:r>
                  <a:rPr lang="en-US" sz="2400" b="1" dirty="0" err="1" smtClean="0">
                    <a:solidFill>
                      <a:srgbClr val="C00000"/>
                    </a:solidFill>
                  </a:rPr>
                  <a:t>học</a:t>
                </a:r>
                <a:r>
                  <a:rPr lang="en-US" sz="2400" b="1" dirty="0" smtClean="0">
                    <a:solidFill>
                      <a:srgbClr val="C00000"/>
                    </a:solidFill>
                  </a:rPr>
                  <a:t> </a:t>
                </a:r>
                <a:r>
                  <a:rPr lang="en-US" sz="2400" b="1" dirty="0" err="1" smtClean="0">
                    <a:solidFill>
                      <a:srgbClr val="C00000"/>
                    </a:solidFill>
                  </a:rPr>
                  <a:t>sinh</a:t>
                </a:r>
                <a:r>
                  <a:rPr lang="en-US" sz="2400" b="1" dirty="0" smtClean="0">
                    <a:solidFill>
                      <a:srgbClr val="C00000"/>
                    </a:solidFill>
                  </a:rPr>
                  <a:t> </a:t>
                </a:r>
                <a:r>
                  <a:rPr lang="en-US" sz="2400" b="1" dirty="0" err="1" smtClean="0">
                    <a:solidFill>
                      <a:srgbClr val="C00000"/>
                    </a:solidFill>
                  </a:rPr>
                  <a:t>giỏi</a:t>
                </a:r>
                <a:r>
                  <a:rPr lang="en-US" sz="2400" b="1" dirty="0" smtClean="0">
                    <a:solidFill>
                      <a:srgbClr val="C00000"/>
                    </a:solidFill>
                  </a:rPr>
                  <a:t> </a:t>
                </a:r>
                <a:r>
                  <a:rPr lang="en-US" sz="2400" b="1" dirty="0" err="1" smtClean="0">
                    <a:solidFill>
                      <a:srgbClr val="C00000"/>
                    </a:solidFill>
                  </a:rPr>
                  <a:t>Tiếng</a:t>
                </a:r>
                <a:r>
                  <a:rPr lang="en-US" sz="2400" b="1" dirty="0" smtClean="0">
                    <a:solidFill>
                      <a:srgbClr val="C00000"/>
                    </a:solidFill>
                  </a:rPr>
                  <a:t> </a:t>
                </a:r>
                <a:r>
                  <a:rPr lang="en-US" sz="2400" b="1" dirty="0" err="1" smtClean="0">
                    <a:solidFill>
                      <a:srgbClr val="C00000"/>
                    </a:solidFill>
                  </a:rPr>
                  <a:t>Việt</a:t>
                </a:r>
                <a:endParaRPr lang="en-US" sz="2400" b="1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2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1660" y="3575685"/>
                <a:ext cx="6363970" cy="2893060"/>
              </a:xfrm>
              <a:prstGeom prst="rect">
                <a:avLst/>
              </a:prstGeom>
              <a:blipFill rotWithShape="0">
                <a:blip r:embed="rId3"/>
                <a:stretch>
                  <a:fillRect l="-1576" t="-1852" b="-43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4" grpId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289</Words>
  <Application>WPS Presentation</Application>
  <PresentationFormat>On-screen Show (4:3)</PresentationFormat>
  <Paragraphs>120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6</vt:i4>
      </vt:variant>
    </vt:vector>
  </HeadingPairs>
  <TitlesOfParts>
    <vt:vector size="20" baseType="lpstr">
      <vt:lpstr>Arial</vt:lpstr>
      <vt:lpstr>SimSun</vt:lpstr>
      <vt:lpstr>Wingdings</vt:lpstr>
      <vt:lpstr>Snap ITC</vt:lpstr>
      <vt:lpstr>Calibri</vt:lpstr>
      <vt:lpstr>Microsoft YaHei</vt:lpstr>
      <vt:lpstr/>
      <vt:lpstr>Arial Unicode MS</vt:lpstr>
      <vt:lpstr>Calibri Light</vt:lpstr>
      <vt:lpstr>UTM Scriptina KT</vt:lpstr>
      <vt:lpstr>1_Office Theme</vt:lpstr>
      <vt:lpstr>2_Office Theme</vt:lpstr>
      <vt:lpstr>4_Office Theme</vt:lpstr>
      <vt:lpstr>Custom Design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MaiHongBui</dc:creator>
  <cp:lastModifiedBy>google1584596264</cp:lastModifiedBy>
  <cp:revision>6</cp:revision>
  <dcterms:created xsi:type="dcterms:W3CDTF">2016-08-12T01:10:00Z</dcterms:created>
  <dcterms:modified xsi:type="dcterms:W3CDTF">2020-09-13T15:10:52Z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1033-11.2.0.9665</vt:lpwstr>
  </property>
</Properties>
</file>