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3"/>
  </p:notesMasterIdLst>
  <p:sldIdLst>
    <p:sldId id="275" r:id="rId3"/>
    <p:sldId id="279" r:id="rId4"/>
    <p:sldId id="266" r:id="rId5"/>
    <p:sldId id="267" r:id="rId6"/>
    <p:sldId id="268" r:id="rId7"/>
    <p:sldId id="269" r:id="rId8"/>
    <p:sldId id="270" r:id="rId9"/>
    <p:sldId id="276" r:id="rId10"/>
    <p:sldId id="277" r:id="rId11"/>
    <p:sldId id="278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6FAE"/>
    <a:srgbClr val="B2B2B2"/>
    <a:srgbClr val="0000FF"/>
    <a:srgbClr val="FFFFFF"/>
    <a:srgbClr val="3399FF"/>
    <a:srgbClr val="4C70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92" autoAdjust="0"/>
    <p:restoredTop sz="94660"/>
  </p:normalViewPr>
  <p:slideViewPr>
    <p:cSldViewPr>
      <p:cViewPr varScale="1">
        <p:scale>
          <a:sx n="86" d="100"/>
          <a:sy n="86" d="100"/>
        </p:scale>
        <p:origin x="150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/>
              <a:t>- Tnao là RGPS?</a:t>
            </a:r>
          </a:p>
          <a:p>
            <a:r>
              <a:rPr lang="en-US"/>
              <a:t>-&gt; Tìm 1 PS khác bằng PS đã cho những có TS và MS bé hơn</a:t>
            </a:r>
          </a:p>
          <a:p>
            <a:r>
              <a:rPr lang="en-US"/>
              <a:t>- Khi RGPS cần lưu ý điều gì?</a:t>
            </a:r>
          </a:p>
          <a:p>
            <a:r>
              <a:rPr lang="en-US"/>
              <a:t>-&gt; Cần đưa về PSTG</a:t>
            </a:r>
          </a:p>
          <a:p>
            <a:r>
              <a:rPr lang="en-US"/>
              <a:t>-&gt; Có nh cách RGPS nhưng cách nhanh nhất là lấy tử số và mẫu số chia cho số lớn nhất có thể</a:t>
            </a:r>
          </a:p>
          <a:p>
            <a:r>
              <a:rPr lang="en-US"/>
              <a:t>-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/>
              <a:t>Thế nào là QĐMS?</a:t>
            </a:r>
          </a:p>
          <a:p>
            <a:r>
              <a:rPr lang="en-US"/>
              <a:t>-&gt; Tìm các PS mới có cùng mẫu số với nhau nhưng vẫn bằng các PS ban đầu</a:t>
            </a:r>
          </a:p>
          <a:p>
            <a:r>
              <a:rPr lang="en-US"/>
              <a:t>- VD1: Nêu cách QĐMS các PS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/>
              <a:t>Đọc VD2, nhận xét MS của 2 PS? NÊn chọn MSC là mấy?</a:t>
            </a:r>
          </a:p>
          <a:p>
            <a:r>
              <a:rPr lang="en-US"/>
              <a:t>- Nêu cách QĐ MS các PS?</a:t>
            </a:r>
          </a:p>
          <a:p>
            <a:r>
              <a:rPr lang="en-US"/>
              <a:t>- Nhận xét cách QĐMS ở 2 VD?</a:t>
            </a:r>
          </a:p>
          <a:p>
            <a:r>
              <a:rPr lang="en-US"/>
              <a:t>-&gt; Ở VD1: MSC là tích 2 MS của 2 PS ; VD2: MSC là số chia hết cho cả 2 mẫu</a:t>
            </a:r>
          </a:p>
          <a:p>
            <a:r>
              <a:rPr lang="en-US"/>
              <a:t>-&gt; Khi tìm MSC ta ko nhất thiết phải tìm tích của các MS mà ta có thể chọn MSC là số nhỏ nhất mà cùng chia hết cho các MS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/>
              <a:t>Nhắc lại: Khi rút gọn PS cần lưu ý điều gì?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/>
              <a:t>Cần chú ý điều gì khi chọn MSC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Cần chú ý điều gì khi chọn MSC</a:t>
            </a:r>
            <a:endParaRPr lang="en-US"/>
          </a:p>
          <a:p>
            <a:r>
              <a:rPr lang="en-US"/>
              <a:t>-&gt; Khi quy đồng MS các PS nên chọn MSC nhỏ nhất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/>
              <a:t>- Để tìm các PS bằng nhau ta làm tnao?</a:t>
            </a:r>
          </a:p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D375-0D16-4F05-90A9-8BF98AB7EA34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8C2A5-2863-4FB5-91B9-DD367730B5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D375-0D16-4F05-90A9-8BF98AB7EA34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8C2A5-2863-4FB5-91B9-DD367730B5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D375-0D16-4F05-90A9-8BF98AB7EA34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8C2A5-2863-4FB5-91B9-DD367730B5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8846BA-6088-428F-8B5E-5FAD7868BD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A5C61-EB65-45BD-9BC7-EE23F8CC3A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3F43CA-6337-416F-B47E-9110754451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CDB7A-F3C6-4EBD-A20E-E425F1A435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5DC007-6279-456F-B637-C027C67DEB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7F3B0-6F40-4962-8A6B-F234A130F3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2D0A2-0351-406C-AC14-600E14A3A7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F06C-FCE5-4F6E-8D72-F950A5CB39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C61221-1006-4184-BEF0-8CD5518906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A7CD-202A-4200-9120-D54A9D7EC5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530818-CDFE-45FF-AFF1-381A38CEDF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38A1-29F0-4F2D-8CD3-499E7569FB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D390F4-DEB7-49D1-A42B-513386B40D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88A7-64C2-46F9-9ECA-5572394FA2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48616F-D46F-4277-9C53-D80233EDD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91D2-5EED-43DF-A487-047F840D03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D375-0D16-4F05-90A9-8BF98AB7EA34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8C2A5-2863-4FB5-91B9-DD367730B5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4F6ADF-D146-4D39-A44C-73AAEC1D6E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4B10-A323-41E9-9B7E-7704549ACC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6E789C-3A0E-4F8D-BCE1-8542EF4507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3377-7B3E-493D-AD84-6C222E6839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952714-0DF4-4E98-B9BF-55B9D18DB2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0A147-F2F7-4DCF-8752-48D30F337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D375-0D16-4F05-90A9-8BF98AB7EA34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8C2A5-2863-4FB5-91B9-DD367730B5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D375-0D16-4F05-90A9-8BF98AB7EA34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8C2A5-2863-4FB5-91B9-DD367730B5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D375-0D16-4F05-90A9-8BF98AB7EA34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8C2A5-2863-4FB5-91B9-DD367730B5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D375-0D16-4F05-90A9-8BF98AB7EA34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8C2A5-2863-4FB5-91B9-DD367730B5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D375-0D16-4F05-90A9-8BF98AB7EA34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8C2A5-2863-4FB5-91B9-DD367730B5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D375-0D16-4F05-90A9-8BF98AB7EA34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8C2A5-2863-4FB5-91B9-DD367730B5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D375-0D16-4F05-90A9-8BF98AB7EA34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8C2A5-2863-4FB5-91B9-DD367730B5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1D375-0D16-4F05-90A9-8BF98AB7EA34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8C2A5-2863-4FB5-91B9-DD367730B5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03641EE-6ABA-4906-B5C0-1FC8865D27C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t>9/23/2022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1C3F6-8C82-42E1-A8C0-1C2DA57DE9A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3" y="0"/>
            <a:ext cx="9170126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image" Target="../media/image5.jpeg"/><Relationship Id="rId7" Type="http://schemas.openxmlformats.org/officeDocument/2006/relationships/image" Target="../media/image27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28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5.jpeg"/><Relationship Id="rId7" Type="http://schemas.openxmlformats.org/officeDocument/2006/relationships/image" Target="../media/image1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5.jpeg"/><Relationship Id="rId7" Type="http://schemas.openxmlformats.org/officeDocument/2006/relationships/image" Target="../media/image1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20.wmf"/><Relationship Id="rId3" Type="http://schemas.openxmlformats.org/officeDocument/2006/relationships/image" Target="../media/image5.jpeg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15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9.wmf"/><Relationship Id="rId5" Type="http://schemas.openxmlformats.org/officeDocument/2006/relationships/image" Target="../media/image16.wmf"/><Relationship Id="rId15" Type="http://schemas.openxmlformats.org/officeDocument/2006/relationships/image" Target="../media/image21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8.wmf"/><Relationship Id="rId14" Type="http://schemas.openxmlformats.org/officeDocument/2006/relationships/oleObject" Target="../embeddings/oleObject1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image" Target="../media/image5.jpeg"/><Relationship Id="rId7" Type="http://schemas.openxmlformats.org/officeDocument/2006/relationships/image" Target="../media/image2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>
            <a:alphaModFix amt="56000"/>
          </a:blip>
          <a:stretch>
            <a:fillRect l="-10000" t="-7000" r="-10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B78ACDA3-ABD5-646E-6D32-B5363D7F64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56000"/>
          </a:blip>
          <a:stretch>
            <a:fillRect l="-10000" t="-7000" r="-10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7"/>
          <p:cNvSpPr txBox="1">
            <a:spLocks noChangeArrowheads="1"/>
          </p:cNvSpPr>
          <p:nvPr/>
        </p:nvSpPr>
        <p:spPr bwMode="auto">
          <a:xfrm>
            <a:off x="20955" y="228600"/>
            <a:ext cx="919416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</a:rPr>
              <a:t>3. Tìm các  phân số bằng nhau trong các phân số dưới đây:</a:t>
            </a:r>
          </a:p>
        </p:txBody>
      </p:sp>
      <p:graphicFrame>
        <p:nvGraphicFramePr>
          <p:cNvPr id="6" name="Object 7"/>
          <p:cNvGraphicFramePr>
            <a:graphicFrameLocks noChangeAspect="1"/>
          </p:cNvGraphicFramePr>
          <p:nvPr/>
        </p:nvGraphicFramePr>
        <p:xfrm>
          <a:off x="2057400" y="1053154"/>
          <a:ext cx="5075237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9682400" imgH="8534400" progId="Equation.DSMT4">
                  <p:embed/>
                </p:oleObj>
              </mc:Choice>
              <mc:Fallback>
                <p:oleObj name="Equation" r:id="rId4" imgW="49682400" imgH="8534400" progId="Equation.DSMT4">
                  <p:embed/>
                  <p:pic>
                    <p:nvPicPr>
                      <p:cNvPr id="0" name="Picture 1720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053154"/>
                        <a:ext cx="5075237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057400" y="2578100"/>
            <a:ext cx="8991600" cy="2590800"/>
            <a:chOff x="1600200" y="2286000"/>
            <a:chExt cx="8991600" cy="2590800"/>
          </a:xfrm>
        </p:grpSpPr>
        <p:sp>
          <p:nvSpPr>
            <p:cNvPr id="11" name="Rounded Rectangle 10"/>
            <p:cNvSpPr/>
            <p:nvPr/>
          </p:nvSpPr>
          <p:spPr>
            <a:xfrm>
              <a:off x="1600200" y="2286000"/>
              <a:ext cx="4681537" cy="259080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" name="Object 7"/>
            <p:cNvGraphicFramePr>
              <a:graphicFrameLocks noChangeAspect="1"/>
            </p:cNvGraphicFramePr>
            <p:nvPr/>
          </p:nvGraphicFramePr>
          <p:xfrm>
            <a:off x="2947699" y="2851150"/>
            <a:ext cx="1773238" cy="869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7373600" imgH="8534400" progId="Equation.DSMT4">
                    <p:embed/>
                  </p:oleObj>
                </mc:Choice>
                <mc:Fallback>
                  <p:oleObj name="Equation" r:id="rId6" imgW="17373600" imgH="8534400" progId="Equation.DSMT4">
                    <p:embed/>
                    <p:pic>
                      <p:nvPicPr>
                        <p:cNvPr id="0" name="Picture 1720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7699" y="2851150"/>
                          <a:ext cx="1773238" cy="869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Text Box 17"/>
            <p:cNvSpPr txBox="1">
              <a:spLocks noChangeArrowheads="1"/>
            </p:cNvSpPr>
            <p:nvPr/>
          </p:nvSpPr>
          <p:spPr bwMode="auto">
            <a:xfrm>
              <a:off x="1676400" y="2371120"/>
              <a:ext cx="89154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>
                  <a:latin typeface="Times New Roman" panose="02020603050405020304" pitchFamily="18" charset="0"/>
                </a:rPr>
                <a:t>Các  phân số bằng nhau là:</a:t>
              </a:r>
            </a:p>
          </p:txBody>
        </p:sp>
        <p:graphicFrame>
          <p:nvGraphicFramePr>
            <p:cNvPr id="9" name="Object 7"/>
            <p:cNvGraphicFramePr>
              <a:graphicFrameLocks noChangeAspect="1"/>
            </p:cNvGraphicFramePr>
            <p:nvPr/>
          </p:nvGraphicFramePr>
          <p:xfrm>
            <a:off x="2994530" y="3809345"/>
            <a:ext cx="1679575" cy="869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6459200" imgH="8534400" progId="Equation.DSMT4">
                    <p:embed/>
                  </p:oleObj>
                </mc:Choice>
                <mc:Fallback>
                  <p:oleObj name="Equation" r:id="rId8" imgW="16459200" imgH="8534400" progId="Equation.DSMT4">
                    <p:embed/>
                    <p:pic>
                      <p:nvPicPr>
                        <p:cNvPr id="0" name="Picture 1720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94530" y="3809345"/>
                          <a:ext cx="1679575" cy="869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5F8BE57-167A-CEF9-8163-D78AF2E69412}"/>
              </a:ext>
            </a:extLst>
          </p:cNvPr>
          <p:cNvSpPr/>
          <p:nvPr/>
        </p:nvSpPr>
        <p:spPr>
          <a:xfrm>
            <a:off x="-76200" y="1676400"/>
            <a:ext cx="9448800" cy="26593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cap="all" dirty="0" err="1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44546A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Toán</a:t>
            </a:r>
            <a:r>
              <a:rPr lang="en-US" sz="3600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44546A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cap="all" dirty="0" err="1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Ôn</a:t>
            </a:r>
            <a:r>
              <a:rPr lang="en-US" sz="4000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dirty="0" err="1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tập</a:t>
            </a:r>
            <a:r>
              <a:rPr lang="en-US" sz="4000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cap="all" dirty="0" err="1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tính</a:t>
            </a:r>
            <a:r>
              <a:rPr lang="en-US" sz="4000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dirty="0" err="1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chất</a:t>
            </a:r>
            <a:r>
              <a:rPr lang="en-US" sz="4000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dirty="0" err="1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cơ</a:t>
            </a:r>
            <a:r>
              <a:rPr lang="en-US" sz="4000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dirty="0" err="1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bản</a:t>
            </a:r>
            <a:r>
              <a:rPr lang="en-US" sz="4000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dirty="0" err="1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của</a:t>
            </a:r>
            <a:r>
              <a:rPr lang="en-US" sz="4000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dirty="0" err="1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phân</a:t>
            </a:r>
            <a:r>
              <a:rPr lang="en-US" sz="4000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dirty="0" err="1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số</a:t>
            </a:r>
            <a:endParaRPr lang="en-US" sz="4000" b="1" cap="all" dirty="0">
              <a:ln w="9000" cmpd="sng">
                <a:solidFill>
                  <a:srgbClr val="FFC000">
                    <a:shade val="50000"/>
                    <a:satMod val="120000"/>
                  </a:srgb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459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56000"/>
          </a:blip>
          <a:stretch>
            <a:fillRect l="-10000" t="-7000" r="-10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58" name="Rectangle 1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241300"/>
            <a:ext cx="7696200" cy="685800"/>
          </a:xfrm>
        </p:spPr>
        <p:txBody>
          <a:bodyPr>
            <a:normAutofit/>
          </a:bodyPr>
          <a:lstStyle/>
          <a:p>
            <a:pPr marL="533400" indent="-533400">
              <a:lnSpc>
                <a:spcPct val="80000"/>
              </a:lnSpc>
              <a:buFont typeface="Wingdings" panose="05000000000000000000" pitchFamily="2" charset="2"/>
              <a:buAutoNum type="alphaLcParenR"/>
            </a:pPr>
            <a:r>
              <a:rPr lang="en-US" sz="3200" b="1" i="1">
                <a:solidFill>
                  <a:srgbClr val="366F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chất cơ bản của phân số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04800" y="2014855"/>
            <a:ext cx="8534400" cy="160464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defTabSz="685800" eaLnBrk="1" fontAlgn="auto" latinLnBrk="0" hangingPunct="1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Nếu nhân cả tử và mẫu của một số với cùng một số tự nhiên khác 0 thì được phân số bằng số đã cho.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81000" y="4999990"/>
            <a:ext cx="8458200" cy="166116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eaLnBrk="1" latinLnBrk="0" hangingPunct="1">
              <a:lnSpc>
                <a:spcPct val="115000"/>
              </a:lnSpc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chia hết cả tử số và mẫu số của một phân số cho cùng một số tự nhiên khác 0 thì được một phân số bằng phân số đã cho.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209800" y="838200"/>
            <a:ext cx="3679825" cy="1062990"/>
            <a:chOff x="2209800" y="2618702"/>
            <a:chExt cx="3352006" cy="842962"/>
          </a:xfrm>
        </p:grpSpPr>
        <p:sp>
          <p:nvSpPr>
            <p:cNvPr id="10" name="TextBox 9"/>
            <p:cNvSpPr txBox="1"/>
            <p:nvPr/>
          </p:nvSpPr>
          <p:spPr>
            <a:xfrm>
              <a:off x="2209800" y="2618702"/>
              <a:ext cx="1219200" cy="4139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/>
                <a:t>Ví dụ 1</a:t>
              </a:r>
            </a:p>
          </p:txBody>
        </p:sp>
        <p:graphicFrame>
          <p:nvGraphicFramePr>
            <p:cNvPr id="21" name="Object 19"/>
            <p:cNvGraphicFramePr>
              <a:graphicFrameLocks noChangeAspect="1"/>
            </p:cNvGraphicFramePr>
            <p:nvPr/>
          </p:nvGraphicFramePr>
          <p:xfrm>
            <a:off x="3658393" y="2618702"/>
            <a:ext cx="1903413" cy="842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888365" imgH="393700" progId="Equation.3">
                    <p:embed/>
                  </p:oleObj>
                </mc:Choice>
                <mc:Fallback>
                  <p:oleObj name="Equation" r:id="rId3" imgW="888365" imgH="393700" progId="Equation.3">
                    <p:embed/>
                    <p:pic>
                      <p:nvPicPr>
                        <p:cNvPr id="0" name="Picture 108589"/>
                        <p:cNvPicPr>
                          <a:picLocks noGrp="1"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8393" y="2618702"/>
                          <a:ext cx="1903413" cy="8429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prstDash val="solid"/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Group 13"/>
          <p:cNvGrpSpPr/>
          <p:nvPr/>
        </p:nvGrpSpPr>
        <p:grpSpPr>
          <a:xfrm>
            <a:off x="2459355" y="3827780"/>
            <a:ext cx="3933825" cy="993140"/>
            <a:chOff x="2209800" y="5530948"/>
            <a:chExt cx="3505993" cy="850900"/>
          </a:xfrm>
        </p:grpSpPr>
        <p:graphicFrame>
          <p:nvGraphicFramePr>
            <p:cNvPr id="22" name="Object 23"/>
            <p:cNvGraphicFramePr>
              <a:graphicFrameLocks noChangeAspect="1"/>
            </p:cNvGraphicFramePr>
            <p:nvPr/>
          </p:nvGraphicFramePr>
          <p:xfrm>
            <a:off x="3658393" y="5530948"/>
            <a:ext cx="2057400" cy="850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926465" imgH="393700" progId="Equation.3">
                    <p:embed/>
                  </p:oleObj>
                </mc:Choice>
                <mc:Fallback>
                  <p:oleObj name="Equation" r:id="rId5" imgW="926465" imgH="393700" progId="Equation.3">
                    <p:embed/>
                    <p:pic>
                      <p:nvPicPr>
                        <p:cNvPr id="0" name="Picture 10859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8393" y="5530948"/>
                          <a:ext cx="2057400" cy="850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TextBox 23"/>
            <p:cNvSpPr txBox="1"/>
            <p:nvPr/>
          </p:nvSpPr>
          <p:spPr>
            <a:xfrm>
              <a:off x="2209800" y="5548980"/>
              <a:ext cx="1219200" cy="4472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/>
                <a:t>Ví dụ 2</a:t>
              </a:r>
            </a:p>
          </p:txBody>
        </p:sp>
      </p:grpSp>
      <p:sp>
        <p:nvSpPr>
          <p:cNvPr id="2" name="Rectangles 1"/>
          <p:cNvSpPr/>
          <p:nvPr/>
        </p:nvSpPr>
        <p:spPr>
          <a:xfrm>
            <a:off x="4876800" y="810260"/>
            <a:ext cx="3048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s 3"/>
          <p:cNvSpPr/>
          <p:nvPr/>
        </p:nvSpPr>
        <p:spPr>
          <a:xfrm>
            <a:off x="4876800" y="1419860"/>
            <a:ext cx="3048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s 4"/>
          <p:cNvSpPr/>
          <p:nvPr/>
        </p:nvSpPr>
        <p:spPr>
          <a:xfrm>
            <a:off x="5507355" y="3837305"/>
            <a:ext cx="3048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s 5"/>
          <p:cNvSpPr/>
          <p:nvPr/>
        </p:nvSpPr>
        <p:spPr>
          <a:xfrm>
            <a:off x="5507355" y="4446905"/>
            <a:ext cx="3048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2" grpId="0" bldLvl="0" animBg="1"/>
      <p:bldP spid="2" grpId="0" bldLvl="0" animBg="1"/>
      <p:bldP spid="2" grpId="1" animBg="1"/>
      <p:bldP spid="2" grpId="2" bldLvl="0" animBg="1"/>
      <p:bldP spid="4" grpId="0" bldLvl="0" animBg="1"/>
      <p:bldP spid="4" grpId="1" animBg="1"/>
      <p:bldP spid="4" grpId="2" bldLvl="0" animBg="1"/>
      <p:bldP spid="5" grpId="0" bldLvl="0" animBg="1"/>
      <p:bldP spid="5" grpId="1" animBg="1"/>
      <p:bldP spid="5" grpId="2" bldLvl="0" animBg="1"/>
      <p:bldP spid="6" grpId="0" bldLvl="0" animBg="1"/>
      <p:bldP spid="6" grpId="1" animBg="1"/>
      <p:bldP spid="6" grpId="2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56000"/>
          </a:blip>
          <a:stretch>
            <a:fillRect l="-10000" t="-7000" r="-10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0" y="1437266"/>
            <a:ext cx="7275512" cy="1489075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ClrTx/>
              <a:buSzTx/>
              <a:buFontTx/>
              <a:buNone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	*Rút gọn phân số</a:t>
            </a:r>
          </a:p>
          <a:p>
            <a:pPr marL="609600" indent="-609600">
              <a:lnSpc>
                <a:spcPct val="90000"/>
              </a:lnSpc>
              <a:buClrTx/>
              <a:buSzTx/>
              <a:buFontTx/>
              <a:buNone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35180" name="Object 1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3352800" y="3581400"/>
          <a:ext cx="2657442" cy="895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67765" imgH="393700" progId="Equation.3">
                  <p:embed/>
                </p:oleObj>
              </mc:Choice>
              <mc:Fallback>
                <p:oleObj name="Equation" r:id="rId4" imgW="1167765" imgH="3937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581400"/>
                        <a:ext cx="2657442" cy="8954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177" name="Object 9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3352800" y="1981200"/>
          <a:ext cx="4387064" cy="894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30400" imgH="393700" progId="Equation.DSMT4">
                  <p:embed/>
                </p:oleObj>
              </mc:Choice>
              <mc:Fallback>
                <p:oleObj name="Equation" r:id="rId6" imgW="1930400" imgH="3937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981200"/>
                        <a:ext cx="4387064" cy="8948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181" name="Text Box 13"/>
          <p:cNvSpPr txBox="1">
            <a:spLocks noChangeArrowheads="1"/>
          </p:cNvSpPr>
          <p:nvPr/>
        </p:nvSpPr>
        <p:spPr bwMode="auto">
          <a:xfrm>
            <a:off x="1752600" y="3259716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</a:rPr>
              <a:t>Hoặc</a:t>
            </a:r>
          </a:p>
        </p:txBody>
      </p:sp>
      <p:sp>
        <p:nvSpPr>
          <p:cNvPr id="9" name="Rectangle 14"/>
          <p:cNvSpPr txBox="1">
            <a:spLocks noChangeArrowheads="1"/>
          </p:cNvSpPr>
          <p:nvPr/>
        </p:nvSpPr>
        <p:spPr>
          <a:xfrm>
            <a:off x="1219200" y="376816"/>
            <a:ext cx="7696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0" indent="-609600" fontAlgn="auto">
              <a:spcAft>
                <a:spcPts val="0"/>
              </a:spcAft>
              <a:buNone/>
            </a:pPr>
            <a:r>
              <a:rPr lang="en-US" sz="2800" b="1" i="1">
                <a:solidFill>
                  <a:srgbClr val="366F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Ứng dụng tính chất cơ bản của phân số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52600" y="2084288"/>
            <a:ext cx="1219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/>
              <a:t>Ví dụ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35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35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8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56000"/>
          </a:blip>
          <a:stretch>
            <a:fillRect l="-10000" t="-7000" r="-10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17101" y="3541002"/>
            <a:ext cx="3048000" cy="229448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6230" name="Object 38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3352800" y="3697642"/>
          <a:ext cx="2352675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65200" imgH="812800" progId="Equation.DSMT4">
                  <p:embed/>
                </p:oleObj>
              </mc:Choice>
              <mc:Fallback>
                <p:oleObj name="Equation" r:id="rId4" imgW="965200" imgH="812800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697642"/>
                        <a:ext cx="2352675" cy="198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221" name="Object 29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965313" y="1205673"/>
          <a:ext cx="3841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2400" imgH="393700" progId="Equation.DSMT4">
                  <p:embed/>
                </p:oleObj>
              </mc:Choice>
              <mc:Fallback>
                <p:oleObj name="Equation" r:id="rId6" imgW="152400" imgH="39370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5313" y="1205673"/>
                        <a:ext cx="384175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224" name="Object 3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7066756" y="1205659"/>
          <a:ext cx="3841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2400" imgH="393700" progId="Equation.3">
                  <p:embed/>
                </p:oleObj>
              </mc:Choice>
              <mc:Fallback>
                <p:oleObj name="Equation" r:id="rId8" imgW="152400" imgH="39370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6756" y="1205659"/>
                        <a:ext cx="384175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4"/>
          <p:cNvSpPr txBox="1">
            <a:spLocks noGrp="1" noChangeArrowheads="1"/>
          </p:cNvSpPr>
          <p:nvPr>
            <p:ph type="title" sz="quarter" idx="4294967295"/>
          </p:nvPr>
        </p:nvSpPr>
        <p:spPr bwMode="auto">
          <a:xfrm>
            <a:off x="152400" y="919044"/>
            <a:ext cx="7793037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371600" indent="-1092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4859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00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latin typeface="Times New Roman" panose="02020603050405020304" pitchFamily="18" charset="0"/>
              </a:rPr>
              <a:t>*Quy đồng mẫu số các phân số</a:t>
            </a:r>
          </a:p>
        </p:txBody>
      </p:sp>
      <p:sp>
        <p:nvSpPr>
          <p:cNvPr id="136227" name="Text Box 35"/>
          <p:cNvSpPr txBox="1">
            <a:spLocks noChangeArrowheads="1"/>
          </p:cNvSpPr>
          <p:nvPr/>
        </p:nvSpPr>
        <p:spPr bwMode="auto">
          <a:xfrm>
            <a:off x="6448496" y="1439925"/>
            <a:ext cx="5191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>
                <a:latin typeface="Times New Roman" panose="02020603050405020304" pitchFamily="18" charset="0"/>
              </a:rPr>
              <a:t>và</a:t>
            </a:r>
          </a:p>
        </p:txBody>
      </p:sp>
      <p:sp>
        <p:nvSpPr>
          <p:cNvPr id="136228" name="Text Box 36"/>
          <p:cNvSpPr txBox="1">
            <a:spLocks noChangeArrowheads="1"/>
          </p:cNvSpPr>
          <p:nvPr/>
        </p:nvSpPr>
        <p:spPr bwMode="auto">
          <a:xfrm>
            <a:off x="1011308" y="2969427"/>
            <a:ext cx="6340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sz="280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6229" name="Text Box 37"/>
          <p:cNvSpPr txBox="1">
            <a:spLocks noChangeArrowheads="1"/>
          </p:cNvSpPr>
          <p:nvPr/>
        </p:nvSpPr>
        <p:spPr bwMode="auto">
          <a:xfrm>
            <a:off x="672464" y="2825357"/>
            <a:ext cx="742505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>
                <a:solidFill>
                  <a:srgbClr val="C00000"/>
                </a:solidFill>
                <a:latin typeface="Times New Roman" panose="02020603050405020304" pitchFamily="18" charset="0"/>
              </a:rPr>
              <a:t>Lấy tích 5 x 7 = 35 là mẫu số chung (MSC). Ta có:</a:t>
            </a:r>
          </a:p>
        </p:txBody>
      </p:sp>
      <p:sp>
        <p:nvSpPr>
          <p:cNvPr id="13" name="Rectangle 14"/>
          <p:cNvSpPr txBox="1">
            <a:spLocks noChangeArrowheads="1"/>
          </p:cNvSpPr>
          <p:nvPr/>
        </p:nvSpPr>
        <p:spPr>
          <a:xfrm>
            <a:off x="1219200" y="262516"/>
            <a:ext cx="7696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0" indent="-609600" fontAlgn="auto">
              <a:spcAft>
                <a:spcPts val="0"/>
              </a:spcAft>
              <a:buNone/>
            </a:pPr>
            <a:r>
              <a:rPr lang="en-US" sz="2800" b="1">
                <a:solidFill>
                  <a:srgbClr val="366F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Ứng dụng tính chất cơ bản của phân số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14437" y="1440008"/>
            <a:ext cx="5380038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i="1"/>
              <a:t>Ví dụ 1: Quy đồng mẫu số của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6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6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6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6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6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6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6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6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6227" grpId="0" bldLvl="0" animBg="1"/>
      <p:bldP spid="136229" grpId="0" bldLvl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56000"/>
          </a:blip>
          <a:stretch>
            <a:fillRect l="-10000" t="-7000" r="-10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1219200" y="1082983"/>
            <a:ext cx="7793037" cy="1143000"/>
          </a:xfrm>
        </p:spPr>
        <p:txBody>
          <a:bodyPr/>
          <a:lstStyle/>
          <a:p>
            <a:r>
              <a:rPr lang="en-US" sz="2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2: Quy đồng mẫu số của</a:t>
            </a:r>
            <a:r>
              <a:rPr lang="en-US" i="1"/>
              <a:t>  </a:t>
            </a:r>
          </a:p>
        </p:txBody>
      </p:sp>
      <p:graphicFrame>
        <p:nvGraphicFramePr>
          <p:cNvPr id="161804" name="Object 1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828800" y="4517390"/>
          <a:ext cx="2324100" cy="1534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52500" imgH="634365" progId="Equation.3">
                  <p:embed/>
                </p:oleObj>
              </mc:Choice>
              <mc:Fallback>
                <p:oleObj name="Equation" r:id="rId4" imgW="952500" imgH="634365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517390"/>
                        <a:ext cx="2324100" cy="15341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802" name="Object 10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764848" y="1235196"/>
          <a:ext cx="102711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82600" imgH="393700" progId="Equation.DSMT4">
                  <p:embed/>
                </p:oleObj>
              </mc:Choice>
              <mc:Fallback>
                <p:oleObj name="Equation" r:id="rId6" imgW="482600" imgH="3937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4848" y="1235196"/>
                        <a:ext cx="1027112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1800" name="Text Box 8"/>
          <p:cNvSpPr txBox="1">
            <a:spLocks noChangeArrowheads="1"/>
          </p:cNvSpPr>
          <p:nvPr/>
        </p:nvSpPr>
        <p:spPr bwMode="auto">
          <a:xfrm>
            <a:off x="687705" y="2687479"/>
            <a:ext cx="7719406" cy="104619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>
                <a:latin typeface="Times New Roman" panose="02020603050405020304" pitchFamily="18" charset="0"/>
              </a:rPr>
              <a:t>Nhận xét: ta thấy 10 : 5 = 2 nên 10 là  mẫu số chung</a:t>
            </a:r>
          </a:p>
          <a:p>
            <a:r>
              <a:rPr lang="en-US" sz="2800">
                <a:latin typeface="Times New Roman" panose="02020603050405020304" pitchFamily="18" charset="0"/>
              </a:rPr>
              <a:t>(MSC) của hai phân số. Ta có: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152400" y="919044"/>
            <a:ext cx="7793037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spAutoFit/>
          </a:bodyPr>
          <a:lstStyle>
            <a:lvl1pPr marL="1371600" indent="-109220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14859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00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</a:pPr>
            <a:r>
              <a:rPr lang="en-US" sz="2800" b="1">
                <a:latin typeface="Times New Roman" panose="02020603050405020304" pitchFamily="18" charset="0"/>
              </a:rPr>
              <a:t>*Quy đồng mẫu số các phân số</a:t>
            </a:r>
          </a:p>
        </p:txBody>
      </p:sp>
      <p:sp>
        <p:nvSpPr>
          <p:cNvPr id="12" name="Rectangle 14"/>
          <p:cNvSpPr txBox="1">
            <a:spLocks noChangeArrowheads="1"/>
          </p:cNvSpPr>
          <p:nvPr/>
        </p:nvSpPr>
        <p:spPr>
          <a:xfrm>
            <a:off x="1219200" y="262516"/>
            <a:ext cx="7696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0" indent="-609600" fontAlgn="auto">
              <a:spcAft>
                <a:spcPts val="0"/>
              </a:spcAft>
              <a:buNone/>
            </a:pPr>
            <a:r>
              <a:rPr lang="en-US" sz="2800" b="1">
                <a:solidFill>
                  <a:srgbClr val="366F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Ứng dụng tính chất cơ bản của phân số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4264660" y="4770755"/>
            <a:ext cx="23310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Giữ nguyên </a:t>
            </a:r>
          </a:p>
        </p:txBody>
      </p:sp>
      <p:graphicFrame>
        <p:nvGraphicFramePr>
          <p:cNvPr id="3" name="Object 2"/>
          <p:cNvGraphicFramePr/>
          <p:nvPr/>
        </p:nvGraphicFramePr>
        <p:xfrm>
          <a:off x="6056630" y="4593590"/>
          <a:ext cx="539115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772160" imgH="850265" progId="Equation.KSEE3">
                  <p:embed/>
                </p:oleObj>
              </mc:Choice>
              <mc:Fallback>
                <p:oleObj r:id="rId8" imgW="772160" imgH="850265" progId="Equation.KSEE3">
                  <p:embed/>
                  <p:pic>
                    <p:nvPicPr>
                      <p:cNvPr id="0" name="Picture 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056630" y="4593590"/>
                        <a:ext cx="539115" cy="87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1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0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56000"/>
          </a:blip>
          <a:stretch>
            <a:fillRect l="-10000" t="-7000" r="-10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40" name="Line 24"/>
          <p:cNvSpPr>
            <a:spLocks noChangeShapeType="1"/>
          </p:cNvSpPr>
          <p:nvPr/>
        </p:nvSpPr>
        <p:spPr bwMode="auto">
          <a:xfrm>
            <a:off x="2286000" y="4191000"/>
            <a:ext cx="4572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963930" y="-61277"/>
            <a:ext cx="7793038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r>
              <a:rPr lang="en-US" sz="3200">
                <a:solidFill>
                  <a:srgbClr val="00B050"/>
                </a:solidFill>
              </a:rPr>
              <a:t>  </a:t>
            </a:r>
          </a:p>
        </p:txBody>
      </p:sp>
      <p:graphicFrame>
        <p:nvGraphicFramePr>
          <p:cNvPr id="162825" name="Object 9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227510" y="879493"/>
          <a:ext cx="920750" cy="890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839200" imgH="8534400" progId="Equation.DSMT4">
                  <p:embed/>
                </p:oleObj>
              </mc:Choice>
              <mc:Fallback>
                <p:oleObj name="Equation" r:id="rId4" imgW="8839200" imgH="85344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7510" y="879493"/>
                        <a:ext cx="920750" cy="8902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0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250944" y="879334"/>
          <a:ext cx="954087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144000" imgH="8534400" progId="Equation.DSMT4">
                  <p:embed/>
                </p:oleObj>
              </mc:Choice>
              <mc:Fallback>
                <p:oleObj name="Equation" r:id="rId6" imgW="9144000" imgH="8534400" progId="Equation.DSMT4">
                  <p:embed/>
                  <p:pic>
                    <p:nvPicPr>
                      <p:cNvPr id="0" name="Picture 1629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0944" y="879334"/>
                        <a:ext cx="954087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2823" name="Text Box 7"/>
          <p:cNvSpPr txBox="1">
            <a:spLocks noChangeArrowheads="1"/>
          </p:cNvSpPr>
          <p:nvPr/>
        </p:nvSpPr>
        <p:spPr bwMode="auto">
          <a:xfrm>
            <a:off x="492702" y="1087653"/>
            <a:ext cx="381952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en-US" sz="2800" b="1">
                <a:latin typeface="Times New Roman" panose="02020603050405020304" pitchFamily="18" charset="0"/>
              </a:rPr>
              <a:t>Rút gọn các phân số: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590800" y="1836078"/>
            <a:ext cx="6705600" cy="1024711"/>
            <a:chOff x="454602" y="1964317"/>
            <a:chExt cx="6705600" cy="1024711"/>
          </a:xfrm>
        </p:grpSpPr>
        <p:sp>
          <p:nvSpPr>
            <p:cNvPr id="162835" name="Text Box 19"/>
            <p:cNvSpPr txBox="1">
              <a:spLocks noChangeArrowheads="1"/>
            </p:cNvSpPr>
            <p:nvPr/>
          </p:nvSpPr>
          <p:spPr bwMode="auto">
            <a:xfrm>
              <a:off x="454602" y="1964317"/>
              <a:ext cx="67056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6223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4859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6002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rgbClr val="C00000"/>
                  </a:solidFill>
                  <a:latin typeface="Times New Roman" panose="02020603050405020304" pitchFamily="18" charset="0"/>
                </a:rPr>
                <a:t>a)</a:t>
              </a:r>
            </a:p>
          </p:txBody>
        </p:sp>
        <p:graphicFrame>
          <p:nvGraphicFramePr>
            <p:cNvPr id="162836" name="Object 20"/>
            <p:cNvGraphicFramePr>
              <a:graphicFrameLocks noChangeAspect="1"/>
            </p:cNvGraphicFramePr>
            <p:nvPr/>
          </p:nvGraphicFramePr>
          <p:xfrm>
            <a:off x="1085127" y="2133658"/>
            <a:ext cx="2996921" cy="8553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951865" imgH="393700" progId="Equation.DSMT4">
                    <p:embed/>
                  </p:oleObj>
                </mc:Choice>
                <mc:Fallback>
                  <p:oleObj name="Equation" r:id="rId8" imgW="951865" imgH="393700" progId="Equation.DSMT4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85127" y="2133658"/>
                          <a:ext cx="2996921" cy="855370"/>
                        </a:xfrm>
                        <a:prstGeom prst="rect">
                          <a:avLst/>
                        </a:prstGeom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3"/>
          <p:cNvGrpSpPr/>
          <p:nvPr/>
        </p:nvGrpSpPr>
        <p:grpSpPr>
          <a:xfrm>
            <a:off x="2590800" y="3036234"/>
            <a:ext cx="6477000" cy="1261221"/>
            <a:chOff x="1074593" y="4256939"/>
            <a:chExt cx="6477000" cy="1261221"/>
          </a:xfrm>
        </p:grpSpPr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1074593" y="4256939"/>
              <a:ext cx="647700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4859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6002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2800">
                  <a:solidFill>
                    <a:srgbClr val="C00000"/>
                  </a:solidFill>
                  <a:latin typeface="Times New Roman" panose="02020603050405020304" pitchFamily="18" charset="0"/>
                </a:rPr>
                <a:t>b)</a:t>
              </a:r>
            </a:p>
          </p:txBody>
        </p:sp>
        <p:graphicFrame>
          <p:nvGraphicFramePr>
            <p:cNvPr id="21" name="Object 20"/>
            <p:cNvGraphicFramePr>
              <a:graphicFrameLocks noChangeAspect="1"/>
            </p:cNvGraphicFramePr>
            <p:nvPr/>
          </p:nvGraphicFramePr>
          <p:xfrm>
            <a:off x="1705118" y="4607830"/>
            <a:ext cx="3023039" cy="9103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9812000" imgH="8534400" progId="Equation.DSMT4">
                    <p:embed/>
                  </p:oleObj>
                </mc:Choice>
                <mc:Fallback>
                  <p:oleObj name="Equation" r:id="rId10" imgW="19812000" imgH="8534400" progId="Equation.DSMT4">
                    <p:embed/>
                    <p:pic>
                      <p:nvPicPr>
                        <p:cNvPr id="0" name="Picture 16290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05118" y="4607830"/>
                          <a:ext cx="3023039" cy="910330"/>
                        </a:xfrm>
                        <a:prstGeom prst="rect">
                          <a:avLst/>
                        </a:prstGeom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3" name="Object 17"/>
          <p:cNvGraphicFramePr>
            <a:graphicFrameLocks noChangeAspect="1"/>
          </p:cNvGraphicFramePr>
          <p:nvPr/>
        </p:nvGraphicFramePr>
        <p:xfrm>
          <a:off x="6307714" y="898088"/>
          <a:ext cx="870245" cy="870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534400" imgH="8534400" progId="Equation.DSMT4">
                  <p:embed/>
                </p:oleObj>
              </mc:Choice>
              <mc:Fallback>
                <p:oleObj name="Equation" r:id="rId12" imgW="8534400" imgH="8534400" progId="Equation.DSMT4">
                  <p:embed/>
                  <p:pic>
                    <p:nvPicPr>
                      <p:cNvPr id="0" name="Picture 1629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7714" y="898088"/>
                        <a:ext cx="870245" cy="8702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594264" y="4495800"/>
            <a:ext cx="6477000" cy="1161413"/>
            <a:chOff x="572366" y="4495800"/>
            <a:chExt cx="6477000" cy="1161413"/>
          </a:xfrm>
        </p:grpSpPr>
        <p:sp>
          <p:nvSpPr>
            <p:cNvPr id="25" name="Text Box 16"/>
            <p:cNvSpPr txBox="1">
              <a:spLocks noChangeArrowheads="1"/>
            </p:cNvSpPr>
            <p:nvPr/>
          </p:nvSpPr>
          <p:spPr bwMode="auto">
            <a:xfrm>
              <a:off x="572366" y="4495800"/>
              <a:ext cx="647700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4859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6002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2800">
                  <a:solidFill>
                    <a:srgbClr val="C00000"/>
                  </a:solidFill>
                  <a:latin typeface="Times New Roman" panose="02020603050405020304" pitchFamily="18" charset="0"/>
                </a:rPr>
                <a:t>c)</a:t>
              </a:r>
            </a:p>
          </p:txBody>
        </p:sp>
        <p:graphicFrame>
          <p:nvGraphicFramePr>
            <p:cNvPr id="27" name="Object 20"/>
            <p:cNvGraphicFramePr>
              <a:graphicFrameLocks noChangeAspect="1"/>
            </p:cNvGraphicFramePr>
            <p:nvPr/>
          </p:nvGraphicFramePr>
          <p:xfrm>
            <a:off x="1199427" y="4723762"/>
            <a:ext cx="3062287" cy="9334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21031200" imgH="8534400" progId="Equation.DSMT4">
                    <p:embed/>
                  </p:oleObj>
                </mc:Choice>
                <mc:Fallback>
                  <p:oleObj name="Equation" r:id="rId14" imgW="21031200" imgH="8534400" progId="Equation.DSMT4">
                    <p:embed/>
                    <p:pic>
                      <p:nvPicPr>
                        <p:cNvPr id="0" name="Picture 16290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99427" y="4723762"/>
                          <a:ext cx="3062287" cy="933451"/>
                        </a:xfrm>
                        <a:prstGeom prst="rect">
                          <a:avLst/>
                        </a:prstGeom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56000"/>
          </a:blip>
          <a:stretch>
            <a:fillRect l="-10000" t="-7000" r="-10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1848557" y="500782"/>
            <a:ext cx="571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</a:rPr>
              <a:t>2. Quy đồng mẫu số của các phân số</a:t>
            </a:r>
          </a:p>
        </p:txBody>
      </p:sp>
      <p:graphicFrame>
        <p:nvGraphicFramePr>
          <p:cNvPr id="4" name="Object 7"/>
          <p:cNvGraphicFramePr>
            <a:graphicFrameLocks noChangeAspect="1"/>
          </p:cNvGraphicFramePr>
          <p:nvPr/>
        </p:nvGraphicFramePr>
        <p:xfrm>
          <a:off x="1661160" y="1541780"/>
          <a:ext cx="643128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4254400" imgH="8534400" progId="Equation.DSMT4">
                  <p:embed/>
                </p:oleObj>
              </mc:Choice>
              <mc:Fallback>
                <p:oleObj name="Equation" r:id="rId4" imgW="54254400" imgH="8534400" progId="Equation.DSMT4">
                  <p:embed/>
                  <p:pic>
                    <p:nvPicPr>
                      <p:cNvPr id="0" name="Picture 1700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1160" y="1541780"/>
                        <a:ext cx="6431280" cy="100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56000"/>
          </a:blip>
          <a:stretch>
            <a:fillRect l="-10000" t="-7000" r="-10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48640" y="838200"/>
            <a:ext cx="3341687" cy="2624137"/>
            <a:chOff x="381000" y="838200"/>
            <a:chExt cx="3341687" cy="2624137"/>
          </a:xfrm>
        </p:grpSpPr>
        <p:sp>
          <p:nvSpPr>
            <p:cNvPr id="8" name="Rectangle 7"/>
            <p:cNvSpPr/>
            <p:nvPr/>
          </p:nvSpPr>
          <p:spPr>
            <a:xfrm>
              <a:off x="381000" y="838200"/>
              <a:ext cx="3341687" cy="25908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" name="Object 7"/>
            <p:cNvGraphicFramePr>
              <a:graphicFrameLocks noChangeAspect="1"/>
            </p:cNvGraphicFramePr>
            <p:nvPr/>
          </p:nvGraphicFramePr>
          <p:xfrm>
            <a:off x="533400" y="914400"/>
            <a:ext cx="3113087" cy="25479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30480000" imgH="24993600" progId="Equation.DSMT4">
                    <p:embed/>
                  </p:oleObj>
                </mc:Choice>
                <mc:Fallback>
                  <p:oleObj name="Equation" r:id="rId4" imgW="30480000" imgH="24993600" progId="Equation.DSMT4">
                    <p:embed/>
                    <p:pic>
                      <p:nvPicPr>
                        <p:cNvPr id="0" name="Picture 1710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3400" y="914400"/>
                          <a:ext cx="3113087" cy="25479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Group 11"/>
          <p:cNvGrpSpPr/>
          <p:nvPr/>
        </p:nvGrpSpPr>
        <p:grpSpPr>
          <a:xfrm>
            <a:off x="5230813" y="838200"/>
            <a:ext cx="3379787" cy="2590800"/>
            <a:chOff x="5230813" y="838200"/>
            <a:chExt cx="3379787" cy="2590800"/>
          </a:xfrm>
        </p:grpSpPr>
        <p:sp>
          <p:nvSpPr>
            <p:cNvPr id="9" name="Rectangle 8"/>
            <p:cNvSpPr/>
            <p:nvPr/>
          </p:nvSpPr>
          <p:spPr>
            <a:xfrm>
              <a:off x="5230813" y="838200"/>
              <a:ext cx="3341687" cy="25908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" name="Object 7"/>
            <p:cNvGraphicFramePr>
              <a:graphicFrameLocks noChangeAspect="1"/>
            </p:cNvGraphicFramePr>
            <p:nvPr/>
          </p:nvGraphicFramePr>
          <p:xfrm>
            <a:off x="5403850" y="866775"/>
            <a:ext cx="3206750" cy="2486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31394400" imgH="24384000" progId="Equation.DSMT4">
                    <p:embed/>
                  </p:oleObj>
                </mc:Choice>
                <mc:Fallback>
                  <p:oleObj name="Equation" r:id="rId6" imgW="31394400" imgH="24384000" progId="Equation.DSMT4">
                    <p:embed/>
                    <p:pic>
                      <p:nvPicPr>
                        <p:cNvPr id="0" name="Picture 1710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3850" y="866775"/>
                          <a:ext cx="3206750" cy="2486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Group 12"/>
          <p:cNvGrpSpPr/>
          <p:nvPr/>
        </p:nvGrpSpPr>
        <p:grpSpPr>
          <a:xfrm>
            <a:off x="2904173" y="3810876"/>
            <a:ext cx="3341687" cy="2590800"/>
            <a:chOff x="2830513" y="3671176"/>
            <a:chExt cx="3341687" cy="2590800"/>
          </a:xfrm>
        </p:grpSpPr>
        <p:sp>
          <p:nvSpPr>
            <p:cNvPr id="10" name="Rectangle 9"/>
            <p:cNvSpPr/>
            <p:nvPr/>
          </p:nvSpPr>
          <p:spPr>
            <a:xfrm>
              <a:off x="2830513" y="3671176"/>
              <a:ext cx="3341687" cy="25908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" name="Object 3"/>
            <p:cNvGraphicFramePr>
              <a:graphicFrameLocks noChangeAspect="1"/>
            </p:cNvGraphicFramePr>
            <p:nvPr/>
          </p:nvGraphicFramePr>
          <p:xfrm>
            <a:off x="2972089" y="3671176"/>
            <a:ext cx="3052763" cy="25479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29870400" imgH="24993600" progId="Equation.DSMT4">
                    <p:embed/>
                  </p:oleObj>
                </mc:Choice>
                <mc:Fallback>
                  <p:oleObj name="Equation" r:id="rId8" imgW="29870400" imgH="24993600" progId="Equation.DSMT4">
                    <p:embed/>
                    <p:pic>
                      <p:nvPicPr>
                        <p:cNvPr id="0" name="Picture 1710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2089" y="3671176"/>
                          <a:ext cx="3052763" cy="25479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" name="TextBox 4"/>
          <p:cNvSpPr txBox="1"/>
          <p:nvPr/>
        </p:nvSpPr>
        <p:spPr>
          <a:xfrm>
            <a:off x="5867400" y="2681734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giữ nguyên</a:t>
            </a: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1828800" y="168554"/>
            <a:ext cx="571500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2. Quy đồng mẫu số của các phân số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494</Words>
  <Application>Microsoft Office PowerPoint</Application>
  <PresentationFormat>On-screen Show (4:3)</PresentationFormat>
  <Paragraphs>53</Paragraphs>
  <Slides>10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</vt:lpstr>
      <vt:lpstr>Custom Design</vt:lpstr>
      <vt:lpstr>1_Office Theme</vt:lpstr>
      <vt:lpstr>Equation</vt:lpstr>
      <vt:lpstr>Equation.KSEE3</vt:lpstr>
      <vt:lpstr>PowerPoint Presentation</vt:lpstr>
      <vt:lpstr>PowerPoint Presentation</vt:lpstr>
      <vt:lpstr>PowerPoint Presentation</vt:lpstr>
      <vt:lpstr>PowerPoint Presentation</vt:lpstr>
      <vt:lpstr>*Quy đồng mẫu số các phân số</vt:lpstr>
      <vt:lpstr>Ví dụ 2: Quy đồng mẫu số của  </vt:lpstr>
      <vt:lpstr>Luyện tập  </vt:lpstr>
      <vt:lpstr>PowerPoint Presentation</vt:lpstr>
      <vt:lpstr>PowerPoint Presentation</vt:lpstr>
      <vt:lpstr>PowerPoint Presentation</vt:lpstr>
    </vt:vector>
  </TitlesOfParts>
  <Company>Tuyen Quang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Vu Nghiem</dc:creator>
  <cp:lastModifiedBy>Le Hong Linh</cp:lastModifiedBy>
  <cp:revision>69</cp:revision>
  <cp:lastPrinted>2113-01-01T00:00:00Z</cp:lastPrinted>
  <dcterms:created xsi:type="dcterms:W3CDTF">2007-05-02T06:41:00Z</dcterms:created>
  <dcterms:modified xsi:type="dcterms:W3CDTF">2022-09-23T01:13:40Z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