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2" r:id="rId2"/>
    <p:sldId id="261" r:id="rId3"/>
    <p:sldId id="262" r:id="rId4"/>
    <p:sldId id="270" r:id="rId5"/>
    <p:sldId id="264" r:id="rId6"/>
    <p:sldId id="271" r:id="rId7"/>
    <p:sldId id="267" r:id="rId8"/>
  </p:sldIdLst>
  <p:sldSz cx="9144000" cy="6858000" type="screen4x3"/>
  <p:notesSz cx="6858000" cy="9144000"/>
  <p:custDataLst>
    <p:tags r:id="rId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0000"/>
    <a:srgbClr val="800000"/>
    <a:srgbClr val="0000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5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BDA7BB-561E-4579-BB67-F29F58249340}"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F155CD-2BC6-4161-9072-423E404E3B0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6413B1-D1A5-4BED-B85D-DB4021DF224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E694FC4-4572-4E2D-BB7C-7C4DA1C2D1C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16AE195-EB4B-4FA0-A7E4-9F0EF277ED1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4E29D-A028-4872-A0BE-E16B31A76848}"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55C696-EA2C-444F-9492-441465572A67}"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34C7C9-1F09-45CA-A1E5-9C9895CC248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A75601B-E033-47BF-864D-6ABADDCD6549}"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0FCAD0A-13E1-408F-A88B-22F75BA34DD2}"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5CB89B-B8C1-48E2-87B3-B685C2009413}"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25C915-F4C0-46EC-A263-A6E736D8F11E}"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DA753F-4DC0-4F9D-AA9E-899E16CC2FEF}"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47984410-EC8C-436C-ADF5-A813C202DF87}"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3" Type="http://schemas.openxmlformats.org/officeDocument/2006/relationships/image" Target="../media/image5.wmf"/><Relationship Id="rId7" Type="http://schemas.openxmlformats.org/officeDocument/2006/relationships/image" Target="../media/image8.wmf"/><Relationship Id="rId12" Type="http://schemas.openxmlformats.org/officeDocument/2006/relationships/image" Target="../media/image4.wmf"/><Relationship Id="rId2" Type="http://schemas.openxmlformats.org/officeDocument/2006/relationships/oleObject" Target="../embeddings/oleObject4.bin"/><Relationship Id="rId1" Type="http://schemas.openxmlformats.org/officeDocument/2006/relationships/slideLayout" Target="../slideLayouts/slideLayout4.xml"/><Relationship Id="rId6" Type="http://schemas.openxmlformats.org/officeDocument/2006/relationships/oleObject" Target="../embeddings/oleObject5.bin"/><Relationship Id="rId11" Type="http://schemas.openxmlformats.org/officeDocument/2006/relationships/oleObject" Target="../embeddings/oleObject8.bin"/><Relationship Id="rId5" Type="http://schemas.openxmlformats.org/officeDocument/2006/relationships/image" Target="../media/image7.png"/><Relationship Id="rId10" Type="http://schemas.openxmlformats.org/officeDocument/2006/relationships/image" Target="../media/image3.wmf"/><Relationship Id="rId4" Type="http://schemas.openxmlformats.org/officeDocument/2006/relationships/image" Target="../media/image6.png"/><Relationship Id="rId9" Type="http://schemas.openxmlformats.org/officeDocument/2006/relationships/oleObject" Target="../embeddings/oleObject7.bin"/><Relationship Id="rId14" Type="http://schemas.openxmlformats.org/officeDocument/2006/relationships/image" Target="../media/image9.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5.wmf"/><Relationship Id="rId18" Type="http://schemas.openxmlformats.org/officeDocument/2006/relationships/oleObject" Target="../embeddings/oleObject18.bin"/><Relationship Id="rId3" Type="http://schemas.openxmlformats.org/officeDocument/2006/relationships/image" Target="../media/image10.wmf"/><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15.bin"/><Relationship Id="rId17" Type="http://schemas.openxmlformats.org/officeDocument/2006/relationships/image" Target="../media/image17.wmf"/><Relationship Id="rId25" Type="http://schemas.openxmlformats.org/officeDocument/2006/relationships/image" Target="../media/image21.wmf"/><Relationship Id="rId2" Type="http://schemas.openxmlformats.org/officeDocument/2006/relationships/oleObject" Target="../embeddings/oleObject10.bin"/><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slideLayout" Target="../slideLayouts/slideLayout12.xml"/><Relationship Id="rId6" Type="http://schemas.openxmlformats.org/officeDocument/2006/relationships/oleObject" Target="../embeddings/oleObject12.bin"/><Relationship Id="rId11" Type="http://schemas.openxmlformats.org/officeDocument/2006/relationships/image" Target="../media/image14.wmf"/><Relationship Id="rId24" Type="http://schemas.openxmlformats.org/officeDocument/2006/relationships/oleObject" Target="../embeddings/oleObject21.bin"/><Relationship Id="rId5" Type="http://schemas.openxmlformats.org/officeDocument/2006/relationships/image" Target="../media/image11.wmf"/><Relationship Id="rId15" Type="http://schemas.openxmlformats.org/officeDocument/2006/relationships/image" Target="../media/image16.wmf"/><Relationship Id="rId23" Type="http://schemas.openxmlformats.org/officeDocument/2006/relationships/image" Target="../media/image20.wmf"/><Relationship Id="rId10" Type="http://schemas.openxmlformats.org/officeDocument/2006/relationships/oleObject" Target="../embeddings/oleObject14.bin"/><Relationship Id="rId19" Type="http://schemas.openxmlformats.org/officeDocument/2006/relationships/image" Target="../media/image18.wmf"/><Relationship Id="rId4" Type="http://schemas.openxmlformats.org/officeDocument/2006/relationships/oleObject" Target="../embeddings/oleObject11.bin"/><Relationship Id="rId9" Type="http://schemas.openxmlformats.org/officeDocument/2006/relationships/image" Target="../media/image13.wmf"/><Relationship Id="rId14" Type="http://schemas.openxmlformats.org/officeDocument/2006/relationships/oleObject" Target="../embeddings/oleObject16.bin"/><Relationship Id="rId22"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22.bin"/><Relationship Id="rId1" Type="http://schemas.openxmlformats.org/officeDocument/2006/relationships/slideLayout" Target="../slideLayouts/slideLayout13.xml"/><Relationship Id="rId6" Type="http://schemas.openxmlformats.org/officeDocument/2006/relationships/oleObject" Target="../embeddings/oleObject24.bin"/><Relationship Id="rId5" Type="http://schemas.openxmlformats.org/officeDocument/2006/relationships/image" Target="../media/image23.wmf"/><Relationship Id="rId4" Type="http://schemas.openxmlformats.org/officeDocument/2006/relationships/oleObject" Target="../embeddings/oleObject23.bin"/></Relationships>
</file>

<file path=ppt/slides/_rels/slide7.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6.wmf"/><Relationship Id="rId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F00C-32C7-AF46-9197-3FAF161CEC90}"/>
              </a:ext>
            </a:extLst>
          </p:cNvPr>
          <p:cNvSpPr>
            <a:spLocks noGrp="1"/>
          </p:cNvSpPr>
          <p:nvPr>
            <p:ph type="title"/>
          </p:nvPr>
        </p:nvSpPr>
        <p:spPr/>
        <p:txBody>
          <a:bodyPr/>
          <a:lstStyle/>
          <a:p>
            <a:endParaRPr lang="en-US"/>
          </a:p>
        </p:txBody>
      </p:sp>
      <p:pic>
        <p:nvPicPr>
          <p:cNvPr id="5" name="Content Placeholder 4" descr="Text, letter&#10;&#10;Description automatically generated">
            <a:extLst>
              <a:ext uri="{FF2B5EF4-FFF2-40B4-BE49-F238E27FC236}">
                <a16:creationId xmlns:a16="http://schemas.microsoft.com/office/drawing/2014/main" id="{DD496A8E-BC0D-1B3C-B57B-A3EFE1AFC1B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90" y="0"/>
            <a:ext cx="9155290" cy="6858000"/>
          </a:xfrm>
        </p:spPr>
      </p:pic>
    </p:spTree>
    <p:extLst>
      <p:ext uri="{BB962C8B-B14F-4D97-AF65-F5344CB8AC3E}">
        <p14:creationId xmlns:p14="http://schemas.microsoft.com/office/powerpoint/2010/main" val="156760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Object 3"/>
          <p:cNvGraphicFramePr>
            <a:graphicFrameLocks noChangeAspect="1"/>
          </p:cNvGraphicFramePr>
          <p:nvPr/>
        </p:nvGraphicFramePr>
        <p:xfrm>
          <a:off x="3429000" y="3429000"/>
          <a:ext cx="2362200" cy="2637864"/>
        </p:xfrm>
        <a:graphic>
          <a:graphicData uri="http://schemas.openxmlformats.org/presentationml/2006/ole">
            <mc:AlternateContent xmlns:mc="http://schemas.openxmlformats.org/markup-compatibility/2006">
              <mc:Choice xmlns:v="urn:schemas-microsoft-com:vml" Requires="v">
                <p:oleObj name="Clip" r:id="rId3" imgW="2192020" imgH="1424940" progId="MS_ClipArt_Gallery.2">
                  <p:embed/>
                </p:oleObj>
              </mc:Choice>
              <mc:Fallback>
                <p:oleObj name="Clip" r:id="rId3" imgW="2192020" imgH="142494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429000"/>
                        <a:ext cx="2362200" cy="2637864"/>
                      </a:xfrm>
                      <a:prstGeom prst="rect">
                        <a:avLst/>
                      </a:prstGeom>
                      <a:noFill/>
                      <a:ln>
                        <a:noFill/>
                      </a:ln>
                    </p:spPr>
                  </p:pic>
                </p:oleObj>
              </mc:Fallback>
            </mc:AlternateContent>
          </a:graphicData>
        </a:graphic>
      </p:graphicFrame>
      <p:sp>
        <p:nvSpPr>
          <p:cNvPr id="11268" name="WordArt 4"/>
          <p:cNvSpPr>
            <a:spLocks noChangeArrowheads="1" noChangeShapeType="1" noTextEdit="1"/>
          </p:cNvSpPr>
          <p:nvPr/>
        </p:nvSpPr>
        <p:spPr bwMode="auto">
          <a:xfrm>
            <a:off x="1219200" y="1701693"/>
            <a:ext cx="6781800" cy="1447800"/>
          </a:xfrm>
          <a:prstGeom prst="rect">
            <a:avLst/>
          </a:prstGeom>
        </p:spPr>
        <p:txBody>
          <a:bodyPr wrap="none" fromWordArt="1">
            <a:prstTxWarp prst="textPlain">
              <a:avLst>
                <a:gd name="adj" fmla="val 50000"/>
              </a:avLst>
            </a:prstTxWarp>
          </a:bodyPr>
          <a:lstStyle/>
          <a:p>
            <a:pPr algn="ctr"/>
            <a:r>
              <a:rPr lang="en-US" sz="3200" b="1" kern="10">
                <a:ln w="9525">
                  <a:solidFill>
                    <a:srgbClr val="0000CC"/>
                  </a:solidFill>
                  <a:round/>
                </a:ln>
                <a:solidFill>
                  <a:srgbClr val="0000CC"/>
                </a:solidFill>
                <a:effectLst>
                  <a:outerShdw dist="45791" dir="2021404" algn="ctr" rotWithShape="0">
                    <a:srgbClr val="B2B2B2">
                      <a:alpha val="80000"/>
                    </a:srgbClr>
                  </a:outerShdw>
                </a:effectLst>
                <a:latin typeface="Palatino Linotype" panose="02040502050505030304" pitchFamily="18" charset="0"/>
              </a:rPr>
              <a:t>Ôn tập: Khái niệm về phân số</a:t>
            </a:r>
          </a:p>
        </p:txBody>
      </p:sp>
      <p:sp>
        <p:nvSpPr>
          <p:cNvPr id="11273" name="Line 9"/>
          <p:cNvSpPr>
            <a:spLocks noChangeShapeType="1"/>
          </p:cNvSpPr>
          <p:nvPr/>
        </p:nvSpPr>
        <p:spPr bwMode="auto">
          <a:xfrm>
            <a:off x="381000" y="457200"/>
            <a:ext cx="0" cy="58674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Line 10"/>
          <p:cNvSpPr>
            <a:spLocks noChangeShapeType="1"/>
          </p:cNvSpPr>
          <p:nvPr/>
        </p:nvSpPr>
        <p:spPr bwMode="auto">
          <a:xfrm>
            <a:off x="8839200" y="457200"/>
            <a:ext cx="0" cy="59436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5" name="Line 11"/>
          <p:cNvSpPr>
            <a:spLocks noChangeShapeType="1"/>
          </p:cNvSpPr>
          <p:nvPr/>
        </p:nvSpPr>
        <p:spPr bwMode="auto">
          <a:xfrm>
            <a:off x="381000" y="457200"/>
            <a:ext cx="84582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Line 12"/>
          <p:cNvSpPr>
            <a:spLocks noChangeShapeType="1"/>
          </p:cNvSpPr>
          <p:nvPr/>
        </p:nvSpPr>
        <p:spPr bwMode="auto">
          <a:xfrm>
            <a:off x="381000" y="6324600"/>
            <a:ext cx="845820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7" name="Line 13"/>
          <p:cNvSpPr>
            <a:spLocks noChangeShapeType="1"/>
          </p:cNvSpPr>
          <p:nvPr/>
        </p:nvSpPr>
        <p:spPr bwMode="auto">
          <a:xfrm>
            <a:off x="381000" y="457200"/>
            <a:ext cx="0" cy="58674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8" name="Line 14"/>
          <p:cNvSpPr>
            <a:spLocks noChangeShapeType="1"/>
          </p:cNvSpPr>
          <p:nvPr/>
        </p:nvSpPr>
        <p:spPr bwMode="auto">
          <a:xfrm>
            <a:off x="381000" y="457200"/>
            <a:ext cx="84582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Line 15"/>
          <p:cNvSpPr>
            <a:spLocks noChangeShapeType="1"/>
          </p:cNvSpPr>
          <p:nvPr/>
        </p:nvSpPr>
        <p:spPr bwMode="auto">
          <a:xfrm>
            <a:off x="381000" y="6324600"/>
            <a:ext cx="845820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3429000" y="914400"/>
            <a:ext cx="2209800" cy="523220"/>
          </a:xfrm>
          <a:prstGeom prst="rect">
            <a:avLst/>
          </a:prstGeom>
          <a:noFill/>
        </p:spPr>
        <p:txBody>
          <a:bodyPr wrap="square" rtlCol="0">
            <a:spAutoFit/>
          </a:bodyPr>
          <a:lstStyle/>
          <a:p>
            <a:pPr algn="ctr"/>
            <a:r>
              <a:rPr lang="en-US" sz="2800"/>
              <a:t>Tiết 1</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401" name="Group 113"/>
          <p:cNvGraphicFramePr>
            <a:graphicFrameLocks noGrp="1"/>
          </p:cNvGraphicFramePr>
          <p:nvPr/>
        </p:nvGraphicFramePr>
        <p:xfrm>
          <a:off x="615156" y="1984376"/>
          <a:ext cx="2209800" cy="677333"/>
        </p:xfrm>
        <a:graphic>
          <a:graphicData uri="http://schemas.openxmlformats.org/drawingml/2006/table">
            <a:tbl>
              <a:tblPr/>
              <a:tblGrid>
                <a:gridCol w="7366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6773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402" name="Group 114"/>
          <p:cNvGraphicFramePr>
            <a:graphicFrameLocks noGrp="1"/>
          </p:cNvGraphicFramePr>
          <p:nvPr/>
        </p:nvGraphicFramePr>
        <p:xfrm>
          <a:off x="609600" y="1982221"/>
          <a:ext cx="1447800" cy="684779"/>
        </p:xfrm>
        <a:graphic>
          <a:graphicData uri="http://schemas.openxmlformats.org/drawingml/2006/table">
            <a:tb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68477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
        <p:nvSpPr>
          <p:cNvPr id="12341" name="Text Box 53"/>
          <p:cNvSpPr txBox="1">
            <a:spLocks noChangeArrowheads="1"/>
          </p:cNvSpPr>
          <p:nvPr/>
        </p:nvSpPr>
        <p:spPr bwMode="auto">
          <a:xfrm>
            <a:off x="685800" y="3205163"/>
            <a:ext cx="884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anose="02020603050405020304" pitchFamily="18" charset="0"/>
              </a:rPr>
              <a:t>Viết:</a:t>
            </a:r>
            <a:r>
              <a:rPr lang="en-US">
                <a:latin typeface="Times New Roman" panose="02020603050405020304" pitchFamily="18" charset="0"/>
              </a:rPr>
              <a:t> </a:t>
            </a:r>
          </a:p>
        </p:txBody>
      </p:sp>
      <p:sp>
        <p:nvSpPr>
          <p:cNvPr id="12343" name="Rectangle 55"/>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342" name="Object 54"/>
          <p:cNvGraphicFramePr>
            <a:graphicFrameLocks noChangeAspect="1"/>
          </p:cNvGraphicFramePr>
          <p:nvPr/>
        </p:nvGraphicFramePr>
        <p:xfrm>
          <a:off x="1447800" y="3048000"/>
          <a:ext cx="544513" cy="838200"/>
        </p:xfrm>
        <a:graphic>
          <a:graphicData uri="http://schemas.openxmlformats.org/presentationml/2006/ole">
            <mc:AlternateContent xmlns:mc="http://schemas.openxmlformats.org/markup-compatibility/2006">
              <mc:Choice xmlns:v="urn:schemas-microsoft-com:vml" Requires="v">
                <p:oleObj name="Equation" r:id="rId2" imgW="127000" imgH="228600" progId="Equation.DSMT4">
                  <p:embed/>
                </p:oleObj>
              </mc:Choice>
              <mc:Fallback>
                <p:oleObj name="Equation" r:id="rId2" imgW="127000" imgH="228600" progId="Equation.DSMT4">
                  <p:embed/>
                  <p:pic>
                    <p:nvPicPr>
                      <p:cNvPr id="0" name="Object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0"/>
                        <a:ext cx="5445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44" name="Text Box 56"/>
          <p:cNvSpPr txBox="1">
            <a:spLocks noChangeArrowheads="1"/>
          </p:cNvSpPr>
          <p:nvPr/>
        </p:nvSpPr>
        <p:spPr bwMode="auto">
          <a:xfrm>
            <a:off x="304800" y="3733800"/>
            <a:ext cx="243332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anose="02020603050405020304" pitchFamily="18" charset="0"/>
              </a:rPr>
              <a:t>Đọc: </a:t>
            </a:r>
            <a:r>
              <a:rPr lang="en-US" sz="2400" b="1" i="1">
                <a:solidFill>
                  <a:srgbClr val="800000"/>
                </a:solidFill>
                <a:latin typeface="Times New Roman" panose="02020603050405020304" pitchFamily="18" charset="0"/>
              </a:rPr>
              <a:t>hai phần ba</a:t>
            </a:r>
            <a:r>
              <a:rPr lang="en-US">
                <a:latin typeface="Times New Roman" panose="02020603050405020304" pitchFamily="18" charset="0"/>
              </a:rPr>
              <a:t> </a:t>
            </a:r>
          </a:p>
        </p:txBody>
      </p:sp>
      <p:graphicFrame>
        <p:nvGraphicFramePr>
          <p:cNvPr id="12369" name="Group 81"/>
          <p:cNvGraphicFramePr>
            <a:graphicFrameLocks noGrp="1"/>
          </p:cNvGraphicFramePr>
          <p:nvPr/>
        </p:nvGraphicFramePr>
        <p:xfrm>
          <a:off x="3657600" y="1981200"/>
          <a:ext cx="5181600" cy="685800"/>
        </p:xfrm>
        <a:graphic>
          <a:graphicData uri="http://schemas.openxmlformats.org/drawingml/2006/table">
            <a:tbl>
              <a:tblPr/>
              <a:tblGrid>
                <a:gridCol w="517525">
                  <a:extLst>
                    <a:ext uri="{9D8B030D-6E8A-4147-A177-3AD203B41FA5}">
                      <a16:colId xmlns:a16="http://schemas.microsoft.com/office/drawing/2014/main" val="20000"/>
                    </a:ext>
                  </a:extLst>
                </a:gridCol>
                <a:gridCol w="519113">
                  <a:extLst>
                    <a:ext uri="{9D8B030D-6E8A-4147-A177-3AD203B41FA5}">
                      <a16:colId xmlns:a16="http://schemas.microsoft.com/office/drawing/2014/main" val="20001"/>
                    </a:ext>
                  </a:extLst>
                </a:gridCol>
                <a:gridCol w="517525">
                  <a:extLst>
                    <a:ext uri="{9D8B030D-6E8A-4147-A177-3AD203B41FA5}">
                      <a16:colId xmlns:a16="http://schemas.microsoft.com/office/drawing/2014/main" val="20002"/>
                    </a:ext>
                  </a:extLst>
                </a:gridCol>
                <a:gridCol w="519112">
                  <a:extLst>
                    <a:ext uri="{9D8B030D-6E8A-4147-A177-3AD203B41FA5}">
                      <a16:colId xmlns:a16="http://schemas.microsoft.com/office/drawing/2014/main" val="20003"/>
                    </a:ext>
                  </a:extLst>
                </a:gridCol>
                <a:gridCol w="517525">
                  <a:extLst>
                    <a:ext uri="{9D8B030D-6E8A-4147-A177-3AD203B41FA5}">
                      <a16:colId xmlns:a16="http://schemas.microsoft.com/office/drawing/2014/main" val="20004"/>
                    </a:ext>
                  </a:extLst>
                </a:gridCol>
                <a:gridCol w="517525">
                  <a:extLst>
                    <a:ext uri="{9D8B030D-6E8A-4147-A177-3AD203B41FA5}">
                      <a16:colId xmlns:a16="http://schemas.microsoft.com/office/drawing/2014/main" val="20005"/>
                    </a:ext>
                  </a:extLst>
                </a:gridCol>
                <a:gridCol w="519113">
                  <a:extLst>
                    <a:ext uri="{9D8B030D-6E8A-4147-A177-3AD203B41FA5}">
                      <a16:colId xmlns:a16="http://schemas.microsoft.com/office/drawing/2014/main" val="20006"/>
                    </a:ext>
                  </a:extLst>
                </a:gridCol>
                <a:gridCol w="517525">
                  <a:extLst>
                    <a:ext uri="{9D8B030D-6E8A-4147-A177-3AD203B41FA5}">
                      <a16:colId xmlns:a16="http://schemas.microsoft.com/office/drawing/2014/main" val="20007"/>
                    </a:ext>
                  </a:extLst>
                </a:gridCol>
                <a:gridCol w="519112">
                  <a:extLst>
                    <a:ext uri="{9D8B030D-6E8A-4147-A177-3AD203B41FA5}">
                      <a16:colId xmlns:a16="http://schemas.microsoft.com/office/drawing/2014/main" val="20008"/>
                    </a:ext>
                  </a:extLst>
                </a:gridCol>
                <a:gridCol w="517525">
                  <a:extLst>
                    <a:ext uri="{9D8B030D-6E8A-4147-A177-3AD203B41FA5}">
                      <a16:colId xmlns:a16="http://schemas.microsoft.com/office/drawing/2014/main" val="20009"/>
                    </a:ext>
                  </a:extLst>
                </a:gridCol>
              </a:tblGrid>
              <a:tr h="685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388" name="Group 100"/>
          <p:cNvGraphicFramePr>
            <a:graphicFrameLocks noGrp="1"/>
          </p:cNvGraphicFramePr>
          <p:nvPr/>
        </p:nvGraphicFramePr>
        <p:xfrm>
          <a:off x="3657600" y="1981200"/>
          <a:ext cx="2590800" cy="685800"/>
        </p:xfrm>
        <a:graphic>
          <a:graphicData uri="http://schemas.openxmlformats.org/drawingml/2006/table">
            <a:tbl>
              <a:tblPr/>
              <a:tblGrid>
                <a:gridCol w="517525">
                  <a:extLst>
                    <a:ext uri="{9D8B030D-6E8A-4147-A177-3AD203B41FA5}">
                      <a16:colId xmlns:a16="http://schemas.microsoft.com/office/drawing/2014/main" val="20000"/>
                    </a:ext>
                  </a:extLst>
                </a:gridCol>
                <a:gridCol w="519113">
                  <a:extLst>
                    <a:ext uri="{9D8B030D-6E8A-4147-A177-3AD203B41FA5}">
                      <a16:colId xmlns:a16="http://schemas.microsoft.com/office/drawing/2014/main" val="20001"/>
                    </a:ext>
                  </a:extLst>
                </a:gridCol>
                <a:gridCol w="517525">
                  <a:extLst>
                    <a:ext uri="{9D8B030D-6E8A-4147-A177-3AD203B41FA5}">
                      <a16:colId xmlns:a16="http://schemas.microsoft.com/office/drawing/2014/main" val="20002"/>
                    </a:ext>
                  </a:extLst>
                </a:gridCol>
                <a:gridCol w="519112">
                  <a:extLst>
                    <a:ext uri="{9D8B030D-6E8A-4147-A177-3AD203B41FA5}">
                      <a16:colId xmlns:a16="http://schemas.microsoft.com/office/drawing/2014/main" val="20003"/>
                    </a:ext>
                  </a:extLst>
                </a:gridCol>
                <a:gridCol w="517525">
                  <a:extLst>
                    <a:ext uri="{9D8B030D-6E8A-4147-A177-3AD203B41FA5}">
                      <a16:colId xmlns:a16="http://schemas.microsoft.com/office/drawing/2014/main" val="20004"/>
                    </a:ext>
                  </a:extLst>
                </a:gridCol>
              </a:tblGrid>
              <a:tr h="685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
        <p:nvSpPr>
          <p:cNvPr id="12389" name="Text Box 101"/>
          <p:cNvSpPr txBox="1">
            <a:spLocks noChangeArrowheads="1"/>
          </p:cNvSpPr>
          <p:nvPr/>
        </p:nvSpPr>
        <p:spPr bwMode="auto">
          <a:xfrm>
            <a:off x="5597525" y="3205163"/>
            <a:ext cx="884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anose="02020603050405020304" pitchFamily="18" charset="0"/>
              </a:rPr>
              <a:t>Viết:</a:t>
            </a:r>
            <a:r>
              <a:rPr lang="en-US">
                <a:latin typeface="Times New Roman" panose="02020603050405020304" pitchFamily="18" charset="0"/>
              </a:rPr>
              <a:t> </a:t>
            </a:r>
          </a:p>
        </p:txBody>
      </p:sp>
      <p:graphicFrame>
        <p:nvGraphicFramePr>
          <p:cNvPr id="12390" name="Object 102"/>
          <p:cNvGraphicFramePr>
            <a:graphicFrameLocks noChangeAspect="1"/>
          </p:cNvGraphicFramePr>
          <p:nvPr/>
        </p:nvGraphicFramePr>
        <p:xfrm>
          <a:off x="6343650" y="3048000"/>
          <a:ext cx="654050" cy="838200"/>
        </p:xfrm>
        <a:graphic>
          <a:graphicData uri="http://schemas.openxmlformats.org/presentationml/2006/ole">
            <mc:AlternateContent xmlns:mc="http://schemas.openxmlformats.org/markup-compatibility/2006">
              <mc:Choice xmlns:v="urn:schemas-microsoft-com:vml" Requires="v">
                <p:oleObj name="Equation" r:id="rId4" imgW="152400" imgH="228600" progId="Equation.DSMT4">
                  <p:embed/>
                </p:oleObj>
              </mc:Choice>
              <mc:Fallback>
                <p:oleObj name="Equation" r:id="rId4" imgW="152400" imgH="228600" progId="Equation.DSMT4">
                  <p:embed/>
                  <p:pic>
                    <p:nvPicPr>
                      <p:cNvPr id="0" name="Object 1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3048000"/>
                        <a:ext cx="6540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1" name="Text Box 103"/>
          <p:cNvSpPr txBox="1">
            <a:spLocks noChangeArrowheads="1"/>
          </p:cNvSpPr>
          <p:nvPr/>
        </p:nvSpPr>
        <p:spPr bwMode="auto">
          <a:xfrm>
            <a:off x="5257800" y="3962400"/>
            <a:ext cx="294894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anose="02020603050405020304" pitchFamily="18" charset="0"/>
              </a:rPr>
              <a:t>Đọc: </a:t>
            </a:r>
            <a:r>
              <a:rPr lang="en-US" sz="2400" b="1" i="1">
                <a:solidFill>
                  <a:srgbClr val="800000"/>
                </a:solidFill>
                <a:latin typeface="Times New Roman" panose="02020603050405020304" pitchFamily="18" charset="0"/>
              </a:rPr>
              <a:t>năm phần mười</a:t>
            </a:r>
            <a:r>
              <a:rPr lang="en-US">
                <a:latin typeface="Times New Roman" panose="02020603050405020304" pitchFamily="18" charset="0"/>
              </a:rPr>
              <a:t> </a:t>
            </a:r>
          </a:p>
        </p:txBody>
      </p:sp>
      <p:sp>
        <p:nvSpPr>
          <p:cNvPr id="12403" name="Text Box 115"/>
          <p:cNvSpPr txBox="1">
            <a:spLocks noChangeArrowheads="1"/>
          </p:cNvSpPr>
          <p:nvPr/>
        </p:nvSpPr>
        <p:spPr bwMode="auto">
          <a:xfrm>
            <a:off x="3581400" y="381000"/>
            <a:ext cx="17970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rgbClr val="660066"/>
                </a:solidFill>
                <a:latin typeface="Times New Roman" panose="02020603050405020304" pitchFamily="18" charset="0"/>
              </a:rPr>
              <a:t>1. Ôn tập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01"/>
                                        </p:tgtEl>
                                        <p:attrNameLst>
                                          <p:attrName>style.visibility</p:attrName>
                                        </p:attrNameLst>
                                      </p:cBhvr>
                                      <p:to>
                                        <p:strVal val="visible"/>
                                      </p:to>
                                    </p:set>
                                    <p:animEffect transition="in" filter="blinds(horizontal)">
                                      <p:cBhvr>
                                        <p:cTn id="7" dur="500"/>
                                        <p:tgtEl>
                                          <p:spTgt spid="124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402"/>
                                        </p:tgtEl>
                                        <p:attrNameLst>
                                          <p:attrName>style.visibility</p:attrName>
                                        </p:attrNameLst>
                                      </p:cBhvr>
                                      <p:to>
                                        <p:strVal val="visible"/>
                                      </p:to>
                                    </p:set>
                                    <p:animEffect transition="in" filter="blinds(horizontal)">
                                      <p:cBhvr>
                                        <p:cTn id="12" dur="500"/>
                                        <p:tgtEl>
                                          <p:spTgt spid="124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342"/>
                                        </p:tgtEl>
                                        <p:attrNameLst>
                                          <p:attrName>style.visibility</p:attrName>
                                        </p:attrNameLst>
                                      </p:cBhvr>
                                      <p:to>
                                        <p:strVal val="visible"/>
                                      </p:to>
                                    </p:set>
                                    <p:animEffect transition="in" filter="blinds(horizontal)">
                                      <p:cBhvr>
                                        <p:cTn id="17" dur="500"/>
                                        <p:tgtEl>
                                          <p:spTgt spid="1234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341"/>
                                        </p:tgtEl>
                                        <p:attrNameLst>
                                          <p:attrName>style.visibility</p:attrName>
                                        </p:attrNameLst>
                                      </p:cBhvr>
                                      <p:to>
                                        <p:strVal val="visible"/>
                                      </p:to>
                                    </p:set>
                                    <p:animEffect transition="in" filter="blinds(horizontal)">
                                      <p:cBhvr>
                                        <p:cTn id="20" dur="500"/>
                                        <p:tgtEl>
                                          <p:spTgt spid="1234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344"/>
                                        </p:tgtEl>
                                        <p:attrNameLst>
                                          <p:attrName>style.visibility</p:attrName>
                                        </p:attrNameLst>
                                      </p:cBhvr>
                                      <p:to>
                                        <p:strVal val="visible"/>
                                      </p:to>
                                    </p:set>
                                    <p:animEffect transition="in" filter="blinds(horizontal)">
                                      <p:cBhvr>
                                        <p:cTn id="25" dur="500"/>
                                        <p:tgtEl>
                                          <p:spTgt spid="1234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369"/>
                                        </p:tgtEl>
                                        <p:attrNameLst>
                                          <p:attrName>style.visibility</p:attrName>
                                        </p:attrNameLst>
                                      </p:cBhvr>
                                      <p:to>
                                        <p:strVal val="visible"/>
                                      </p:to>
                                    </p:set>
                                    <p:animEffect transition="in" filter="blinds(horizontal)">
                                      <p:cBhvr>
                                        <p:cTn id="30" dur="500"/>
                                        <p:tgtEl>
                                          <p:spTgt spid="1236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2388"/>
                                        </p:tgtEl>
                                        <p:attrNameLst>
                                          <p:attrName>style.visibility</p:attrName>
                                        </p:attrNameLst>
                                      </p:cBhvr>
                                      <p:to>
                                        <p:strVal val="visible"/>
                                      </p:to>
                                    </p:set>
                                    <p:animEffect transition="in" filter="blinds(horizontal)">
                                      <p:cBhvr>
                                        <p:cTn id="35" dur="500"/>
                                        <p:tgtEl>
                                          <p:spTgt spid="1238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390"/>
                                        </p:tgtEl>
                                        <p:attrNameLst>
                                          <p:attrName>style.visibility</p:attrName>
                                        </p:attrNameLst>
                                      </p:cBhvr>
                                      <p:to>
                                        <p:strVal val="visible"/>
                                      </p:to>
                                    </p:set>
                                    <p:animEffect transition="in" filter="blinds(horizontal)">
                                      <p:cBhvr>
                                        <p:cTn id="40" dur="500"/>
                                        <p:tgtEl>
                                          <p:spTgt spid="1239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2389"/>
                                        </p:tgtEl>
                                        <p:attrNameLst>
                                          <p:attrName>style.visibility</p:attrName>
                                        </p:attrNameLst>
                                      </p:cBhvr>
                                      <p:to>
                                        <p:strVal val="visible"/>
                                      </p:to>
                                    </p:set>
                                    <p:animEffect transition="in" filter="blinds(horizontal)">
                                      <p:cBhvr>
                                        <p:cTn id="43" dur="500"/>
                                        <p:tgtEl>
                                          <p:spTgt spid="1238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2391"/>
                                        </p:tgtEl>
                                        <p:attrNameLst>
                                          <p:attrName>style.visibility</p:attrName>
                                        </p:attrNameLst>
                                      </p:cBhvr>
                                      <p:to>
                                        <p:strVal val="visible"/>
                                      </p:to>
                                    </p:set>
                                    <p:animEffect transition="in" filter="blinds(horizontal)">
                                      <p:cBhvr>
                                        <p:cTn id="48" dur="500"/>
                                        <p:tgtEl>
                                          <p:spTgt spid="12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1" grpId="0"/>
      <p:bldP spid="12344" grpId="0" bldLvl="0" animBg="1"/>
      <p:bldP spid="12389" grpId="0"/>
      <p:bldP spid="1239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99" name="Group 199"/>
          <p:cNvGraphicFramePr>
            <a:graphicFrameLocks noGrp="1"/>
          </p:cNvGraphicFramePr>
          <p:nvPr>
            <p:ph sz="half" idx="1"/>
          </p:nvPr>
        </p:nvGraphicFramePr>
        <p:xfrm>
          <a:off x="4724400" y="457200"/>
          <a:ext cx="4038600" cy="5215890"/>
        </p:xfrm>
        <a:graphic>
          <a:graphicData uri="http://schemas.openxmlformats.org/drawingml/2006/table">
            <a:tbl>
              <a:tblPr/>
              <a:tblGrid>
                <a:gridCol w="404813">
                  <a:extLst>
                    <a:ext uri="{9D8B030D-6E8A-4147-A177-3AD203B41FA5}">
                      <a16:colId xmlns:a16="http://schemas.microsoft.com/office/drawing/2014/main" val="20000"/>
                    </a:ext>
                  </a:extLst>
                </a:gridCol>
                <a:gridCol w="403225">
                  <a:extLst>
                    <a:ext uri="{9D8B030D-6E8A-4147-A177-3AD203B41FA5}">
                      <a16:colId xmlns:a16="http://schemas.microsoft.com/office/drawing/2014/main" val="20001"/>
                    </a:ext>
                  </a:extLst>
                </a:gridCol>
                <a:gridCol w="403225">
                  <a:extLst>
                    <a:ext uri="{9D8B030D-6E8A-4147-A177-3AD203B41FA5}">
                      <a16:colId xmlns:a16="http://schemas.microsoft.com/office/drawing/2014/main" val="20002"/>
                    </a:ext>
                  </a:extLst>
                </a:gridCol>
                <a:gridCol w="403225">
                  <a:extLst>
                    <a:ext uri="{9D8B030D-6E8A-4147-A177-3AD203B41FA5}">
                      <a16:colId xmlns:a16="http://schemas.microsoft.com/office/drawing/2014/main" val="20003"/>
                    </a:ext>
                  </a:extLst>
                </a:gridCol>
                <a:gridCol w="404812">
                  <a:extLst>
                    <a:ext uri="{9D8B030D-6E8A-4147-A177-3AD203B41FA5}">
                      <a16:colId xmlns:a16="http://schemas.microsoft.com/office/drawing/2014/main" val="20004"/>
                    </a:ext>
                  </a:extLst>
                </a:gridCol>
                <a:gridCol w="404813">
                  <a:extLst>
                    <a:ext uri="{9D8B030D-6E8A-4147-A177-3AD203B41FA5}">
                      <a16:colId xmlns:a16="http://schemas.microsoft.com/office/drawing/2014/main" val="20005"/>
                    </a:ext>
                  </a:extLst>
                </a:gridCol>
                <a:gridCol w="403225">
                  <a:extLst>
                    <a:ext uri="{9D8B030D-6E8A-4147-A177-3AD203B41FA5}">
                      <a16:colId xmlns:a16="http://schemas.microsoft.com/office/drawing/2014/main" val="20006"/>
                    </a:ext>
                  </a:extLst>
                </a:gridCol>
                <a:gridCol w="403225">
                  <a:extLst>
                    <a:ext uri="{9D8B030D-6E8A-4147-A177-3AD203B41FA5}">
                      <a16:colId xmlns:a16="http://schemas.microsoft.com/office/drawing/2014/main" val="20007"/>
                    </a:ext>
                  </a:extLst>
                </a:gridCol>
                <a:gridCol w="403225">
                  <a:extLst>
                    <a:ext uri="{9D8B030D-6E8A-4147-A177-3AD203B41FA5}">
                      <a16:colId xmlns:a16="http://schemas.microsoft.com/office/drawing/2014/main" val="20008"/>
                    </a:ext>
                  </a:extLst>
                </a:gridCol>
                <a:gridCol w="404812">
                  <a:extLst>
                    <a:ext uri="{9D8B030D-6E8A-4147-A177-3AD203B41FA5}">
                      <a16:colId xmlns:a16="http://schemas.microsoft.com/office/drawing/2014/main" val="20009"/>
                    </a:ext>
                  </a:extLst>
                </a:gridCol>
              </a:tblGrid>
              <a:tr h="1825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3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7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7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93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7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7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93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80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25834" name="Group 234"/>
          <p:cNvGraphicFramePr>
            <a:graphicFrameLocks noGrp="1"/>
          </p:cNvGraphicFramePr>
          <p:nvPr>
            <p:ph sz="half" idx="2"/>
          </p:nvPr>
        </p:nvGraphicFramePr>
        <p:xfrm>
          <a:off x="4724400" y="457200"/>
          <a:ext cx="1600200" cy="5187315"/>
        </p:xfrm>
        <a:graphic>
          <a:graphicData uri="http://schemas.openxmlformats.org/drawingml/2006/table">
            <a:tbl>
              <a:tblPr/>
              <a:tblGrid>
                <a:gridCol w="40005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tblGrid>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8"/>
                  </a:ext>
                </a:extLst>
              </a:tr>
              <a:tr h="523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9"/>
                  </a:ext>
                </a:extLst>
              </a:tr>
            </a:tbl>
          </a:graphicData>
        </a:graphic>
      </p:graphicFrame>
      <p:sp>
        <p:nvSpPr>
          <p:cNvPr id="25782" name="Text Box 182"/>
          <p:cNvSpPr txBox="1">
            <a:spLocks noChangeArrowheads="1"/>
          </p:cNvSpPr>
          <p:nvPr/>
        </p:nvSpPr>
        <p:spPr bwMode="auto">
          <a:xfrm>
            <a:off x="5213350" y="5719763"/>
            <a:ext cx="884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anose="02020603050405020304" pitchFamily="18" charset="0"/>
              </a:rPr>
              <a:t>Viết:</a:t>
            </a:r>
            <a:r>
              <a:rPr lang="en-US">
                <a:latin typeface="Times New Roman" panose="02020603050405020304" pitchFamily="18" charset="0"/>
              </a:rPr>
              <a:t> </a:t>
            </a:r>
          </a:p>
        </p:txBody>
      </p:sp>
      <p:graphicFrame>
        <p:nvGraphicFramePr>
          <p:cNvPr id="25783" name="Object 183"/>
          <p:cNvGraphicFramePr>
            <a:graphicFrameLocks noChangeAspect="1"/>
          </p:cNvGraphicFramePr>
          <p:nvPr/>
        </p:nvGraphicFramePr>
        <p:xfrm>
          <a:off x="5838825" y="5562600"/>
          <a:ext cx="822325" cy="838200"/>
        </p:xfrm>
        <a:graphic>
          <a:graphicData uri="http://schemas.openxmlformats.org/presentationml/2006/ole">
            <mc:AlternateContent xmlns:mc="http://schemas.openxmlformats.org/markup-compatibility/2006">
              <mc:Choice xmlns:v="urn:schemas-microsoft-com:vml" Requires="v">
                <p:oleObj name="Equation" r:id="rId2" imgW="203200" imgH="228600" progId="Equation.DSMT4">
                  <p:embed/>
                </p:oleObj>
              </mc:Choice>
              <mc:Fallback>
                <p:oleObj name="Equation" r:id="rId2" imgW="203200" imgH="228600" progId="Equation.DSMT4">
                  <p:embed/>
                  <p:pic>
                    <p:nvPicPr>
                      <p:cNvPr id="0" name="Object 1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825" y="5562600"/>
                        <a:ext cx="8223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784" name="Text Box 184"/>
          <p:cNvSpPr txBox="1">
            <a:spLocks noChangeArrowheads="1"/>
          </p:cNvSpPr>
          <p:nvPr/>
        </p:nvSpPr>
        <p:spPr bwMode="auto">
          <a:xfrm>
            <a:off x="4832350" y="6248400"/>
            <a:ext cx="408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anose="02020603050405020304" pitchFamily="18" charset="0"/>
              </a:rPr>
              <a:t>Đọc: </a:t>
            </a:r>
            <a:r>
              <a:rPr lang="en-US" sz="2400" b="1" i="1">
                <a:solidFill>
                  <a:srgbClr val="800000"/>
                </a:solidFill>
                <a:latin typeface="Times New Roman" panose="02020603050405020304" pitchFamily="18" charset="0"/>
              </a:rPr>
              <a:t>bốn mươi phần một trăm</a:t>
            </a:r>
            <a:r>
              <a:rPr lang="en-US">
                <a:latin typeface="Times New Roman" panose="02020603050405020304" pitchFamily="18" charset="0"/>
              </a:rPr>
              <a:t> </a:t>
            </a:r>
          </a:p>
        </p:txBody>
      </p:sp>
      <p:sp>
        <p:nvSpPr>
          <p:cNvPr id="25814" name="Oval 214"/>
          <p:cNvSpPr>
            <a:spLocks noChangeArrowheads="1"/>
          </p:cNvSpPr>
          <p:nvPr/>
        </p:nvSpPr>
        <p:spPr bwMode="auto">
          <a:xfrm>
            <a:off x="685800" y="762000"/>
            <a:ext cx="1524000" cy="1600200"/>
          </a:xfrm>
          <a:prstGeom prst="ellipse">
            <a:avLst/>
          </a:prstGeom>
          <a:solidFill>
            <a:schemeClr val="bg1"/>
          </a:solidFill>
          <a:ln w="2857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Pie 23"/>
          <p:cNvSpPr/>
          <p:nvPr/>
        </p:nvSpPr>
        <p:spPr>
          <a:xfrm>
            <a:off x="673712" y="800667"/>
            <a:ext cx="1570146" cy="1535383"/>
          </a:xfrm>
          <a:prstGeom prst="pie">
            <a:avLst>
              <a:gd name="adj1" fmla="val 10718323"/>
              <a:gd name="adj2" fmla="val 16200000"/>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25" name="Pie 24"/>
          <p:cNvGrpSpPr/>
          <p:nvPr/>
        </p:nvGrpSpPr>
        <p:grpSpPr bwMode="auto">
          <a:xfrm>
            <a:off x="1371600" y="758825"/>
            <a:ext cx="914400" cy="917575"/>
            <a:chOff x="3141" y="2853"/>
            <a:chExt cx="530" cy="530"/>
          </a:xfrm>
        </p:grpSpPr>
        <p:pic>
          <p:nvPicPr>
            <p:cNvPr id="25824" name="Pi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 y="2853"/>
              <a:ext cx="530" cy="530"/>
            </a:xfrm>
            <a:prstGeom prst="rect">
              <a:avLst/>
            </a:prstGeom>
            <a:noFill/>
            <a:extLst>
              <a:ext uri="{909E8E84-426E-40DD-AFC4-6F175D3DCCD1}">
                <a14:hiddenFill xmlns:a14="http://schemas.microsoft.com/office/drawing/2010/main">
                  <a:solidFill>
                    <a:srgbClr val="FFFFFF"/>
                  </a:solidFill>
                </a14:hiddenFill>
              </a:ext>
            </a:extLst>
          </p:spPr>
        </p:pic>
        <p:sp>
          <p:nvSpPr>
            <p:cNvPr id="25825" name="Text Box 225"/>
            <p:cNvSpPr txBox="1">
              <a:spLocks noChangeArrowheads="1"/>
            </p:cNvSpPr>
            <p:nvPr/>
          </p:nvSpPr>
          <p:spPr bwMode="auto">
            <a:xfrm rot="16200000">
              <a:off x="2858" y="3009"/>
              <a:ext cx="644"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atin typeface="Franklin Gothic Book" panose="020B0503020102020204" pitchFamily="34" charset="0"/>
              </a:endParaRPr>
            </a:p>
          </p:txBody>
        </p:sp>
      </p:grpSp>
      <p:grpSp>
        <p:nvGrpSpPr>
          <p:cNvPr id="28" name="Pie 27"/>
          <p:cNvGrpSpPr/>
          <p:nvPr/>
        </p:nvGrpSpPr>
        <p:grpSpPr bwMode="auto">
          <a:xfrm>
            <a:off x="609600" y="1524000"/>
            <a:ext cx="917575" cy="914400"/>
            <a:chOff x="2688" y="3318"/>
            <a:chExt cx="530" cy="530"/>
          </a:xfrm>
        </p:grpSpPr>
        <p:pic>
          <p:nvPicPr>
            <p:cNvPr id="25827" name="Pi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3318"/>
              <a:ext cx="530" cy="530"/>
            </a:xfrm>
            <a:prstGeom prst="rect">
              <a:avLst/>
            </a:prstGeom>
            <a:noFill/>
            <a:extLst>
              <a:ext uri="{909E8E84-426E-40DD-AFC4-6F175D3DCCD1}">
                <a14:hiddenFill xmlns:a14="http://schemas.microsoft.com/office/drawing/2010/main">
                  <a:solidFill>
                    <a:srgbClr val="FFFFFF"/>
                  </a:solidFill>
                </a14:hiddenFill>
              </a:ext>
            </a:extLst>
          </p:spPr>
        </p:pic>
        <p:sp>
          <p:nvSpPr>
            <p:cNvPr id="25828" name="Text Box 228"/>
            <p:cNvSpPr txBox="1">
              <a:spLocks noChangeArrowheads="1"/>
            </p:cNvSpPr>
            <p:nvPr/>
          </p:nvSpPr>
          <p:spPr bwMode="auto">
            <a:xfrm rot="5400000">
              <a:off x="2858" y="3015"/>
              <a:ext cx="644"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atin typeface="Franklin Gothic Book" panose="020B0503020102020204" pitchFamily="34" charset="0"/>
              </a:endParaRPr>
            </a:p>
          </p:txBody>
        </p:sp>
      </p:grpSp>
      <p:cxnSp>
        <p:nvCxnSpPr>
          <p:cNvPr id="32" name="Straight Connector 31"/>
          <p:cNvCxnSpPr/>
          <p:nvPr/>
        </p:nvCxnSpPr>
        <p:spPr>
          <a:xfrm rot="5400000" flipH="1">
            <a:off x="685800" y="1524000"/>
            <a:ext cx="1524000" cy="0"/>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rot="10800000" flipH="1">
            <a:off x="710135" y="1586245"/>
            <a:ext cx="1485789" cy="1588"/>
          </a:xfrm>
          <a:prstGeom prst="line">
            <a:avLst/>
          </a:prstGeom>
        </p:spPr>
        <p:style>
          <a:lnRef idx="3">
            <a:schemeClr val="dk1"/>
          </a:lnRef>
          <a:fillRef idx="0">
            <a:schemeClr val="dk1"/>
          </a:fillRef>
          <a:effectRef idx="2">
            <a:schemeClr val="dk1"/>
          </a:effectRef>
          <a:fontRef idx="minor">
            <a:schemeClr val="tx1"/>
          </a:fontRef>
        </p:style>
      </p:cxnSp>
      <p:sp>
        <p:nvSpPr>
          <p:cNvPr id="25837" name="Text Box 237"/>
          <p:cNvSpPr txBox="1">
            <a:spLocks noChangeArrowheads="1"/>
          </p:cNvSpPr>
          <p:nvPr/>
        </p:nvSpPr>
        <p:spPr bwMode="auto">
          <a:xfrm>
            <a:off x="685800" y="2671763"/>
            <a:ext cx="884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anose="02020603050405020304" pitchFamily="18" charset="0"/>
              </a:rPr>
              <a:t>Viết:</a:t>
            </a:r>
            <a:r>
              <a:rPr lang="en-US">
                <a:latin typeface="Times New Roman" panose="02020603050405020304" pitchFamily="18" charset="0"/>
              </a:rPr>
              <a:t> </a:t>
            </a:r>
          </a:p>
        </p:txBody>
      </p:sp>
      <p:graphicFrame>
        <p:nvGraphicFramePr>
          <p:cNvPr id="25838" name="Object 238"/>
          <p:cNvGraphicFramePr>
            <a:graphicFrameLocks noChangeAspect="1"/>
          </p:cNvGraphicFramePr>
          <p:nvPr/>
        </p:nvGraphicFramePr>
        <p:xfrm>
          <a:off x="1447800" y="2514600"/>
          <a:ext cx="544513" cy="838200"/>
        </p:xfrm>
        <a:graphic>
          <a:graphicData uri="http://schemas.openxmlformats.org/presentationml/2006/ole">
            <mc:AlternateContent xmlns:mc="http://schemas.openxmlformats.org/markup-compatibility/2006">
              <mc:Choice xmlns:v="urn:schemas-microsoft-com:vml" Requires="v">
                <p:oleObj name="Equation" r:id="rId6" imgW="127000" imgH="228600" progId="Equation.DSMT4">
                  <p:embed/>
                </p:oleObj>
              </mc:Choice>
              <mc:Fallback>
                <p:oleObj name="Equation" r:id="rId6" imgW="127000" imgH="228600" progId="Equation.DSMT4">
                  <p:embed/>
                  <p:pic>
                    <p:nvPicPr>
                      <p:cNvPr id="0" name="Object 2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514600"/>
                        <a:ext cx="5445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839" name="Text Box 239"/>
          <p:cNvSpPr txBox="1">
            <a:spLocks noChangeArrowheads="1"/>
          </p:cNvSpPr>
          <p:nvPr/>
        </p:nvSpPr>
        <p:spPr bwMode="auto">
          <a:xfrm>
            <a:off x="304800" y="3352800"/>
            <a:ext cx="223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latin typeface="Times New Roman" panose="02020603050405020304" pitchFamily="18" charset="0"/>
              </a:rPr>
              <a:t>Đọc: </a:t>
            </a:r>
            <a:r>
              <a:rPr lang="en-US" sz="2400" b="1" i="1">
                <a:solidFill>
                  <a:srgbClr val="800000"/>
                </a:solidFill>
                <a:latin typeface="Times New Roman" panose="02020603050405020304" pitchFamily="18" charset="0"/>
              </a:rPr>
              <a:t>ba phần tư</a:t>
            </a:r>
            <a:endParaRPr lang="en-US">
              <a:latin typeface="Times New Roman" panose="02020603050405020304" pitchFamily="18" charset="0"/>
            </a:endParaRPr>
          </a:p>
        </p:txBody>
      </p:sp>
      <p:graphicFrame>
        <p:nvGraphicFramePr>
          <p:cNvPr id="25874" name="Object 274"/>
          <p:cNvGraphicFramePr>
            <a:graphicFrameLocks noChangeAspect="1"/>
          </p:cNvGraphicFramePr>
          <p:nvPr/>
        </p:nvGraphicFramePr>
        <p:xfrm>
          <a:off x="2895600" y="4205288"/>
          <a:ext cx="812800" cy="914400"/>
        </p:xfrm>
        <a:graphic>
          <a:graphicData uri="http://schemas.openxmlformats.org/presentationml/2006/ole">
            <mc:AlternateContent xmlns:mc="http://schemas.openxmlformats.org/markup-compatibility/2006">
              <mc:Choice xmlns:v="urn:schemas-microsoft-com:vml" Requires="v">
                <p:oleObj name="Equation" r:id="rId8" imgW="203200" imgH="228600" progId="Equation.DSMT4">
                  <p:embed/>
                </p:oleObj>
              </mc:Choice>
              <mc:Fallback>
                <p:oleObj name="Equation" r:id="rId8" imgW="203200" imgH="228600" progId="Equation.DSMT4">
                  <p:embed/>
                  <p:pic>
                    <p:nvPicPr>
                      <p:cNvPr id="0" name="Object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205288"/>
                        <a:ext cx="81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875" name="Object 275"/>
          <p:cNvGraphicFramePr>
            <a:graphicFrameLocks noChangeAspect="1"/>
          </p:cNvGraphicFramePr>
          <p:nvPr/>
        </p:nvGraphicFramePr>
        <p:xfrm>
          <a:off x="228600" y="4281488"/>
          <a:ext cx="544513" cy="838200"/>
        </p:xfrm>
        <a:graphic>
          <a:graphicData uri="http://schemas.openxmlformats.org/presentationml/2006/ole">
            <mc:AlternateContent xmlns:mc="http://schemas.openxmlformats.org/markup-compatibility/2006">
              <mc:Choice xmlns:v="urn:schemas-microsoft-com:vml" Requires="v">
                <p:oleObj name="Equation" r:id="rId9" imgW="127000" imgH="228600" progId="Equation.DSMT4">
                  <p:embed/>
                </p:oleObj>
              </mc:Choice>
              <mc:Fallback>
                <p:oleObj name="Equation" r:id="rId9" imgW="127000" imgH="228600" progId="Equation.DSMT4">
                  <p:embed/>
                  <p:pic>
                    <p:nvPicPr>
                      <p:cNvPr id="0" name="Object 2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4281488"/>
                        <a:ext cx="5445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876" name="Object 276"/>
          <p:cNvGraphicFramePr>
            <a:graphicFrameLocks noChangeAspect="1"/>
          </p:cNvGraphicFramePr>
          <p:nvPr/>
        </p:nvGraphicFramePr>
        <p:xfrm>
          <a:off x="990600" y="4281488"/>
          <a:ext cx="654050" cy="838200"/>
        </p:xfrm>
        <a:graphic>
          <a:graphicData uri="http://schemas.openxmlformats.org/presentationml/2006/ole">
            <mc:AlternateContent xmlns:mc="http://schemas.openxmlformats.org/markup-compatibility/2006">
              <mc:Choice xmlns:v="urn:schemas-microsoft-com:vml" Requires="v">
                <p:oleObj name="Equation" r:id="rId11" imgW="152400" imgH="228600" progId="Equation.DSMT4">
                  <p:embed/>
                </p:oleObj>
              </mc:Choice>
              <mc:Fallback>
                <p:oleObj name="Equation" r:id="rId11" imgW="152400" imgH="228600" progId="Equation.DSMT4">
                  <p:embed/>
                  <p:pic>
                    <p:nvPicPr>
                      <p:cNvPr id="0" name="Object 27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4281488"/>
                        <a:ext cx="6540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877" name="Text Box 277"/>
          <p:cNvSpPr txBox="1">
            <a:spLocks noChangeArrowheads="1"/>
          </p:cNvSpPr>
          <p:nvPr/>
        </p:nvSpPr>
        <p:spPr bwMode="auto">
          <a:xfrm>
            <a:off x="2590800" y="4510088"/>
            <a:ext cx="26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a:t>
            </a:r>
          </a:p>
        </p:txBody>
      </p:sp>
      <p:sp>
        <p:nvSpPr>
          <p:cNvPr id="25878" name="Text Box 278"/>
          <p:cNvSpPr txBox="1">
            <a:spLocks noChangeArrowheads="1"/>
          </p:cNvSpPr>
          <p:nvPr/>
        </p:nvSpPr>
        <p:spPr bwMode="auto">
          <a:xfrm>
            <a:off x="762000" y="449580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a:t>
            </a:r>
          </a:p>
        </p:txBody>
      </p:sp>
      <p:sp>
        <p:nvSpPr>
          <p:cNvPr id="25879" name="Text Box 279"/>
          <p:cNvSpPr txBox="1">
            <a:spLocks noChangeArrowheads="1"/>
          </p:cNvSpPr>
          <p:nvPr/>
        </p:nvSpPr>
        <p:spPr bwMode="auto">
          <a:xfrm>
            <a:off x="1676400" y="4510088"/>
            <a:ext cx="26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a:t>
            </a:r>
          </a:p>
        </p:txBody>
      </p:sp>
      <p:sp>
        <p:nvSpPr>
          <p:cNvPr id="25880" name="Text Box 280"/>
          <p:cNvSpPr txBox="1">
            <a:spLocks noChangeArrowheads="1"/>
          </p:cNvSpPr>
          <p:nvPr/>
        </p:nvSpPr>
        <p:spPr bwMode="auto">
          <a:xfrm>
            <a:off x="304800" y="5105400"/>
            <a:ext cx="2800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i="1">
                <a:solidFill>
                  <a:srgbClr val="660066"/>
                </a:solidFill>
                <a:latin typeface="Times New Roman" panose="02020603050405020304" pitchFamily="18" charset="0"/>
              </a:rPr>
              <a:t>Là các phân số</a:t>
            </a:r>
            <a:r>
              <a:rPr lang="en-US" sz="2400" i="1">
                <a:solidFill>
                  <a:srgbClr val="660066"/>
                </a:solidFill>
                <a:latin typeface="Times New Roman" panose="02020603050405020304" pitchFamily="18" charset="0"/>
              </a:rPr>
              <a:t> </a:t>
            </a:r>
          </a:p>
        </p:txBody>
      </p:sp>
      <p:graphicFrame>
        <p:nvGraphicFramePr>
          <p:cNvPr id="25881" name="Object 281"/>
          <p:cNvGraphicFramePr>
            <a:graphicFrameLocks noChangeAspect="1"/>
          </p:cNvGraphicFramePr>
          <p:nvPr/>
        </p:nvGraphicFramePr>
        <p:xfrm>
          <a:off x="1981200" y="4205288"/>
          <a:ext cx="542925" cy="976312"/>
        </p:xfrm>
        <a:graphic>
          <a:graphicData uri="http://schemas.openxmlformats.org/presentationml/2006/ole">
            <mc:AlternateContent xmlns:mc="http://schemas.openxmlformats.org/markup-compatibility/2006">
              <mc:Choice xmlns:v="urn:schemas-microsoft-com:vml" Requires="v">
                <p:oleObj name="Equation" r:id="rId13" imgW="127000" imgH="228600" progId="Equation.DSMT4">
                  <p:embed/>
                </p:oleObj>
              </mc:Choice>
              <mc:Fallback>
                <p:oleObj name="Equation" r:id="rId13" imgW="127000" imgH="228600" progId="Equation.DSMT4">
                  <p:embed/>
                  <p:pic>
                    <p:nvPicPr>
                      <p:cNvPr id="0" name="Object 28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4205288"/>
                        <a:ext cx="5429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882" name="Text Box 282"/>
          <p:cNvSpPr txBox="1">
            <a:spLocks noChangeArrowheads="1"/>
          </p:cNvSpPr>
          <p:nvPr/>
        </p:nvSpPr>
        <p:spPr bwMode="auto">
          <a:xfrm>
            <a:off x="152400" y="3886200"/>
            <a:ext cx="3581400" cy="2298700"/>
          </a:xfrm>
          <a:prstGeom prst="rect">
            <a:avLst/>
          </a:prstGeom>
          <a:noFill/>
          <a:ln w="9525">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a:p>
            <a:endParaRPr lang="en-US"/>
          </a:p>
          <a:p>
            <a:endParaRPr lang="en-US"/>
          </a:p>
          <a:p>
            <a:endParaRPr lang="en-US"/>
          </a:p>
          <a:p>
            <a:endParaRPr lang="en-US"/>
          </a:p>
          <a:p>
            <a:endParaRPr lang="en-US"/>
          </a:p>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814"/>
                                        </p:tgtEl>
                                        <p:attrNameLst>
                                          <p:attrName>style.visibility</p:attrName>
                                        </p:attrNameLst>
                                      </p:cBhvr>
                                      <p:to>
                                        <p:strVal val="visible"/>
                                      </p:to>
                                    </p:set>
                                    <p:animEffect transition="in" filter="blinds(horizontal)">
                                      <p:cBhvr>
                                        <p:cTn id="7" dur="500"/>
                                        <p:tgtEl>
                                          <p:spTgt spid="258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par>
                                <p:cTn id="13" presetID="3"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par>
                                <p:cTn id="16" presetID="3" presetClass="entr" presetSubtype="1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par>
                                <p:cTn id="22" presetID="3"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5838"/>
                                        </p:tgtEl>
                                        <p:attrNameLst>
                                          <p:attrName>style.visibility</p:attrName>
                                        </p:attrNameLst>
                                      </p:cBhvr>
                                      <p:to>
                                        <p:strVal val="visible"/>
                                      </p:to>
                                    </p:set>
                                    <p:animEffect transition="in" filter="blinds(horizontal)">
                                      <p:cBhvr>
                                        <p:cTn id="29" dur="500"/>
                                        <p:tgtEl>
                                          <p:spTgt spid="2583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5837"/>
                                        </p:tgtEl>
                                        <p:attrNameLst>
                                          <p:attrName>style.visibility</p:attrName>
                                        </p:attrNameLst>
                                      </p:cBhvr>
                                      <p:to>
                                        <p:strVal val="visible"/>
                                      </p:to>
                                    </p:set>
                                    <p:animEffect transition="in" filter="blinds(horizontal)">
                                      <p:cBhvr>
                                        <p:cTn id="32" dur="500"/>
                                        <p:tgtEl>
                                          <p:spTgt spid="258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839"/>
                                        </p:tgtEl>
                                        <p:attrNameLst>
                                          <p:attrName>style.visibility</p:attrName>
                                        </p:attrNameLst>
                                      </p:cBhvr>
                                      <p:to>
                                        <p:strVal val="visible"/>
                                      </p:to>
                                    </p:set>
                                    <p:animEffect transition="in" filter="blinds(horizontal)">
                                      <p:cBhvr>
                                        <p:cTn id="37" dur="500"/>
                                        <p:tgtEl>
                                          <p:spTgt spid="258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5799"/>
                                        </p:tgtEl>
                                        <p:attrNameLst>
                                          <p:attrName>style.visibility</p:attrName>
                                        </p:attrNameLst>
                                      </p:cBhvr>
                                      <p:to>
                                        <p:strVal val="visible"/>
                                      </p:to>
                                    </p:set>
                                    <p:animEffect transition="in" filter="blinds(horizontal)">
                                      <p:cBhvr>
                                        <p:cTn id="42" dur="500"/>
                                        <p:tgtEl>
                                          <p:spTgt spid="2579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5834"/>
                                        </p:tgtEl>
                                        <p:attrNameLst>
                                          <p:attrName>style.visibility</p:attrName>
                                        </p:attrNameLst>
                                      </p:cBhvr>
                                      <p:to>
                                        <p:strVal val="visible"/>
                                      </p:to>
                                    </p:set>
                                    <p:animEffect transition="in" filter="blinds(horizontal)">
                                      <p:cBhvr>
                                        <p:cTn id="47" dur="500"/>
                                        <p:tgtEl>
                                          <p:spTgt spid="2583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5783"/>
                                        </p:tgtEl>
                                        <p:attrNameLst>
                                          <p:attrName>style.visibility</p:attrName>
                                        </p:attrNameLst>
                                      </p:cBhvr>
                                      <p:to>
                                        <p:strVal val="visible"/>
                                      </p:to>
                                    </p:set>
                                    <p:animEffect transition="in" filter="blinds(horizontal)">
                                      <p:cBhvr>
                                        <p:cTn id="52" dur="500"/>
                                        <p:tgtEl>
                                          <p:spTgt spid="2578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5782"/>
                                        </p:tgtEl>
                                        <p:attrNameLst>
                                          <p:attrName>style.visibility</p:attrName>
                                        </p:attrNameLst>
                                      </p:cBhvr>
                                      <p:to>
                                        <p:strVal val="visible"/>
                                      </p:to>
                                    </p:set>
                                    <p:animEffect transition="in" filter="blinds(horizontal)">
                                      <p:cBhvr>
                                        <p:cTn id="55" dur="500"/>
                                        <p:tgtEl>
                                          <p:spTgt spid="2578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5784"/>
                                        </p:tgtEl>
                                        <p:attrNameLst>
                                          <p:attrName>style.visibility</p:attrName>
                                        </p:attrNameLst>
                                      </p:cBhvr>
                                      <p:to>
                                        <p:strVal val="visible"/>
                                      </p:to>
                                    </p:set>
                                    <p:animEffect transition="in" filter="blinds(horizontal)">
                                      <p:cBhvr>
                                        <p:cTn id="60" dur="500"/>
                                        <p:tgtEl>
                                          <p:spTgt spid="2578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5882"/>
                                        </p:tgtEl>
                                        <p:attrNameLst>
                                          <p:attrName>style.visibility</p:attrName>
                                        </p:attrNameLst>
                                      </p:cBhvr>
                                      <p:to>
                                        <p:strVal val="visible"/>
                                      </p:to>
                                    </p:set>
                                    <p:animEffect transition="in" filter="blinds(horizontal)">
                                      <p:cBhvr>
                                        <p:cTn id="65" dur="500"/>
                                        <p:tgtEl>
                                          <p:spTgt spid="25882"/>
                                        </p:tgtEl>
                                      </p:cBhvr>
                                    </p:animEffect>
                                  </p:childTnLst>
                                </p:cTn>
                              </p:par>
                              <p:par>
                                <p:cTn id="66" presetID="3" presetClass="entr" presetSubtype="10" fill="hold" nodeType="withEffect">
                                  <p:stCondLst>
                                    <p:cond delay="0"/>
                                  </p:stCondLst>
                                  <p:childTnLst>
                                    <p:set>
                                      <p:cBhvr>
                                        <p:cTn id="67" dur="1" fill="hold">
                                          <p:stCondLst>
                                            <p:cond delay="0"/>
                                          </p:stCondLst>
                                        </p:cTn>
                                        <p:tgtEl>
                                          <p:spTgt spid="25875"/>
                                        </p:tgtEl>
                                        <p:attrNameLst>
                                          <p:attrName>style.visibility</p:attrName>
                                        </p:attrNameLst>
                                      </p:cBhvr>
                                      <p:to>
                                        <p:strVal val="visible"/>
                                      </p:to>
                                    </p:set>
                                    <p:animEffect transition="in" filter="blinds(horizontal)">
                                      <p:cBhvr>
                                        <p:cTn id="68" dur="500"/>
                                        <p:tgtEl>
                                          <p:spTgt spid="2587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5878"/>
                                        </p:tgtEl>
                                        <p:attrNameLst>
                                          <p:attrName>style.visibility</p:attrName>
                                        </p:attrNameLst>
                                      </p:cBhvr>
                                      <p:to>
                                        <p:strVal val="visible"/>
                                      </p:to>
                                    </p:set>
                                    <p:animEffect transition="in" filter="blinds(horizontal)">
                                      <p:cBhvr>
                                        <p:cTn id="71" dur="500"/>
                                        <p:tgtEl>
                                          <p:spTgt spid="25878"/>
                                        </p:tgtEl>
                                      </p:cBhvr>
                                    </p:animEffect>
                                  </p:childTnLst>
                                </p:cTn>
                              </p:par>
                              <p:par>
                                <p:cTn id="72" presetID="3" presetClass="entr" presetSubtype="10" fill="hold" nodeType="withEffect">
                                  <p:stCondLst>
                                    <p:cond delay="0"/>
                                  </p:stCondLst>
                                  <p:childTnLst>
                                    <p:set>
                                      <p:cBhvr>
                                        <p:cTn id="73" dur="1" fill="hold">
                                          <p:stCondLst>
                                            <p:cond delay="0"/>
                                          </p:stCondLst>
                                        </p:cTn>
                                        <p:tgtEl>
                                          <p:spTgt spid="25876"/>
                                        </p:tgtEl>
                                        <p:attrNameLst>
                                          <p:attrName>style.visibility</p:attrName>
                                        </p:attrNameLst>
                                      </p:cBhvr>
                                      <p:to>
                                        <p:strVal val="visible"/>
                                      </p:to>
                                    </p:set>
                                    <p:animEffect transition="in" filter="blinds(horizontal)">
                                      <p:cBhvr>
                                        <p:cTn id="74" dur="500"/>
                                        <p:tgtEl>
                                          <p:spTgt spid="25876"/>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5879"/>
                                        </p:tgtEl>
                                        <p:attrNameLst>
                                          <p:attrName>style.visibility</p:attrName>
                                        </p:attrNameLst>
                                      </p:cBhvr>
                                      <p:to>
                                        <p:strVal val="visible"/>
                                      </p:to>
                                    </p:set>
                                    <p:animEffect transition="in" filter="blinds(horizontal)">
                                      <p:cBhvr>
                                        <p:cTn id="77" dur="500"/>
                                        <p:tgtEl>
                                          <p:spTgt spid="25879"/>
                                        </p:tgtEl>
                                      </p:cBhvr>
                                    </p:animEffect>
                                  </p:childTnLst>
                                </p:cTn>
                              </p:par>
                              <p:par>
                                <p:cTn id="78" presetID="3" presetClass="entr" presetSubtype="10" fill="hold" nodeType="withEffect">
                                  <p:stCondLst>
                                    <p:cond delay="0"/>
                                  </p:stCondLst>
                                  <p:childTnLst>
                                    <p:set>
                                      <p:cBhvr>
                                        <p:cTn id="79" dur="1" fill="hold">
                                          <p:stCondLst>
                                            <p:cond delay="0"/>
                                          </p:stCondLst>
                                        </p:cTn>
                                        <p:tgtEl>
                                          <p:spTgt spid="25881"/>
                                        </p:tgtEl>
                                        <p:attrNameLst>
                                          <p:attrName>style.visibility</p:attrName>
                                        </p:attrNameLst>
                                      </p:cBhvr>
                                      <p:to>
                                        <p:strVal val="visible"/>
                                      </p:to>
                                    </p:set>
                                    <p:animEffect transition="in" filter="blinds(horizontal)">
                                      <p:cBhvr>
                                        <p:cTn id="80" dur="500"/>
                                        <p:tgtEl>
                                          <p:spTgt spid="25881"/>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25877"/>
                                        </p:tgtEl>
                                        <p:attrNameLst>
                                          <p:attrName>style.visibility</p:attrName>
                                        </p:attrNameLst>
                                      </p:cBhvr>
                                      <p:to>
                                        <p:strVal val="visible"/>
                                      </p:to>
                                    </p:set>
                                    <p:animEffect transition="in" filter="blinds(horizontal)">
                                      <p:cBhvr>
                                        <p:cTn id="83" dur="500"/>
                                        <p:tgtEl>
                                          <p:spTgt spid="25877"/>
                                        </p:tgtEl>
                                      </p:cBhvr>
                                    </p:animEffect>
                                  </p:childTnLst>
                                </p:cTn>
                              </p:par>
                              <p:par>
                                <p:cTn id="84" presetID="3" presetClass="entr" presetSubtype="10" fill="hold" nodeType="withEffect">
                                  <p:stCondLst>
                                    <p:cond delay="0"/>
                                  </p:stCondLst>
                                  <p:childTnLst>
                                    <p:set>
                                      <p:cBhvr>
                                        <p:cTn id="85" dur="1" fill="hold">
                                          <p:stCondLst>
                                            <p:cond delay="0"/>
                                          </p:stCondLst>
                                        </p:cTn>
                                        <p:tgtEl>
                                          <p:spTgt spid="25874"/>
                                        </p:tgtEl>
                                        <p:attrNameLst>
                                          <p:attrName>style.visibility</p:attrName>
                                        </p:attrNameLst>
                                      </p:cBhvr>
                                      <p:to>
                                        <p:strVal val="visible"/>
                                      </p:to>
                                    </p:set>
                                    <p:animEffect transition="in" filter="blinds(horizontal)">
                                      <p:cBhvr>
                                        <p:cTn id="86" dur="500"/>
                                        <p:tgtEl>
                                          <p:spTgt spid="2587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5880"/>
                                        </p:tgtEl>
                                        <p:attrNameLst>
                                          <p:attrName>style.visibility</p:attrName>
                                        </p:attrNameLst>
                                      </p:cBhvr>
                                      <p:to>
                                        <p:strVal val="visible"/>
                                      </p:to>
                                    </p:set>
                                    <p:animEffect transition="in" filter="blinds(horizontal)">
                                      <p:cBhvr>
                                        <p:cTn id="91" dur="500"/>
                                        <p:tgtEl>
                                          <p:spTgt spid="25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82" grpId="0"/>
      <p:bldP spid="25784" grpId="0"/>
      <p:bldP spid="25814" grpId="0" animBg="1"/>
      <p:bldP spid="25837" grpId="0"/>
      <p:bldP spid="25839" grpId="0"/>
      <p:bldP spid="25877" grpId="0"/>
      <p:bldP spid="25878" grpId="0"/>
      <p:bldP spid="25879" grpId="0"/>
      <p:bldP spid="25880" grpId="0"/>
      <p:bldP spid="258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ext Box 12"/>
          <p:cNvSpPr txBox="1">
            <a:spLocks noChangeArrowheads="1"/>
          </p:cNvSpPr>
          <p:nvPr/>
        </p:nvSpPr>
        <p:spPr bwMode="auto">
          <a:xfrm>
            <a:off x="370114" y="242887"/>
            <a:ext cx="154559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800000"/>
                </a:solidFill>
                <a:latin typeface="Times New Roman" panose="02020603050405020304" pitchFamily="18" charset="0"/>
              </a:rPr>
              <a:t>2. Chú ý </a:t>
            </a:r>
          </a:p>
        </p:txBody>
      </p:sp>
      <p:sp>
        <p:nvSpPr>
          <p:cNvPr id="16397" name="Text Box 13"/>
          <p:cNvSpPr txBox="1">
            <a:spLocks noChangeArrowheads="1"/>
          </p:cNvSpPr>
          <p:nvPr/>
        </p:nvSpPr>
        <p:spPr bwMode="auto">
          <a:xfrm>
            <a:off x="152400" y="727749"/>
            <a:ext cx="8697913"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a:latin typeface="Times New Roman" panose="02020603050405020304" pitchFamily="18" charset="0"/>
              </a:rPr>
              <a:t>- Có thể dùng phân số để ghi kết quả của phép chia một số tự nhiên cho một số tự nhiên khác 0. Phân số đó cũng được gọi là thương của phép chia đã cho. </a:t>
            </a:r>
            <a:r>
              <a:rPr lang="en-US" sz="2400" i="1">
                <a:latin typeface="Times New Roman" panose="02020603050405020304" pitchFamily="18" charset="0"/>
              </a:rPr>
              <a:t> </a:t>
            </a:r>
          </a:p>
        </p:txBody>
      </p:sp>
      <p:sp>
        <p:nvSpPr>
          <p:cNvPr id="16403" name="Text Box 19"/>
          <p:cNvSpPr txBox="1">
            <a:spLocks noChangeArrowheads="1"/>
          </p:cNvSpPr>
          <p:nvPr/>
        </p:nvSpPr>
        <p:spPr bwMode="auto">
          <a:xfrm>
            <a:off x="152400" y="19812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Ví dụ:   </a:t>
            </a:r>
            <a:r>
              <a:rPr lang="en-US" sz="2400">
                <a:solidFill>
                  <a:srgbClr val="660066"/>
                </a:solidFill>
                <a:latin typeface="Times New Roman" panose="02020603050405020304" pitchFamily="18" charset="0"/>
              </a:rPr>
              <a:t>1:3</a:t>
            </a:r>
            <a:r>
              <a:rPr lang="en-US" sz="2400" b="1">
                <a:solidFill>
                  <a:srgbClr val="660066"/>
                </a:solidFill>
                <a:latin typeface="Times New Roman" panose="02020603050405020304" pitchFamily="18" charset="0"/>
              </a:rPr>
              <a:t> = </a:t>
            </a:r>
          </a:p>
        </p:txBody>
      </p:sp>
      <p:graphicFrame>
        <p:nvGraphicFramePr>
          <p:cNvPr id="16405" name="Object 21"/>
          <p:cNvGraphicFramePr>
            <a:graphicFrameLocks noGrp="1" noChangeAspect="1"/>
          </p:cNvGraphicFramePr>
          <p:nvPr>
            <p:ph sz="half" idx="1"/>
          </p:nvPr>
        </p:nvGraphicFramePr>
        <p:xfrm>
          <a:off x="1981200" y="1828800"/>
          <a:ext cx="419100" cy="838200"/>
        </p:xfrm>
        <a:graphic>
          <a:graphicData uri="http://schemas.openxmlformats.org/presentationml/2006/ole">
            <mc:AlternateContent xmlns:mc="http://schemas.openxmlformats.org/markup-compatibility/2006">
              <mc:Choice xmlns:v="urn:schemas-microsoft-com:vml" Requires="v">
                <p:oleObj name="Equation" r:id="rId2" imgW="114300" imgH="228600" progId="Equation.DSMT4">
                  <p:embed/>
                </p:oleObj>
              </mc:Choice>
              <mc:Fallback>
                <p:oleObj name="Equation" r:id="rId2" imgW="114300" imgH="228600" progId="Equation.DSMT4">
                  <p:embed/>
                  <p:pic>
                    <p:nvPicPr>
                      <p:cNvPr id="0" name="Object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8800"/>
                        <a:ext cx="419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8" name="Object 24"/>
          <p:cNvGraphicFramePr>
            <a:graphicFrameLocks noGrp="1" noChangeAspect="1"/>
          </p:cNvGraphicFramePr>
          <p:nvPr>
            <p:ph sz="quarter" idx="2"/>
          </p:nvPr>
        </p:nvGraphicFramePr>
        <p:xfrm>
          <a:off x="3657600" y="1752600"/>
          <a:ext cx="609600" cy="914400"/>
        </p:xfrm>
        <a:graphic>
          <a:graphicData uri="http://schemas.openxmlformats.org/presentationml/2006/ole">
            <mc:AlternateContent xmlns:mc="http://schemas.openxmlformats.org/markup-compatibility/2006">
              <mc:Choice xmlns:v="urn:schemas-microsoft-com:vml" Requires="v">
                <p:oleObj name="Equation" r:id="rId4" imgW="152400" imgH="228600" progId="Equation.DSMT4">
                  <p:embed/>
                </p:oleObj>
              </mc:Choice>
              <mc:Fallback>
                <p:oleObj name="Equation" r:id="rId4" imgW="152400" imgH="228600" progId="Equation.DSMT4">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752600"/>
                        <a:ext cx="60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7" name="Text Box 23"/>
          <p:cNvSpPr txBox="1">
            <a:spLocks noChangeArrowheads="1"/>
          </p:cNvSpPr>
          <p:nvPr/>
        </p:nvSpPr>
        <p:spPr bwMode="auto">
          <a:xfrm>
            <a:off x="2438400" y="1981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   </a:t>
            </a:r>
            <a:r>
              <a:rPr lang="en-US" sz="2400">
                <a:solidFill>
                  <a:srgbClr val="660066"/>
                </a:solidFill>
                <a:latin typeface="Times New Roman" panose="02020603050405020304" pitchFamily="18" charset="0"/>
              </a:rPr>
              <a:t>4:10</a:t>
            </a:r>
            <a:r>
              <a:rPr lang="en-US" sz="2400" b="1">
                <a:solidFill>
                  <a:srgbClr val="660066"/>
                </a:solidFill>
                <a:latin typeface="Times New Roman" panose="02020603050405020304" pitchFamily="18" charset="0"/>
              </a:rPr>
              <a:t> = </a:t>
            </a:r>
          </a:p>
        </p:txBody>
      </p:sp>
      <p:sp>
        <p:nvSpPr>
          <p:cNvPr id="16411" name="Text Box 27"/>
          <p:cNvSpPr txBox="1">
            <a:spLocks noChangeArrowheads="1"/>
          </p:cNvSpPr>
          <p:nvPr/>
        </p:nvSpPr>
        <p:spPr bwMode="auto">
          <a:xfrm>
            <a:off x="4408827" y="1959429"/>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   </a:t>
            </a:r>
            <a:r>
              <a:rPr lang="en-US" sz="2400">
                <a:solidFill>
                  <a:srgbClr val="660066"/>
                </a:solidFill>
                <a:latin typeface="Times New Roman" panose="02020603050405020304" pitchFamily="18" charset="0"/>
              </a:rPr>
              <a:t>9 : 2</a:t>
            </a:r>
            <a:r>
              <a:rPr lang="en-US" sz="2400" b="1">
                <a:solidFill>
                  <a:srgbClr val="660066"/>
                </a:solidFill>
                <a:latin typeface="Times New Roman" panose="02020603050405020304" pitchFamily="18" charset="0"/>
              </a:rPr>
              <a:t> = </a:t>
            </a:r>
          </a:p>
        </p:txBody>
      </p:sp>
      <p:graphicFrame>
        <p:nvGraphicFramePr>
          <p:cNvPr id="16412" name="Object 28"/>
          <p:cNvGraphicFramePr>
            <a:graphicFrameLocks noGrp="1" noChangeAspect="1"/>
          </p:cNvGraphicFramePr>
          <p:nvPr>
            <p:ph sz="quarter" idx="3"/>
          </p:nvPr>
        </p:nvGraphicFramePr>
        <p:xfrm>
          <a:off x="5638006" y="1753535"/>
          <a:ext cx="508000" cy="914400"/>
        </p:xfrm>
        <a:graphic>
          <a:graphicData uri="http://schemas.openxmlformats.org/presentationml/2006/ole">
            <mc:AlternateContent xmlns:mc="http://schemas.openxmlformats.org/markup-compatibility/2006">
              <mc:Choice xmlns:v="urn:schemas-microsoft-com:vml" Requires="v">
                <p:oleObj name="Equation" r:id="rId6" imgW="127000" imgH="228600" progId="Equation.DSMT4">
                  <p:embed/>
                </p:oleObj>
              </mc:Choice>
              <mc:Fallback>
                <p:oleObj name="Equation" r:id="rId6" imgW="127000" imgH="228600" progId="Equation.DSMT4">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006" y="1753535"/>
                        <a:ext cx="508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5" name="Text Box 31"/>
          <p:cNvSpPr txBox="1">
            <a:spLocks noChangeArrowheads="1"/>
          </p:cNvSpPr>
          <p:nvPr/>
        </p:nvSpPr>
        <p:spPr bwMode="auto">
          <a:xfrm>
            <a:off x="228600" y="2530475"/>
            <a:ext cx="86979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a:latin typeface="Times New Roman" panose="02020603050405020304" pitchFamily="18" charset="0"/>
              </a:rPr>
              <a:t>- Mọi số tự nhiên đều có thể viết thành phân số có mẫu số là 1 và tử số là chính số đó.</a:t>
            </a:r>
            <a:endParaRPr lang="en-US" sz="2400" i="1">
              <a:latin typeface="Times New Roman" panose="02020603050405020304" pitchFamily="18" charset="0"/>
            </a:endParaRPr>
          </a:p>
        </p:txBody>
      </p:sp>
      <p:sp>
        <p:nvSpPr>
          <p:cNvPr id="16416" name="Text Box 32"/>
          <p:cNvSpPr txBox="1">
            <a:spLocks noChangeArrowheads="1"/>
          </p:cNvSpPr>
          <p:nvPr/>
        </p:nvSpPr>
        <p:spPr bwMode="auto">
          <a:xfrm>
            <a:off x="304800" y="3429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Ví dụ:   </a:t>
            </a:r>
            <a:r>
              <a:rPr lang="en-US" sz="2400">
                <a:solidFill>
                  <a:srgbClr val="660066"/>
                </a:solidFill>
                <a:latin typeface="Times New Roman" panose="02020603050405020304" pitchFamily="18" charset="0"/>
              </a:rPr>
              <a:t>5</a:t>
            </a:r>
            <a:r>
              <a:rPr lang="en-US" sz="2400" b="1">
                <a:solidFill>
                  <a:srgbClr val="660066"/>
                </a:solidFill>
                <a:latin typeface="Times New Roman" panose="02020603050405020304" pitchFamily="18" charset="0"/>
              </a:rPr>
              <a:t> = </a:t>
            </a:r>
          </a:p>
        </p:txBody>
      </p:sp>
      <p:graphicFrame>
        <p:nvGraphicFramePr>
          <p:cNvPr id="16417" name="Object 33"/>
          <p:cNvGraphicFramePr>
            <a:graphicFrameLocks noChangeAspect="1"/>
          </p:cNvGraphicFramePr>
          <p:nvPr/>
        </p:nvGraphicFramePr>
        <p:xfrm>
          <a:off x="1905000" y="3276600"/>
          <a:ext cx="419100" cy="838200"/>
        </p:xfrm>
        <a:graphic>
          <a:graphicData uri="http://schemas.openxmlformats.org/presentationml/2006/ole">
            <mc:AlternateContent xmlns:mc="http://schemas.openxmlformats.org/markup-compatibility/2006">
              <mc:Choice xmlns:v="urn:schemas-microsoft-com:vml" Requires="v">
                <p:oleObj name="Equation" r:id="rId8" imgW="114300" imgH="228600" progId="Equation.DSMT4">
                  <p:embed/>
                </p:oleObj>
              </mc:Choice>
              <mc:Fallback>
                <p:oleObj name="Equation" r:id="rId8" imgW="114300" imgH="228600" progId="Equation.DSMT4">
                  <p:embed/>
                  <p:pic>
                    <p:nvPicPr>
                      <p:cNvPr id="0" name="Object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3276600"/>
                        <a:ext cx="419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18" name="Object 34"/>
          <p:cNvGraphicFramePr>
            <a:graphicFrameLocks noChangeAspect="1"/>
          </p:cNvGraphicFramePr>
          <p:nvPr/>
        </p:nvGraphicFramePr>
        <p:xfrm>
          <a:off x="3657600" y="3200400"/>
          <a:ext cx="609600" cy="914400"/>
        </p:xfrm>
        <a:graphic>
          <a:graphicData uri="http://schemas.openxmlformats.org/presentationml/2006/ole">
            <mc:AlternateContent xmlns:mc="http://schemas.openxmlformats.org/markup-compatibility/2006">
              <mc:Choice xmlns:v="urn:schemas-microsoft-com:vml" Requires="v">
                <p:oleObj name="Equation" r:id="rId10" imgW="152400" imgH="228600" progId="Equation.DSMT4">
                  <p:embed/>
                </p:oleObj>
              </mc:Choice>
              <mc:Fallback>
                <p:oleObj name="Equation" r:id="rId10" imgW="152400" imgH="228600" progId="Equation.DSMT4">
                  <p:embed/>
                  <p:pic>
                    <p:nvPicPr>
                      <p:cNvPr id="0" name="Object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32004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19" name="Text Box 35"/>
          <p:cNvSpPr txBox="1">
            <a:spLocks noChangeArrowheads="1"/>
          </p:cNvSpPr>
          <p:nvPr/>
        </p:nvSpPr>
        <p:spPr bwMode="auto">
          <a:xfrm>
            <a:off x="2590800" y="34290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   </a:t>
            </a:r>
            <a:r>
              <a:rPr lang="en-US" sz="2400">
                <a:solidFill>
                  <a:srgbClr val="660066"/>
                </a:solidFill>
                <a:latin typeface="Times New Roman" panose="02020603050405020304" pitchFamily="18" charset="0"/>
              </a:rPr>
              <a:t>12</a:t>
            </a:r>
            <a:r>
              <a:rPr lang="en-US" sz="2400" b="1">
                <a:solidFill>
                  <a:srgbClr val="660066"/>
                </a:solidFill>
                <a:latin typeface="Times New Roman" panose="02020603050405020304" pitchFamily="18" charset="0"/>
              </a:rPr>
              <a:t> = </a:t>
            </a:r>
          </a:p>
        </p:txBody>
      </p:sp>
      <p:sp>
        <p:nvSpPr>
          <p:cNvPr id="16420" name="Text Box 36"/>
          <p:cNvSpPr txBox="1">
            <a:spLocks noChangeArrowheads="1"/>
          </p:cNvSpPr>
          <p:nvPr/>
        </p:nvSpPr>
        <p:spPr bwMode="auto">
          <a:xfrm>
            <a:off x="4343400" y="3429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   </a:t>
            </a:r>
            <a:r>
              <a:rPr lang="en-US" sz="2400">
                <a:solidFill>
                  <a:srgbClr val="660066"/>
                </a:solidFill>
                <a:latin typeface="Times New Roman" panose="02020603050405020304" pitchFamily="18" charset="0"/>
              </a:rPr>
              <a:t>2001</a:t>
            </a:r>
            <a:r>
              <a:rPr lang="en-US" sz="2400" b="1">
                <a:solidFill>
                  <a:srgbClr val="660066"/>
                </a:solidFill>
                <a:latin typeface="Times New Roman" panose="02020603050405020304" pitchFamily="18" charset="0"/>
              </a:rPr>
              <a:t> = </a:t>
            </a:r>
          </a:p>
        </p:txBody>
      </p:sp>
      <p:graphicFrame>
        <p:nvGraphicFramePr>
          <p:cNvPr id="16421" name="Object 37"/>
          <p:cNvGraphicFramePr>
            <a:graphicFrameLocks noChangeAspect="1"/>
          </p:cNvGraphicFramePr>
          <p:nvPr/>
        </p:nvGraphicFramePr>
        <p:xfrm>
          <a:off x="5658304" y="3200400"/>
          <a:ext cx="711200" cy="914400"/>
        </p:xfrm>
        <a:graphic>
          <a:graphicData uri="http://schemas.openxmlformats.org/presentationml/2006/ole">
            <mc:AlternateContent xmlns:mc="http://schemas.openxmlformats.org/markup-compatibility/2006">
              <mc:Choice xmlns:v="urn:schemas-microsoft-com:vml" Requires="v">
                <p:oleObj name="Equation" r:id="rId12" imgW="254000" imgH="228600" progId="Equation.DSMT4">
                  <p:embed/>
                </p:oleObj>
              </mc:Choice>
              <mc:Fallback>
                <p:oleObj name="Equation" r:id="rId12" imgW="254000" imgH="228600" progId="Equation.DSMT4">
                  <p:embed/>
                  <p:pic>
                    <p:nvPicPr>
                      <p:cNvPr id="0" name="Object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8304" y="3200400"/>
                        <a:ext cx="71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22" name="Text Box 38"/>
          <p:cNvSpPr txBox="1">
            <a:spLocks noChangeArrowheads="1"/>
          </p:cNvSpPr>
          <p:nvPr/>
        </p:nvSpPr>
        <p:spPr bwMode="auto">
          <a:xfrm>
            <a:off x="228600" y="3886200"/>
            <a:ext cx="86979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a:latin typeface="Times New Roman" panose="02020603050405020304" pitchFamily="18" charset="0"/>
              </a:rPr>
              <a:t>- Số 1 có thể viết thành phân số có tử số và mẫu số bằng nhau và khác 0</a:t>
            </a:r>
            <a:endParaRPr lang="en-US" sz="2400" i="1">
              <a:latin typeface="Times New Roman" panose="02020603050405020304" pitchFamily="18" charset="0"/>
            </a:endParaRPr>
          </a:p>
        </p:txBody>
      </p:sp>
      <p:sp>
        <p:nvSpPr>
          <p:cNvPr id="16423" name="Text Box 39"/>
          <p:cNvSpPr txBox="1">
            <a:spLocks noChangeArrowheads="1"/>
          </p:cNvSpPr>
          <p:nvPr/>
        </p:nvSpPr>
        <p:spPr bwMode="auto">
          <a:xfrm>
            <a:off x="457200" y="4724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Ví dụ:   </a:t>
            </a:r>
            <a:r>
              <a:rPr lang="en-US" sz="2400">
                <a:solidFill>
                  <a:srgbClr val="660066"/>
                </a:solidFill>
                <a:latin typeface="Times New Roman" panose="02020603050405020304" pitchFamily="18" charset="0"/>
              </a:rPr>
              <a:t>1</a:t>
            </a:r>
            <a:r>
              <a:rPr lang="en-US" sz="2400" b="1">
                <a:solidFill>
                  <a:srgbClr val="660066"/>
                </a:solidFill>
                <a:latin typeface="Times New Roman" panose="02020603050405020304" pitchFamily="18" charset="0"/>
              </a:rPr>
              <a:t> = </a:t>
            </a:r>
          </a:p>
        </p:txBody>
      </p:sp>
      <p:graphicFrame>
        <p:nvGraphicFramePr>
          <p:cNvPr id="16424" name="Object 40"/>
          <p:cNvGraphicFramePr>
            <a:graphicFrameLocks noChangeAspect="1"/>
          </p:cNvGraphicFramePr>
          <p:nvPr/>
        </p:nvGraphicFramePr>
        <p:xfrm>
          <a:off x="2046287" y="4517571"/>
          <a:ext cx="419100" cy="838200"/>
        </p:xfrm>
        <a:graphic>
          <a:graphicData uri="http://schemas.openxmlformats.org/presentationml/2006/ole">
            <mc:AlternateContent xmlns:mc="http://schemas.openxmlformats.org/markup-compatibility/2006">
              <mc:Choice xmlns:v="urn:schemas-microsoft-com:vml" Requires="v">
                <p:oleObj name="Equation" r:id="rId14" imgW="114300" imgH="228600" progId="Equation.DSMT4">
                  <p:embed/>
                </p:oleObj>
              </mc:Choice>
              <mc:Fallback>
                <p:oleObj name="Equation" r:id="rId14" imgW="114300" imgH="228600" progId="Equation.DSMT4">
                  <p:embed/>
                  <p:pic>
                    <p:nvPicPr>
                      <p:cNvPr id="0" name="Object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46287" y="4517571"/>
                        <a:ext cx="419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25" name="Object 41"/>
          <p:cNvGraphicFramePr>
            <a:graphicFrameLocks noChangeAspect="1"/>
          </p:cNvGraphicFramePr>
          <p:nvPr/>
        </p:nvGraphicFramePr>
        <p:xfrm>
          <a:off x="3733800" y="4495800"/>
          <a:ext cx="609600" cy="914400"/>
        </p:xfrm>
        <a:graphic>
          <a:graphicData uri="http://schemas.openxmlformats.org/presentationml/2006/ole">
            <mc:AlternateContent xmlns:mc="http://schemas.openxmlformats.org/markup-compatibility/2006">
              <mc:Choice xmlns:v="urn:schemas-microsoft-com:vml" Requires="v">
                <p:oleObj name="Equation" r:id="rId16" imgW="152400" imgH="228600" progId="Equation.DSMT4">
                  <p:embed/>
                </p:oleObj>
              </mc:Choice>
              <mc:Fallback>
                <p:oleObj name="Equation" r:id="rId16" imgW="152400" imgH="228600" progId="Equation.DSMT4">
                  <p:embed/>
                  <p:pic>
                    <p:nvPicPr>
                      <p:cNvPr id="0" name="Object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33800" y="44958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26" name="Text Box 42"/>
          <p:cNvSpPr txBox="1">
            <a:spLocks noChangeArrowheads="1"/>
          </p:cNvSpPr>
          <p:nvPr/>
        </p:nvSpPr>
        <p:spPr bwMode="auto">
          <a:xfrm>
            <a:off x="2785608" y="4755357"/>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   </a:t>
            </a:r>
            <a:r>
              <a:rPr lang="en-US" sz="2400">
                <a:solidFill>
                  <a:srgbClr val="660066"/>
                </a:solidFill>
                <a:latin typeface="Times New Roman" panose="02020603050405020304" pitchFamily="18" charset="0"/>
              </a:rPr>
              <a:t>1</a:t>
            </a:r>
            <a:r>
              <a:rPr lang="en-US" sz="2400" b="1">
                <a:solidFill>
                  <a:srgbClr val="660066"/>
                </a:solidFill>
                <a:latin typeface="Times New Roman" panose="02020603050405020304" pitchFamily="18" charset="0"/>
              </a:rPr>
              <a:t>= </a:t>
            </a:r>
          </a:p>
        </p:txBody>
      </p:sp>
      <p:sp>
        <p:nvSpPr>
          <p:cNvPr id="16427" name="Text Box 43"/>
          <p:cNvSpPr txBox="1">
            <a:spLocks noChangeArrowheads="1"/>
          </p:cNvSpPr>
          <p:nvPr/>
        </p:nvSpPr>
        <p:spPr bwMode="auto">
          <a:xfrm>
            <a:off x="4953000" y="4724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a:solidFill>
                  <a:srgbClr val="660066"/>
                </a:solidFill>
                <a:latin typeface="Times New Roman" panose="02020603050405020304" pitchFamily="18" charset="0"/>
              </a:rPr>
              <a:t> </a:t>
            </a:r>
            <a:r>
              <a:rPr lang="en-US" sz="2400">
                <a:solidFill>
                  <a:srgbClr val="660066"/>
                </a:solidFill>
                <a:latin typeface="Times New Roman" panose="02020603050405020304" pitchFamily="18" charset="0"/>
              </a:rPr>
              <a:t>1</a:t>
            </a:r>
            <a:r>
              <a:rPr lang="en-US" sz="2400" b="1">
                <a:solidFill>
                  <a:srgbClr val="660066"/>
                </a:solidFill>
                <a:latin typeface="Times New Roman" panose="02020603050405020304" pitchFamily="18" charset="0"/>
              </a:rPr>
              <a:t> = </a:t>
            </a:r>
          </a:p>
        </p:txBody>
      </p:sp>
      <p:graphicFrame>
        <p:nvGraphicFramePr>
          <p:cNvPr id="16428" name="Object 44"/>
          <p:cNvGraphicFramePr>
            <a:graphicFrameLocks noChangeAspect="1"/>
          </p:cNvGraphicFramePr>
          <p:nvPr/>
        </p:nvGraphicFramePr>
        <p:xfrm>
          <a:off x="5861050" y="4495800"/>
          <a:ext cx="569913" cy="914400"/>
        </p:xfrm>
        <a:graphic>
          <a:graphicData uri="http://schemas.openxmlformats.org/presentationml/2006/ole">
            <mc:AlternateContent xmlns:mc="http://schemas.openxmlformats.org/markup-compatibility/2006">
              <mc:Choice xmlns:v="urn:schemas-microsoft-com:vml" Requires="v">
                <p:oleObj name="Equation" r:id="rId18" imgW="203200" imgH="228600" progId="Equation.DSMT4">
                  <p:embed/>
                </p:oleObj>
              </mc:Choice>
              <mc:Fallback>
                <p:oleObj name="Equation" r:id="rId18" imgW="203200" imgH="228600" progId="Equation.DSMT4">
                  <p:embed/>
                  <p:pic>
                    <p:nvPicPr>
                      <p:cNvPr id="0" name="Object 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61050" y="4495800"/>
                        <a:ext cx="569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29" name="Text Box 45"/>
          <p:cNvSpPr txBox="1">
            <a:spLocks noChangeArrowheads="1"/>
          </p:cNvSpPr>
          <p:nvPr/>
        </p:nvSpPr>
        <p:spPr bwMode="auto">
          <a:xfrm>
            <a:off x="228600" y="5334000"/>
            <a:ext cx="8697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a:latin typeface="Times New Roman" panose="02020603050405020304" pitchFamily="18" charset="0"/>
              </a:rPr>
              <a:t>- Số 0 có thể viết thành phân số có tử số là 0 và mẫu số khác 0</a:t>
            </a:r>
            <a:endParaRPr lang="en-US" sz="2400" i="1">
              <a:latin typeface="Times New Roman" panose="02020603050405020304" pitchFamily="18" charset="0"/>
            </a:endParaRPr>
          </a:p>
        </p:txBody>
      </p:sp>
      <p:sp>
        <p:nvSpPr>
          <p:cNvPr id="16430" name="Text Box 46"/>
          <p:cNvSpPr txBox="1">
            <a:spLocks noChangeArrowheads="1"/>
          </p:cNvSpPr>
          <p:nvPr/>
        </p:nvSpPr>
        <p:spPr bwMode="auto">
          <a:xfrm>
            <a:off x="457200" y="5867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Ví dụ:   </a:t>
            </a:r>
            <a:r>
              <a:rPr lang="en-US" sz="2400">
                <a:solidFill>
                  <a:srgbClr val="660066"/>
                </a:solidFill>
                <a:latin typeface="Times New Roman" panose="02020603050405020304" pitchFamily="18" charset="0"/>
              </a:rPr>
              <a:t>0</a:t>
            </a:r>
            <a:r>
              <a:rPr lang="en-US" sz="2400" b="1">
                <a:solidFill>
                  <a:srgbClr val="660066"/>
                </a:solidFill>
                <a:latin typeface="Times New Roman" panose="02020603050405020304" pitchFamily="18" charset="0"/>
              </a:rPr>
              <a:t> = </a:t>
            </a:r>
          </a:p>
        </p:txBody>
      </p:sp>
      <p:graphicFrame>
        <p:nvGraphicFramePr>
          <p:cNvPr id="16431" name="Object 47"/>
          <p:cNvGraphicFramePr>
            <a:graphicFrameLocks noChangeAspect="1"/>
          </p:cNvGraphicFramePr>
          <p:nvPr/>
        </p:nvGraphicFramePr>
        <p:xfrm>
          <a:off x="2035175" y="5715000"/>
          <a:ext cx="465138" cy="838200"/>
        </p:xfrm>
        <a:graphic>
          <a:graphicData uri="http://schemas.openxmlformats.org/presentationml/2006/ole">
            <mc:AlternateContent xmlns:mc="http://schemas.openxmlformats.org/markup-compatibility/2006">
              <mc:Choice xmlns:v="urn:schemas-microsoft-com:vml" Requires="v">
                <p:oleObj name="Equation" r:id="rId20" imgW="127000" imgH="228600" progId="Equation.DSMT4">
                  <p:embed/>
                </p:oleObj>
              </mc:Choice>
              <mc:Fallback>
                <p:oleObj name="Equation" r:id="rId20" imgW="127000" imgH="228600" progId="Equation.DSMT4">
                  <p:embed/>
                  <p:pic>
                    <p:nvPicPr>
                      <p:cNvPr id="0" name="Object 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35175" y="5715000"/>
                        <a:ext cx="465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32" name="Object 48"/>
          <p:cNvGraphicFramePr>
            <a:graphicFrameLocks noChangeAspect="1"/>
          </p:cNvGraphicFramePr>
          <p:nvPr/>
        </p:nvGraphicFramePr>
        <p:xfrm>
          <a:off x="3733800" y="5638800"/>
          <a:ext cx="609600" cy="914400"/>
        </p:xfrm>
        <a:graphic>
          <a:graphicData uri="http://schemas.openxmlformats.org/presentationml/2006/ole">
            <mc:AlternateContent xmlns:mc="http://schemas.openxmlformats.org/markup-compatibility/2006">
              <mc:Choice xmlns:v="urn:schemas-microsoft-com:vml" Requires="v">
                <p:oleObj name="Equation" r:id="rId22" imgW="152400" imgH="228600" progId="Equation.DSMT4">
                  <p:embed/>
                </p:oleObj>
              </mc:Choice>
              <mc:Fallback>
                <p:oleObj name="Equation" r:id="rId22" imgW="152400" imgH="228600" progId="Equation.DSMT4">
                  <p:embed/>
                  <p:pic>
                    <p:nvPicPr>
                      <p:cNvPr id="0" name="Object 4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33800" y="56388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33" name="Text Box 49"/>
          <p:cNvSpPr txBox="1">
            <a:spLocks noChangeArrowheads="1"/>
          </p:cNvSpPr>
          <p:nvPr/>
        </p:nvSpPr>
        <p:spPr bwMode="auto">
          <a:xfrm>
            <a:off x="2743200" y="5867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    </a:t>
            </a:r>
            <a:r>
              <a:rPr lang="en-US" sz="2400">
                <a:solidFill>
                  <a:srgbClr val="660066"/>
                </a:solidFill>
                <a:latin typeface="Times New Roman" panose="02020603050405020304" pitchFamily="18" charset="0"/>
              </a:rPr>
              <a:t>0 </a:t>
            </a:r>
            <a:r>
              <a:rPr lang="en-US" sz="2400" b="1">
                <a:solidFill>
                  <a:srgbClr val="660066"/>
                </a:solidFill>
                <a:latin typeface="Times New Roman" panose="02020603050405020304" pitchFamily="18" charset="0"/>
              </a:rPr>
              <a:t>= </a:t>
            </a:r>
          </a:p>
        </p:txBody>
      </p:sp>
      <p:sp>
        <p:nvSpPr>
          <p:cNvPr id="16434" name="Text Box 50"/>
          <p:cNvSpPr txBox="1">
            <a:spLocks noChangeArrowheads="1"/>
          </p:cNvSpPr>
          <p:nvPr/>
        </p:nvSpPr>
        <p:spPr bwMode="auto">
          <a:xfrm>
            <a:off x="4953000" y="5867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660066"/>
                </a:solidFill>
                <a:latin typeface="Times New Roman" panose="02020603050405020304" pitchFamily="18" charset="0"/>
              </a:rPr>
              <a:t> 0</a:t>
            </a:r>
            <a:r>
              <a:rPr lang="en-US" sz="2400" b="1">
                <a:solidFill>
                  <a:srgbClr val="660066"/>
                </a:solidFill>
                <a:latin typeface="Times New Roman" panose="02020603050405020304" pitchFamily="18" charset="0"/>
              </a:rPr>
              <a:t> = </a:t>
            </a:r>
          </a:p>
        </p:txBody>
      </p:sp>
      <p:graphicFrame>
        <p:nvGraphicFramePr>
          <p:cNvPr id="16435" name="Object 51"/>
          <p:cNvGraphicFramePr>
            <a:graphicFrameLocks noChangeAspect="1"/>
          </p:cNvGraphicFramePr>
          <p:nvPr/>
        </p:nvGraphicFramePr>
        <p:xfrm>
          <a:off x="5861050" y="5638800"/>
          <a:ext cx="569913" cy="914400"/>
        </p:xfrm>
        <a:graphic>
          <a:graphicData uri="http://schemas.openxmlformats.org/presentationml/2006/ole">
            <mc:AlternateContent xmlns:mc="http://schemas.openxmlformats.org/markup-compatibility/2006">
              <mc:Choice xmlns:v="urn:schemas-microsoft-com:vml" Requires="v">
                <p:oleObj name="Equation" r:id="rId24" imgW="203200" imgH="228600" progId="Equation.DSMT4">
                  <p:embed/>
                </p:oleObj>
              </mc:Choice>
              <mc:Fallback>
                <p:oleObj name="Equation" r:id="rId24" imgW="203200" imgH="228600" progId="Equation.DSMT4">
                  <p:embed/>
                  <p:pic>
                    <p:nvPicPr>
                      <p:cNvPr id="0" name="Object 5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61050" y="5638800"/>
                        <a:ext cx="569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4" name="Text Box 22"/>
          <p:cNvSpPr txBox="1">
            <a:spLocks noChangeArrowheads="1"/>
          </p:cNvSpPr>
          <p:nvPr/>
        </p:nvSpPr>
        <p:spPr bwMode="auto">
          <a:xfrm>
            <a:off x="3137066" y="67609"/>
            <a:ext cx="2092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00B050"/>
                </a:solidFill>
                <a:latin typeface="Times New Roman" panose="02020603050405020304" pitchFamily="18" charset="0"/>
              </a:rPr>
              <a:t>3. Luyện tập</a:t>
            </a:r>
          </a:p>
        </p:txBody>
      </p:sp>
      <p:sp>
        <p:nvSpPr>
          <p:cNvPr id="38949" name="Text Box 37"/>
          <p:cNvSpPr txBox="1">
            <a:spLocks noChangeArrowheads="1"/>
          </p:cNvSpPr>
          <p:nvPr/>
        </p:nvSpPr>
        <p:spPr bwMode="auto">
          <a:xfrm>
            <a:off x="783771" y="761809"/>
            <a:ext cx="7848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latin typeface="Times New Roman" panose="02020603050405020304" pitchFamily="18" charset="0"/>
              </a:rPr>
              <a:t>Bài 2 </a:t>
            </a:r>
          </a:p>
          <a:p>
            <a:r>
              <a:rPr lang="en-US" sz="2800" b="1">
                <a:solidFill>
                  <a:srgbClr val="800000"/>
                </a:solidFill>
                <a:latin typeface="Times New Roman" panose="02020603050405020304" pitchFamily="18" charset="0"/>
              </a:rPr>
              <a:t>      </a:t>
            </a:r>
            <a:r>
              <a:rPr lang="en-US" sz="2800" b="1">
                <a:latin typeface="Times New Roman" panose="02020603050405020304" pitchFamily="18" charset="0"/>
              </a:rPr>
              <a:t>Viết các thương sau dưới dạng phân số:</a:t>
            </a:r>
          </a:p>
        </p:txBody>
      </p:sp>
      <p:sp>
        <p:nvSpPr>
          <p:cNvPr id="38950" name="Text Box 38"/>
          <p:cNvSpPr txBox="1">
            <a:spLocks noChangeArrowheads="1"/>
          </p:cNvSpPr>
          <p:nvPr/>
        </p:nvSpPr>
        <p:spPr bwMode="auto">
          <a:xfrm>
            <a:off x="1600200" y="1802614"/>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anose="02020603050405020304" pitchFamily="18" charset="0"/>
              </a:rPr>
              <a:t>3 : 5; 		75 : 100 ; 	 	 9 : 17</a:t>
            </a:r>
          </a:p>
        </p:txBody>
      </p:sp>
      <p:sp>
        <p:nvSpPr>
          <p:cNvPr id="38951" name="Text Box 39"/>
          <p:cNvSpPr txBox="1">
            <a:spLocks noChangeArrowheads="1"/>
          </p:cNvSpPr>
          <p:nvPr/>
        </p:nvSpPr>
        <p:spPr bwMode="auto">
          <a:xfrm>
            <a:off x="609600" y="3376715"/>
            <a:ext cx="114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660066"/>
                </a:solidFill>
                <a:latin typeface="Times New Roman" panose="02020603050405020304" pitchFamily="18" charset="0"/>
              </a:rPr>
              <a:t>3 : 5 </a:t>
            </a:r>
            <a:r>
              <a:rPr lang="en-US" sz="2800" b="1">
                <a:solidFill>
                  <a:srgbClr val="660066"/>
                </a:solidFill>
                <a:latin typeface="Times New Roman" panose="02020603050405020304" pitchFamily="18" charset="0"/>
              </a:rPr>
              <a:t>= </a:t>
            </a:r>
          </a:p>
        </p:txBody>
      </p:sp>
      <p:graphicFrame>
        <p:nvGraphicFramePr>
          <p:cNvPr id="38952" name="Object 40"/>
          <p:cNvGraphicFramePr>
            <a:graphicFrameLocks noGrp="1" noChangeAspect="1"/>
          </p:cNvGraphicFramePr>
          <p:nvPr>
            <p:ph sz="half" idx="1"/>
          </p:nvPr>
        </p:nvGraphicFramePr>
        <p:xfrm>
          <a:off x="1702543" y="3224315"/>
          <a:ext cx="483343" cy="966685"/>
        </p:xfrm>
        <a:graphic>
          <a:graphicData uri="http://schemas.openxmlformats.org/presentationml/2006/ole">
            <mc:AlternateContent xmlns:mc="http://schemas.openxmlformats.org/markup-compatibility/2006">
              <mc:Choice xmlns:v="urn:schemas-microsoft-com:vml" Requires="v">
                <p:oleObj name="Equation" r:id="rId2" imgW="114300" imgH="228600" progId="Equation.DSMT4">
                  <p:embed/>
                </p:oleObj>
              </mc:Choice>
              <mc:Fallback>
                <p:oleObj name="Equation" r:id="rId2" imgW="114300" imgH="228600" progId="Equation.DSMT4">
                  <p:embed/>
                  <p:pic>
                    <p:nvPicPr>
                      <p:cNvPr id="0" name="Object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543" y="3224315"/>
                        <a:ext cx="483343" cy="966685"/>
                      </a:xfrm>
                      <a:prstGeom prst="rect">
                        <a:avLst/>
                      </a:prstGeom>
                      <a:noFill/>
                      <a:ln>
                        <a:noFill/>
                      </a:ln>
                      <a:effectLst/>
                    </p:spPr>
                  </p:pic>
                </p:oleObj>
              </mc:Fallback>
            </mc:AlternateContent>
          </a:graphicData>
        </a:graphic>
      </p:graphicFrame>
      <p:graphicFrame>
        <p:nvGraphicFramePr>
          <p:cNvPr id="38953" name="Object 41"/>
          <p:cNvGraphicFramePr>
            <a:graphicFrameLocks noGrp="1" noChangeAspect="1"/>
          </p:cNvGraphicFramePr>
          <p:nvPr>
            <p:ph sz="quarter" idx="2"/>
          </p:nvPr>
        </p:nvGraphicFramePr>
        <p:xfrm>
          <a:off x="4350888" y="3200400"/>
          <a:ext cx="860252" cy="939317"/>
        </p:xfrm>
        <a:graphic>
          <a:graphicData uri="http://schemas.openxmlformats.org/presentationml/2006/ole">
            <mc:AlternateContent xmlns:mc="http://schemas.openxmlformats.org/markup-compatibility/2006">
              <mc:Choice xmlns:v="urn:schemas-microsoft-com:vml" Requires="v">
                <p:oleObj name="Equation" r:id="rId4" imgW="4876800" imgH="5486400" progId="Equation.DSMT4">
                  <p:embed/>
                </p:oleObj>
              </mc:Choice>
              <mc:Fallback>
                <p:oleObj name="Equation" r:id="rId4" imgW="4876800" imgH="5486400" progId="Equation.DSMT4">
                  <p:embed/>
                  <p:pic>
                    <p:nvPicPr>
                      <p:cNvPr id="0" name="Object 41"/>
                      <p:cNvPicPr>
                        <a:picLocks noChangeAspect="1" noChangeArrowheads="1"/>
                      </p:cNvPicPr>
                      <p:nvPr/>
                    </p:nvPicPr>
                    <p:blipFill>
                      <a:blip r:embed="rId5"/>
                      <a:srcRect/>
                      <a:stretch>
                        <a:fillRect/>
                      </a:stretch>
                    </p:blipFill>
                    <p:spPr bwMode="auto">
                      <a:xfrm>
                        <a:off x="4350888" y="3200400"/>
                        <a:ext cx="860252" cy="939317"/>
                      </a:xfrm>
                      <a:prstGeom prst="rect">
                        <a:avLst/>
                      </a:prstGeom>
                      <a:noFill/>
                      <a:ln>
                        <a:noFill/>
                      </a:ln>
                      <a:effectLst/>
                    </p:spPr>
                  </p:pic>
                </p:oleObj>
              </mc:Fallback>
            </mc:AlternateContent>
          </a:graphicData>
        </a:graphic>
      </p:graphicFrame>
      <p:sp>
        <p:nvSpPr>
          <p:cNvPr id="38954" name="Text Box 42"/>
          <p:cNvSpPr txBox="1">
            <a:spLocks noChangeArrowheads="1"/>
          </p:cNvSpPr>
          <p:nvPr/>
        </p:nvSpPr>
        <p:spPr bwMode="auto">
          <a:xfrm>
            <a:off x="2468448" y="3399179"/>
            <a:ext cx="21173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a:solidFill>
                  <a:srgbClr val="660066"/>
                </a:solidFill>
                <a:latin typeface="Times New Roman" panose="02020603050405020304" pitchFamily="18" charset="0"/>
              </a:rPr>
              <a:t>   </a:t>
            </a:r>
            <a:r>
              <a:rPr lang="en-US" sz="2800">
                <a:solidFill>
                  <a:srgbClr val="660066"/>
                </a:solidFill>
                <a:latin typeface="Times New Roman" panose="02020603050405020304" pitchFamily="18" charset="0"/>
              </a:rPr>
              <a:t>75 : 100</a:t>
            </a:r>
            <a:r>
              <a:rPr lang="en-US" sz="2800" b="1">
                <a:solidFill>
                  <a:srgbClr val="660066"/>
                </a:solidFill>
                <a:latin typeface="Times New Roman" panose="02020603050405020304" pitchFamily="18" charset="0"/>
              </a:rPr>
              <a:t> =  </a:t>
            </a:r>
          </a:p>
        </p:txBody>
      </p:sp>
      <p:sp>
        <p:nvSpPr>
          <p:cNvPr id="38955" name="Text Box 43"/>
          <p:cNvSpPr txBox="1">
            <a:spLocks noChangeArrowheads="1"/>
          </p:cNvSpPr>
          <p:nvPr/>
        </p:nvSpPr>
        <p:spPr bwMode="auto">
          <a:xfrm>
            <a:off x="5998030" y="3365424"/>
            <a:ext cx="182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a:solidFill>
                  <a:srgbClr val="660066"/>
                </a:solidFill>
                <a:latin typeface="Times New Roman" panose="02020603050405020304" pitchFamily="18" charset="0"/>
              </a:rPr>
              <a:t>9 : 17</a:t>
            </a:r>
            <a:r>
              <a:rPr lang="en-US" sz="2800" b="1">
                <a:solidFill>
                  <a:srgbClr val="660066"/>
                </a:solidFill>
                <a:latin typeface="Times New Roman" panose="02020603050405020304" pitchFamily="18" charset="0"/>
              </a:rPr>
              <a:t> = </a:t>
            </a:r>
          </a:p>
        </p:txBody>
      </p:sp>
      <p:graphicFrame>
        <p:nvGraphicFramePr>
          <p:cNvPr id="38956" name="Object 44"/>
          <p:cNvGraphicFramePr>
            <a:graphicFrameLocks noGrp="1" noChangeAspect="1"/>
          </p:cNvGraphicFramePr>
          <p:nvPr>
            <p:ph sz="quarter" idx="3"/>
          </p:nvPr>
        </p:nvGraphicFramePr>
        <p:xfrm>
          <a:off x="7234687" y="3220204"/>
          <a:ext cx="613913" cy="894596"/>
        </p:xfrm>
        <a:graphic>
          <a:graphicData uri="http://schemas.openxmlformats.org/presentationml/2006/ole">
            <mc:AlternateContent xmlns:mc="http://schemas.openxmlformats.org/markup-compatibility/2006">
              <mc:Choice xmlns:v="urn:schemas-microsoft-com:vml" Requires="v">
                <p:oleObj name="Equation" r:id="rId6" imgW="3657600" imgH="5486400" progId="Equation.DSMT4">
                  <p:embed/>
                </p:oleObj>
              </mc:Choice>
              <mc:Fallback>
                <p:oleObj name="Equation" r:id="rId6" imgW="3657600" imgH="5486400" progId="Equation.DSMT4">
                  <p:embed/>
                  <p:pic>
                    <p:nvPicPr>
                      <p:cNvPr id="0" name="Object 44"/>
                      <p:cNvPicPr>
                        <a:picLocks noChangeAspect="1" noChangeArrowheads="1"/>
                      </p:cNvPicPr>
                      <p:nvPr/>
                    </p:nvPicPr>
                    <p:blipFill>
                      <a:blip r:embed="rId7"/>
                      <a:srcRect/>
                      <a:stretch>
                        <a:fillRect/>
                      </a:stretch>
                    </p:blipFill>
                    <p:spPr bwMode="auto">
                      <a:xfrm>
                        <a:off x="7234687" y="3220204"/>
                        <a:ext cx="613913" cy="894596"/>
                      </a:xfrm>
                      <a:prstGeom prst="rect">
                        <a:avLst/>
                      </a:prstGeom>
                      <a:noFill/>
                      <a:ln>
                        <a:noFill/>
                      </a:ln>
                      <a:effectLst/>
                    </p:spPr>
                  </p:pic>
                </p:oleObj>
              </mc:Fallback>
            </mc:AlternateContent>
          </a:graphicData>
        </a:graphic>
      </p:graphicFrame>
      <p:sp>
        <p:nvSpPr>
          <p:cNvPr id="38957" name="Text Box 45"/>
          <p:cNvSpPr txBox="1">
            <a:spLocks noChangeArrowheads="1"/>
          </p:cNvSpPr>
          <p:nvPr/>
        </p:nvSpPr>
        <p:spPr bwMode="auto">
          <a:xfrm>
            <a:off x="3898577" y="2580389"/>
            <a:ext cx="13308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i="1">
                <a:latin typeface="Times New Roman" panose="02020603050405020304" pitchFamily="18" charset="0"/>
              </a:rPr>
              <a:t>Bài giải</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49"/>
                                        </p:tgtEl>
                                        <p:attrNameLst>
                                          <p:attrName>style.visibility</p:attrName>
                                        </p:attrNameLst>
                                      </p:cBhvr>
                                      <p:to>
                                        <p:strVal val="visible"/>
                                      </p:to>
                                    </p:set>
                                    <p:animEffect transition="in" filter="blinds(horizontal)">
                                      <p:cBhvr>
                                        <p:cTn id="7" dur="500"/>
                                        <p:tgtEl>
                                          <p:spTgt spid="389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950"/>
                                        </p:tgtEl>
                                        <p:attrNameLst>
                                          <p:attrName>style.visibility</p:attrName>
                                        </p:attrNameLst>
                                      </p:cBhvr>
                                      <p:to>
                                        <p:strVal val="visible"/>
                                      </p:to>
                                    </p:set>
                                    <p:animEffect transition="in" filter="blinds(horizontal)">
                                      <p:cBhvr>
                                        <p:cTn id="10" dur="500"/>
                                        <p:tgtEl>
                                          <p:spTgt spid="3895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8957"/>
                                        </p:tgtEl>
                                        <p:attrNameLst>
                                          <p:attrName>style.visibility</p:attrName>
                                        </p:attrNameLst>
                                      </p:cBhvr>
                                      <p:to>
                                        <p:strVal val="visible"/>
                                      </p:to>
                                    </p:set>
                                    <p:animEffect transition="in" filter="box(in)">
                                      <p:cBhvr>
                                        <p:cTn id="15" dur="500"/>
                                        <p:tgtEl>
                                          <p:spTgt spid="3895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8951"/>
                                        </p:tgtEl>
                                        <p:attrNameLst>
                                          <p:attrName>style.visibility</p:attrName>
                                        </p:attrNameLst>
                                      </p:cBhvr>
                                      <p:to>
                                        <p:strVal val="visible"/>
                                      </p:to>
                                    </p:set>
                                    <p:animEffect transition="in" filter="blinds(horizontal)">
                                      <p:cBhvr>
                                        <p:cTn id="20" dur="500"/>
                                        <p:tgtEl>
                                          <p:spTgt spid="3895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8952"/>
                                        </p:tgtEl>
                                        <p:attrNameLst>
                                          <p:attrName>style.visibility</p:attrName>
                                        </p:attrNameLst>
                                      </p:cBhvr>
                                      <p:to>
                                        <p:strVal val="visible"/>
                                      </p:to>
                                    </p:set>
                                    <p:animEffect transition="in" filter="blinds(horizontal)">
                                      <p:cBhvr>
                                        <p:cTn id="25" dur="500"/>
                                        <p:tgtEl>
                                          <p:spTgt spid="3895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8954"/>
                                        </p:tgtEl>
                                        <p:attrNameLst>
                                          <p:attrName>style.visibility</p:attrName>
                                        </p:attrNameLst>
                                      </p:cBhvr>
                                      <p:to>
                                        <p:strVal val="visible"/>
                                      </p:to>
                                    </p:set>
                                    <p:animEffect transition="in" filter="blinds(horizontal)">
                                      <p:cBhvr>
                                        <p:cTn id="30" dur="500"/>
                                        <p:tgtEl>
                                          <p:spTgt spid="3895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8953"/>
                                        </p:tgtEl>
                                        <p:attrNameLst>
                                          <p:attrName>style.visibility</p:attrName>
                                        </p:attrNameLst>
                                      </p:cBhvr>
                                      <p:to>
                                        <p:strVal val="visible"/>
                                      </p:to>
                                    </p:set>
                                    <p:animEffect transition="in" filter="blinds(horizontal)">
                                      <p:cBhvr>
                                        <p:cTn id="35" dur="500"/>
                                        <p:tgtEl>
                                          <p:spTgt spid="3895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8955"/>
                                        </p:tgtEl>
                                        <p:attrNameLst>
                                          <p:attrName>style.visibility</p:attrName>
                                        </p:attrNameLst>
                                      </p:cBhvr>
                                      <p:to>
                                        <p:strVal val="visible"/>
                                      </p:to>
                                    </p:set>
                                    <p:animEffect transition="in" filter="blinds(horizontal)">
                                      <p:cBhvr>
                                        <p:cTn id="40" dur="500"/>
                                        <p:tgtEl>
                                          <p:spTgt spid="3895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8956"/>
                                        </p:tgtEl>
                                        <p:attrNameLst>
                                          <p:attrName>style.visibility</p:attrName>
                                        </p:attrNameLst>
                                      </p:cBhvr>
                                      <p:to>
                                        <p:strVal val="visible"/>
                                      </p:to>
                                    </p:set>
                                    <p:animEffect transition="in" filter="blinds(horizontal)">
                                      <p:cBhvr>
                                        <p:cTn id="45" dur="500"/>
                                        <p:tgtEl>
                                          <p:spTgt spid="38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9" grpId="0"/>
      <p:bldP spid="38950" grpId="0"/>
      <p:bldP spid="38951" grpId="0"/>
      <p:bldP spid="38954" grpId="0"/>
      <p:bldP spid="38955" grpId="0"/>
      <p:bldP spid="389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52400" y="235404"/>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solidFill>
                  <a:srgbClr val="0000CC"/>
                </a:solidFill>
                <a:latin typeface="Times New Roman" panose="02020603050405020304" pitchFamily="18" charset="0"/>
              </a:rPr>
              <a:t>Bài 3 </a:t>
            </a:r>
          </a:p>
          <a:p>
            <a:r>
              <a:rPr lang="en-US" sz="2800" b="1" i="1">
                <a:latin typeface="Times New Roman" panose="02020603050405020304" pitchFamily="18" charset="0"/>
              </a:rPr>
              <a:t>Viết các số tự nhiên sau dưới dạng phân số có mẫu số là 1:</a:t>
            </a:r>
          </a:p>
        </p:txBody>
      </p:sp>
      <p:sp>
        <p:nvSpPr>
          <p:cNvPr id="20483" name="Text Box 3"/>
          <p:cNvSpPr txBox="1">
            <a:spLocks noChangeArrowheads="1"/>
          </p:cNvSpPr>
          <p:nvPr/>
        </p:nvSpPr>
        <p:spPr bwMode="auto">
          <a:xfrm>
            <a:off x="2198914" y="1177547"/>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anose="02020603050405020304" pitchFamily="18" charset="0"/>
              </a:rPr>
              <a:t>32	 ; 	105	;	1000</a:t>
            </a:r>
          </a:p>
        </p:txBody>
      </p:sp>
      <p:sp>
        <p:nvSpPr>
          <p:cNvPr id="20484" name="Text Box 4"/>
          <p:cNvSpPr txBox="1">
            <a:spLocks noChangeArrowheads="1"/>
          </p:cNvSpPr>
          <p:nvPr/>
        </p:nvSpPr>
        <p:spPr bwMode="auto">
          <a:xfrm>
            <a:off x="1676400" y="2284942"/>
            <a:ext cx="114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solidFill>
                  <a:srgbClr val="660066"/>
                </a:solidFill>
                <a:latin typeface="Times New Roman" panose="02020603050405020304" pitchFamily="18" charset="0"/>
              </a:rPr>
              <a:t>32</a:t>
            </a:r>
            <a:r>
              <a:rPr lang="en-US" sz="2400" b="1">
                <a:solidFill>
                  <a:srgbClr val="660066"/>
                </a:solidFill>
                <a:latin typeface="Times New Roman" panose="02020603050405020304" pitchFamily="18" charset="0"/>
              </a:rPr>
              <a:t> = </a:t>
            </a:r>
          </a:p>
        </p:txBody>
      </p:sp>
      <p:graphicFrame>
        <p:nvGraphicFramePr>
          <p:cNvPr id="20485" name="Object 5"/>
          <p:cNvGraphicFramePr>
            <a:graphicFrameLocks noChangeAspect="1"/>
          </p:cNvGraphicFramePr>
          <p:nvPr/>
        </p:nvGraphicFramePr>
        <p:xfrm>
          <a:off x="2383291" y="2133600"/>
          <a:ext cx="660400" cy="914400"/>
        </p:xfrm>
        <a:graphic>
          <a:graphicData uri="http://schemas.openxmlformats.org/presentationml/2006/ole">
            <mc:AlternateContent xmlns:mc="http://schemas.openxmlformats.org/markup-compatibility/2006">
              <mc:Choice xmlns:v="urn:schemas-microsoft-com:vml" Requires="v">
                <p:oleObj name="Equation" r:id="rId2" imgW="165100" imgH="228600" progId="Equation.DSMT4">
                  <p:embed/>
                </p:oleObj>
              </mc:Choice>
              <mc:Fallback>
                <p:oleObj name="Equation" r:id="rId2" imgW="165100" imgH="2286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291" y="2133600"/>
                        <a:ext cx="66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6" name="Object 6"/>
          <p:cNvGraphicFramePr>
            <a:graphicFrameLocks noChangeAspect="1"/>
          </p:cNvGraphicFramePr>
          <p:nvPr/>
        </p:nvGraphicFramePr>
        <p:xfrm>
          <a:off x="4609135" y="2178668"/>
          <a:ext cx="677863" cy="762000"/>
        </p:xfrm>
        <a:graphic>
          <a:graphicData uri="http://schemas.openxmlformats.org/presentationml/2006/ole">
            <mc:AlternateContent xmlns:mc="http://schemas.openxmlformats.org/markup-compatibility/2006">
              <mc:Choice xmlns:v="urn:schemas-microsoft-com:vml" Requires="v">
                <p:oleObj name="Equation" r:id="rId4" imgW="203200" imgH="228600" progId="Equation.DSMT4">
                  <p:embed/>
                </p:oleObj>
              </mc:Choice>
              <mc:Fallback>
                <p:oleObj name="Equation" r:id="rId4" imgW="203200" imgH="2286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135" y="2178668"/>
                        <a:ext cx="677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Text Box 7"/>
          <p:cNvSpPr txBox="1">
            <a:spLocks noChangeArrowheads="1"/>
          </p:cNvSpPr>
          <p:nvPr/>
        </p:nvSpPr>
        <p:spPr bwMode="auto">
          <a:xfrm>
            <a:off x="3310391" y="2286000"/>
            <a:ext cx="144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   </a:t>
            </a:r>
            <a:r>
              <a:rPr lang="en-US" sz="2800">
                <a:solidFill>
                  <a:srgbClr val="660066"/>
                </a:solidFill>
                <a:latin typeface="Times New Roman" panose="02020603050405020304" pitchFamily="18" charset="0"/>
              </a:rPr>
              <a:t>105</a:t>
            </a:r>
            <a:r>
              <a:rPr lang="en-US" sz="2800" b="1">
                <a:solidFill>
                  <a:srgbClr val="660066"/>
                </a:solidFill>
                <a:latin typeface="Times New Roman" panose="02020603050405020304" pitchFamily="18" charset="0"/>
              </a:rPr>
              <a:t> = </a:t>
            </a:r>
          </a:p>
        </p:txBody>
      </p:sp>
      <p:sp>
        <p:nvSpPr>
          <p:cNvPr id="20488" name="Text Box 8"/>
          <p:cNvSpPr txBox="1">
            <a:spLocks noChangeArrowheads="1"/>
          </p:cNvSpPr>
          <p:nvPr/>
        </p:nvSpPr>
        <p:spPr bwMode="auto">
          <a:xfrm>
            <a:off x="5328104" y="2284942"/>
            <a:ext cx="19664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a:solidFill>
                  <a:srgbClr val="660066"/>
                </a:solidFill>
                <a:latin typeface="Times New Roman" panose="02020603050405020304" pitchFamily="18" charset="0"/>
              </a:rPr>
              <a:t>;   </a:t>
            </a:r>
            <a:r>
              <a:rPr lang="en-US" sz="2800">
                <a:solidFill>
                  <a:srgbClr val="660066"/>
                </a:solidFill>
                <a:latin typeface="Times New Roman" panose="02020603050405020304" pitchFamily="18" charset="0"/>
              </a:rPr>
              <a:t>1000</a:t>
            </a:r>
            <a:r>
              <a:rPr lang="en-US" sz="2800" b="1">
                <a:solidFill>
                  <a:srgbClr val="660066"/>
                </a:solidFill>
                <a:latin typeface="Times New Roman" panose="02020603050405020304" pitchFamily="18" charset="0"/>
              </a:rPr>
              <a:t> = </a:t>
            </a:r>
          </a:p>
        </p:txBody>
      </p:sp>
      <p:graphicFrame>
        <p:nvGraphicFramePr>
          <p:cNvPr id="20489" name="Object 9"/>
          <p:cNvGraphicFramePr>
            <a:graphicFrameLocks noChangeAspect="1"/>
          </p:cNvGraphicFramePr>
          <p:nvPr/>
        </p:nvGraphicFramePr>
        <p:xfrm>
          <a:off x="6863328" y="2146011"/>
          <a:ext cx="884238" cy="838200"/>
        </p:xfrm>
        <a:graphic>
          <a:graphicData uri="http://schemas.openxmlformats.org/presentationml/2006/ole">
            <mc:AlternateContent xmlns:mc="http://schemas.openxmlformats.org/markup-compatibility/2006">
              <mc:Choice xmlns:v="urn:schemas-microsoft-com:vml" Requires="v">
                <p:oleObj name="Equation" r:id="rId6" imgW="241300" imgH="228600" progId="Equation.DSMT4">
                  <p:embed/>
                </p:oleObj>
              </mc:Choice>
              <mc:Fallback>
                <p:oleObj name="Equation" r:id="rId6" imgW="241300" imgH="2286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3328" y="2146011"/>
                        <a:ext cx="8842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90" name="Text Box 10"/>
          <p:cNvSpPr txBox="1">
            <a:spLocks noChangeArrowheads="1"/>
          </p:cNvSpPr>
          <p:nvPr/>
        </p:nvSpPr>
        <p:spPr bwMode="auto">
          <a:xfrm>
            <a:off x="271631" y="3300237"/>
            <a:ext cx="8991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a:solidFill>
                  <a:srgbClr val="0000CC"/>
                </a:solidFill>
                <a:latin typeface="Times New Roman" panose="02020603050405020304" pitchFamily="18" charset="0"/>
              </a:rPr>
              <a:t>Bài 4 </a:t>
            </a:r>
          </a:p>
          <a:p>
            <a:r>
              <a:rPr lang="en-US" sz="2800" b="1" i="1">
                <a:latin typeface="Times New Roman" panose="02020603050405020304" pitchFamily="18" charset="0"/>
              </a:rPr>
              <a:t>Viết số  thích hợp vào ô trống :</a:t>
            </a:r>
          </a:p>
        </p:txBody>
      </p:sp>
      <p:sp>
        <p:nvSpPr>
          <p:cNvPr id="20491" name="Text Box 11"/>
          <p:cNvSpPr txBox="1">
            <a:spLocks noChangeArrowheads="1"/>
          </p:cNvSpPr>
          <p:nvPr/>
        </p:nvSpPr>
        <p:spPr bwMode="auto">
          <a:xfrm>
            <a:off x="1409700" y="4592961"/>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a.     1 = </a:t>
            </a:r>
          </a:p>
        </p:txBody>
      </p:sp>
      <p:sp>
        <p:nvSpPr>
          <p:cNvPr id="20492" name="Text Box 12"/>
          <p:cNvSpPr txBox="1">
            <a:spLocks noChangeArrowheads="1"/>
          </p:cNvSpPr>
          <p:nvPr/>
        </p:nvSpPr>
        <p:spPr bwMode="auto">
          <a:xfrm>
            <a:off x="2897640" y="4364361"/>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6 </a:t>
            </a:r>
          </a:p>
        </p:txBody>
      </p:sp>
      <p:sp>
        <p:nvSpPr>
          <p:cNvPr id="20493" name="Text Box 13"/>
          <p:cNvSpPr txBox="1">
            <a:spLocks noChangeArrowheads="1"/>
          </p:cNvSpPr>
          <p:nvPr/>
        </p:nvSpPr>
        <p:spPr bwMode="auto">
          <a:xfrm>
            <a:off x="2811689" y="4860748"/>
            <a:ext cx="533400" cy="485775"/>
          </a:xfrm>
          <a:prstGeom prst="rect">
            <a:avLst/>
          </a:prstGeom>
          <a:noFill/>
          <a:ln w="28575">
            <a:solidFill>
              <a:srgbClr val="660066"/>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b="1">
              <a:solidFill>
                <a:srgbClr val="660066"/>
              </a:solidFill>
              <a:latin typeface="Times New Roman" panose="02020603050405020304" pitchFamily="18" charset="0"/>
            </a:endParaRPr>
          </a:p>
        </p:txBody>
      </p:sp>
      <p:sp>
        <p:nvSpPr>
          <p:cNvPr id="20495" name="Line 15"/>
          <p:cNvSpPr>
            <a:spLocks noChangeShapeType="1"/>
          </p:cNvSpPr>
          <p:nvPr/>
        </p:nvSpPr>
        <p:spPr bwMode="auto">
          <a:xfrm>
            <a:off x="2743200" y="4800600"/>
            <a:ext cx="685800" cy="0"/>
          </a:xfrm>
          <a:prstGeom prst="line">
            <a:avLst/>
          </a:prstGeom>
          <a:noFill/>
          <a:ln w="38100">
            <a:solidFill>
              <a:srgbClr val="66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Text Box 16"/>
          <p:cNvSpPr txBox="1">
            <a:spLocks noChangeArrowheads="1"/>
          </p:cNvSpPr>
          <p:nvPr/>
        </p:nvSpPr>
        <p:spPr bwMode="auto">
          <a:xfrm>
            <a:off x="4381500" y="4560032"/>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b.     0 = </a:t>
            </a:r>
          </a:p>
        </p:txBody>
      </p:sp>
      <p:sp>
        <p:nvSpPr>
          <p:cNvPr id="20497" name="Text Box 17"/>
          <p:cNvSpPr txBox="1">
            <a:spLocks noChangeArrowheads="1"/>
          </p:cNvSpPr>
          <p:nvPr/>
        </p:nvSpPr>
        <p:spPr bwMode="auto">
          <a:xfrm>
            <a:off x="5867400" y="48006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660066"/>
                </a:solidFill>
                <a:latin typeface="Times New Roman" panose="02020603050405020304" pitchFamily="18" charset="0"/>
              </a:rPr>
              <a:t>5 </a:t>
            </a:r>
          </a:p>
        </p:txBody>
      </p:sp>
      <p:sp>
        <p:nvSpPr>
          <p:cNvPr id="20498" name="Text Box 18"/>
          <p:cNvSpPr txBox="1">
            <a:spLocks noChangeArrowheads="1"/>
          </p:cNvSpPr>
          <p:nvPr/>
        </p:nvSpPr>
        <p:spPr bwMode="auto">
          <a:xfrm>
            <a:off x="5791200" y="4261148"/>
            <a:ext cx="533400" cy="485775"/>
          </a:xfrm>
          <a:prstGeom prst="rect">
            <a:avLst/>
          </a:prstGeom>
          <a:noFill/>
          <a:ln w="28575">
            <a:solidFill>
              <a:srgbClr val="660066"/>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b="1">
              <a:solidFill>
                <a:srgbClr val="660066"/>
              </a:solidFill>
              <a:latin typeface="Times New Roman" panose="02020603050405020304" pitchFamily="18" charset="0"/>
            </a:endParaRPr>
          </a:p>
        </p:txBody>
      </p:sp>
      <p:sp>
        <p:nvSpPr>
          <p:cNvPr id="20499" name="Line 19"/>
          <p:cNvSpPr>
            <a:spLocks noChangeShapeType="1"/>
          </p:cNvSpPr>
          <p:nvPr/>
        </p:nvSpPr>
        <p:spPr bwMode="auto">
          <a:xfrm>
            <a:off x="5715000" y="4807404"/>
            <a:ext cx="685800" cy="0"/>
          </a:xfrm>
          <a:prstGeom prst="line">
            <a:avLst/>
          </a:prstGeom>
          <a:noFill/>
          <a:ln w="38100">
            <a:solidFill>
              <a:srgbClr val="66006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0" name="Text Box 20"/>
          <p:cNvSpPr txBox="1">
            <a:spLocks noChangeArrowheads="1"/>
          </p:cNvSpPr>
          <p:nvPr/>
        </p:nvSpPr>
        <p:spPr bwMode="auto">
          <a:xfrm>
            <a:off x="5791200" y="4267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0000"/>
                </a:solidFill>
                <a:latin typeface="Times New Roman" panose="02020603050405020304" pitchFamily="18" charset="0"/>
              </a:rPr>
              <a:t> 0</a:t>
            </a:r>
            <a:r>
              <a:rPr lang="en-US" sz="2400" b="1">
                <a:solidFill>
                  <a:srgbClr val="660066"/>
                </a:solidFill>
                <a:latin typeface="Times New Roman" panose="02020603050405020304" pitchFamily="18" charset="0"/>
              </a:rPr>
              <a:t> </a:t>
            </a:r>
          </a:p>
        </p:txBody>
      </p:sp>
      <p:sp>
        <p:nvSpPr>
          <p:cNvPr id="20501" name="Text Box 21"/>
          <p:cNvSpPr txBox="1">
            <a:spLocks noChangeArrowheads="1"/>
          </p:cNvSpPr>
          <p:nvPr/>
        </p:nvSpPr>
        <p:spPr bwMode="auto">
          <a:xfrm>
            <a:off x="2891744" y="4848412"/>
            <a:ext cx="6204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a:solidFill>
                  <a:srgbClr val="FF0000"/>
                </a:solidFill>
                <a:latin typeface="Times New Roman" panose="02020603050405020304" pitchFamily="18" charset="0"/>
              </a:rPr>
              <a:t>6</a:t>
            </a:r>
            <a:r>
              <a:rPr lang="en-US" sz="2400" b="1">
                <a:solidFill>
                  <a:srgbClr val="660066"/>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ipe(down)">
                                      <p:cBhvr>
                                        <p:cTn id="7" dur="500"/>
                                        <p:tgtEl>
                                          <p:spTgt spid="20484"/>
                                        </p:tgtEl>
                                      </p:cBhvr>
                                    </p:animEffect>
                                  </p:childTnLst>
                                </p:cTn>
                              </p:par>
                              <p:par>
                                <p:cTn id="8" presetID="22" presetClass="entr" presetSubtype="4" fill="hold" nodeType="withEffect">
                                  <p:stCondLst>
                                    <p:cond delay="0"/>
                                  </p:stCondLst>
                                  <p:childTnLst>
                                    <p:set>
                                      <p:cBhvr>
                                        <p:cTn id="9" dur="1" fill="hold">
                                          <p:stCondLst>
                                            <p:cond delay="0"/>
                                          </p:stCondLst>
                                        </p:cTn>
                                        <p:tgtEl>
                                          <p:spTgt spid="20485"/>
                                        </p:tgtEl>
                                        <p:attrNameLst>
                                          <p:attrName>style.visibility</p:attrName>
                                        </p:attrNameLst>
                                      </p:cBhvr>
                                      <p:to>
                                        <p:strVal val="visible"/>
                                      </p:to>
                                    </p:set>
                                    <p:animEffect transition="in" filter="wipe(down)">
                                      <p:cBhvr>
                                        <p:cTn id="10" dur="500"/>
                                        <p:tgtEl>
                                          <p:spTgt spid="2048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wipe(down)">
                                      <p:cBhvr>
                                        <p:cTn id="13" dur="500"/>
                                        <p:tgtEl>
                                          <p:spTgt spid="20487"/>
                                        </p:tgtEl>
                                      </p:cBhvr>
                                    </p:animEffect>
                                  </p:childTnLst>
                                </p:cTn>
                              </p:par>
                              <p:par>
                                <p:cTn id="14" presetID="22" presetClass="entr" presetSubtype="4" fill="hold" nodeType="withEffect">
                                  <p:stCondLst>
                                    <p:cond delay="0"/>
                                  </p:stCondLst>
                                  <p:childTnLst>
                                    <p:set>
                                      <p:cBhvr>
                                        <p:cTn id="15" dur="1" fill="hold">
                                          <p:stCondLst>
                                            <p:cond delay="0"/>
                                          </p:stCondLst>
                                        </p:cTn>
                                        <p:tgtEl>
                                          <p:spTgt spid="20486"/>
                                        </p:tgtEl>
                                        <p:attrNameLst>
                                          <p:attrName>style.visibility</p:attrName>
                                        </p:attrNameLst>
                                      </p:cBhvr>
                                      <p:to>
                                        <p:strVal val="visible"/>
                                      </p:to>
                                    </p:set>
                                    <p:animEffect transition="in" filter="wipe(down)">
                                      <p:cBhvr>
                                        <p:cTn id="16" dur="500"/>
                                        <p:tgtEl>
                                          <p:spTgt spid="2048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488"/>
                                        </p:tgtEl>
                                        <p:attrNameLst>
                                          <p:attrName>style.visibility</p:attrName>
                                        </p:attrNameLst>
                                      </p:cBhvr>
                                      <p:to>
                                        <p:strVal val="visible"/>
                                      </p:to>
                                    </p:set>
                                    <p:animEffect transition="in" filter="wipe(down)">
                                      <p:cBhvr>
                                        <p:cTn id="19" dur="500"/>
                                        <p:tgtEl>
                                          <p:spTgt spid="20488"/>
                                        </p:tgtEl>
                                      </p:cBhvr>
                                    </p:animEffect>
                                  </p:childTnLst>
                                </p:cTn>
                              </p:par>
                              <p:par>
                                <p:cTn id="20" presetID="22" presetClass="entr" presetSubtype="4" fill="hold" nodeType="withEffect">
                                  <p:stCondLst>
                                    <p:cond delay="0"/>
                                  </p:stCondLst>
                                  <p:childTnLst>
                                    <p:set>
                                      <p:cBhvr>
                                        <p:cTn id="21" dur="1" fill="hold">
                                          <p:stCondLst>
                                            <p:cond delay="0"/>
                                          </p:stCondLst>
                                        </p:cTn>
                                        <p:tgtEl>
                                          <p:spTgt spid="20489"/>
                                        </p:tgtEl>
                                        <p:attrNameLst>
                                          <p:attrName>style.visibility</p:attrName>
                                        </p:attrNameLst>
                                      </p:cBhvr>
                                      <p:to>
                                        <p:strVal val="visible"/>
                                      </p:to>
                                    </p:set>
                                    <p:animEffect transition="in" filter="wipe(down)">
                                      <p:cBhvr>
                                        <p:cTn id="22" dur="500"/>
                                        <p:tgtEl>
                                          <p:spTgt spid="204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490"/>
                                        </p:tgtEl>
                                        <p:attrNameLst>
                                          <p:attrName>style.visibility</p:attrName>
                                        </p:attrNameLst>
                                      </p:cBhvr>
                                      <p:to>
                                        <p:strVal val="visible"/>
                                      </p:to>
                                    </p:set>
                                    <p:animEffect transition="in" filter="wipe(down)">
                                      <p:cBhvr>
                                        <p:cTn id="27" dur="500"/>
                                        <p:tgtEl>
                                          <p:spTgt spid="2049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491"/>
                                        </p:tgtEl>
                                        <p:attrNameLst>
                                          <p:attrName>style.visibility</p:attrName>
                                        </p:attrNameLst>
                                      </p:cBhvr>
                                      <p:to>
                                        <p:strVal val="visible"/>
                                      </p:to>
                                    </p:set>
                                    <p:animEffect transition="in" filter="wipe(down)">
                                      <p:cBhvr>
                                        <p:cTn id="32" dur="500"/>
                                        <p:tgtEl>
                                          <p:spTgt spid="2049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0493"/>
                                        </p:tgtEl>
                                        <p:attrNameLst>
                                          <p:attrName>style.visibility</p:attrName>
                                        </p:attrNameLst>
                                      </p:cBhvr>
                                      <p:to>
                                        <p:strVal val="visible"/>
                                      </p:to>
                                    </p:set>
                                    <p:animEffect transition="in" filter="wipe(down)">
                                      <p:cBhvr>
                                        <p:cTn id="35" dur="500"/>
                                        <p:tgtEl>
                                          <p:spTgt spid="2049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492"/>
                                        </p:tgtEl>
                                        <p:attrNameLst>
                                          <p:attrName>style.visibility</p:attrName>
                                        </p:attrNameLst>
                                      </p:cBhvr>
                                      <p:to>
                                        <p:strVal val="visible"/>
                                      </p:to>
                                    </p:set>
                                    <p:animEffect transition="in" filter="wipe(down)">
                                      <p:cBhvr>
                                        <p:cTn id="38" dur="500"/>
                                        <p:tgtEl>
                                          <p:spTgt spid="2049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496"/>
                                        </p:tgtEl>
                                        <p:attrNameLst>
                                          <p:attrName>style.visibility</p:attrName>
                                        </p:attrNameLst>
                                      </p:cBhvr>
                                      <p:to>
                                        <p:strVal val="visible"/>
                                      </p:to>
                                    </p:set>
                                    <p:animEffect transition="in" filter="wipe(down)">
                                      <p:cBhvr>
                                        <p:cTn id="41" dur="500"/>
                                        <p:tgtEl>
                                          <p:spTgt spid="2049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499"/>
                                        </p:tgtEl>
                                        <p:attrNameLst>
                                          <p:attrName>style.visibility</p:attrName>
                                        </p:attrNameLst>
                                      </p:cBhvr>
                                      <p:to>
                                        <p:strVal val="visible"/>
                                      </p:to>
                                    </p:set>
                                    <p:animEffect transition="in" filter="wipe(down)">
                                      <p:cBhvr>
                                        <p:cTn id="44" dur="500"/>
                                        <p:tgtEl>
                                          <p:spTgt spid="2049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497"/>
                                        </p:tgtEl>
                                        <p:attrNameLst>
                                          <p:attrName>style.visibility</p:attrName>
                                        </p:attrNameLst>
                                      </p:cBhvr>
                                      <p:to>
                                        <p:strVal val="visible"/>
                                      </p:to>
                                    </p:set>
                                    <p:animEffect transition="in" filter="wipe(down)">
                                      <p:cBhvr>
                                        <p:cTn id="47" dur="500"/>
                                        <p:tgtEl>
                                          <p:spTgt spid="2049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498"/>
                                        </p:tgtEl>
                                        <p:attrNameLst>
                                          <p:attrName>style.visibility</p:attrName>
                                        </p:attrNameLst>
                                      </p:cBhvr>
                                      <p:to>
                                        <p:strVal val="visible"/>
                                      </p:to>
                                    </p:set>
                                    <p:animEffect transition="in" filter="wipe(down)">
                                      <p:cBhvr>
                                        <p:cTn id="50" dur="500"/>
                                        <p:tgtEl>
                                          <p:spTgt spid="2049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0495"/>
                                        </p:tgtEl>
                                        <p:attrNameLst>
                                          <p:attrName>style.visibility</p:attrName>
                                        </p:attrNameLst>
                                      </p:cBhvr>
                                      <p:to>
                                        <p:strVal val="visible"/>
                                      </p:to>
                                    </p:set>
                                    <p:animEffect transition="in" filter="wipe(down)">
                                      <p:cBhvr>
                                        <p:cTn id="53" dur="500"/>
                                        <p:tgtEl>
                                          <p:spTgt spid="2049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0501"/>
                                        </p:tgtEl>
                                        <p:attrNameLst>
                                          <p:attrName>style.visibility</p:attrName>
                                        </p:attrNameLst>
                                      </p:cBhvr>
                                      <p:to>
                                        <p:strVal val="visible"/>
                                      </p:to>
                                    </p:set>
                                    <p:animEffect transition="in" filter="wipe(down)">
                                      <p:cBhvr>
                                        <p:cTn id="58" dur="500"/>
                                        <p:tgtEl>
                                          <p:spTgt spid="2050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0500"/>
                                        </p:tgtEl>
                                        <p:attrNameLst>
                                          <p:attrName>style.visibility</p:attrName>
                                        </p:attrNameLst>
                                      </p:cBhvr>
                                      <p:to>
                                        <p:strVal val="visible"/>
                                      </p:to>
                                    </p:set>
                                    <p:animEffect transition="in" filter="wipe(down)">
                                      <p:cBhvr>
                                        <p:cTn id="63"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7" grpId="0"/>
      <p:bldP spid="20488" grpId="0"/>
      <p:bldP spid="20490" grpId="0"/>
      <p:bldP spid="20491" grpId="0"/>
      <p:bldP spid="20492" grpId="0"/>
      <p:bldP spid="20493" grpId="0" animBg="1"/>
      <p:bldP spid="20495" grpId="0" animBg="1"/>
      <p:bldP spid="20496" grpId="0"/>
      <p:bldP spid="20497" grpId="0"/>
      <p:bldP spid="20498" grpId="0" animBg="1"/>
      <p:bldP spid="20499" grpId="0" animBg="1"/>
      <p:bldP spid="20500" grpId="0"/>
      <p:bldP spid="20501"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Tiết 1 - On tap KN ve phan so[20190626094556596].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Words>
  <Application>Microsoft Office PowerPoint</Application>
  <PresentationFormat>On-screen Show (4:3)</PresentationFormat>
  <Paragraphs>60</Paragraphs>
  <Slides>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7</vt:i4>
      </vt:variant>
    </vt:vector>
  </HeadingPairs>
  <TitlesOfParts>
    <vt:vector size="14" baseType="lpstr">
      <vt:lpstr>Arial</vt:lpstr>
      <vt:lpstr>Franklin Gothic Book</vt:lpstr>
      <vt:lpstr>Palatino Linotype</vt:lpstr>
      <vt:lpstr>Times New Roman</vt:lpstr>
      <vt:lpstr>Default Design</vt:lpstr>
      <vt:lpstr>Clip</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ITQuangNam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Le Hong Linh</cp:lastModifiedBy>
  <cp:revision>63</cp:revision>
  <dcterms:created xsi:type="dcterms:W3CDTF">2011-03-29T10:25:00Z</dcterms:created>
  <dcterms:modified xsi:type="dcterms:W3CDTF">2022-09-23T01:13:01Z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