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386" r:id="rId2"/>
    <p:sldId id="382" r:id="rId3"/>
    <p:sldId id="384" r:id="rId4"/>
    <p:sldId id="366" r:id="rId5"/>
    <p:sldId id="368" r:id="rId6"/>
    <p:sldId id="369" r:id="rId7"/>
    <p:sldId id="372" r:id="rId8"/>
    <p:sldId id="364" r:id="rId9"/>
    <p:sldId id="363" r:id="rId10"/>
    <p:sldId id="360" r:id="rId11"/>
    <p:sldId id="373" r:id="rId12"/>
    <p:sldId id="361" r:id="rId13"/>
    <p:sldId id="370" r:id="rId14"/>
    <p:sldId id="374" r:id="rId15"/>
    <p:sldId id="375" r:id="rId16"/>
    <p:sldId id="387"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0" autoAdjust="0"/>
    <p:restoredTop sz="94660"/>
  </p:normalViewPr>
  <p:slideViewPr>
    <p:cSldViewPr>
      <p:cViewPr varScale="1">
        <p:scale>
          <a:sx n="69" d="100"/>
          <a:sy n="69" d="100"/>
        </p:scale>
        <p:origin x="-12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99BD53-E192-4077-9C56-8B4904CA1EDE}" type="datetimeFigureOut">
              <a:rPr lang="en-US" smtClean="0"/>
              <a:pPr/>
              <a:t>4/23/2019</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A0ED1-2168-44BC-9886-971371DA8C1A}" type="slidenum">
              <a:rPr lang="vi-VN" smtClean="0"/>
              <a:pPr/>
              <a:t>‹#›</a:t>
            </a:fld>
            <a:endParaRPr lang="vi-VN"/>
          </a:p>
        </p:txBody>
      </p:sp>
    </p:spTree>
    <p:extLst>
      <p:ext uri="{BB962C8B-B14F-4D97-AF65-F5344CB8AC3E}">
        <p14:creationId xmlns:p14="http://schemas.microsoft.com/office/powerpoint/2010/main" val="264095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4/23/2019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4/23/2019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4/23/2019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4/23/2019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4/23/2019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4/23/2019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4/23/2019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4/23/2019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slideLayout" Target="../slideLayouts/slideLayout7.xml"/><Relationship Id="rId7" Type="http://schemas.openxmlformats.org/officeDocument/2006/relationships/image" Target="../media/image17.gif"/><Relationship Id="rId2" Type="http://schemas.openxmlformats.org/officeDocument/2006/relationships/audio" Target="file:///C:\Users\ADMIN\Desktop\NUOC%20VAN%20LANG%20-%20MINH%202015\dmlh%2000_01_02-.mp3" TargetMode="External"/><Relationship Id="rId1" Type="http://schemas.openxmlformats.org/officeDocument/2006/relationships/audio" Target="file:///C:\Documents%20and%20Settings\Administrator\Desktop\dong%20mau%20lac%20hong%20ppt.MP3" TargetMode="Externa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gif"/><Relationship Id="rId9"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file:///C:\Users\viettech\Downloads\CoGiao-V.A-2631746.mp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58"/>
          <p:cNvGrpSpPr>
            <a:grpSpLocks/>
          </p:cNvGrpSpPr>
          <p:nvPr/>
        </p:nvGrpSpPr>
        <p:grpSpPr bwMode="auto">
          <a:xfrm>
            <a:off x="0" y="0"/>
            <a:ext cx="9144000" cy="6934200"/>
            <a:chOff x="0" y="-24"/>
            <a:chExt cx="5760" cy="4368"/>
          </a:xfrm>
        </p:grpSpPr>
        <p:grpSp>
          <p:nvGrpSpPr>
            <p:cNvPr id="9233" name="Group 159"/>
            <p:cNvGrpSpPr>
              <a:grpSpLocks/>
            </p:cNvGrpSpPr>
            <p:nvPr/>
          </p:nvGrpSpPr>
          <p:grpSpPr bwMode="auto">
            <a:xfrm>
              <a:off x="0" y="-24"/>
              <a:ext cx="5760" cy="4368"/>
              <a:chOff x="0" y="-24"/>
              <a:chExt cx="5760" cy="4368"/>
            </a:xfrm>
          </p:grpSpPr>
          <p:pic>
            <p:nvPicPr>
              <p:cNvPr id="9243" name="Picture 160"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4"/>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161"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0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162"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88" y="2088"/>
                <a:ext cx="43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163"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00"/>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34" name="Group 164"/>
            <p:cNvGrpSpPr>
              <a:grpSpLocks/>
            </p:cNvGrpSpPr>
            <p:nvPr/>
          </p:nvGrpSpPr>
          <p:grpSpPr bwMode="auto">
            <a:xfrm>
              <a:off x="0" y="0"/>
              <a:ext cx="5760" cy="4320"/>
              <a:chOff x="0" y="0"/>
              <a:chExt cx="5760" cy="4320"/>
            </a:xfrm>
          </p:grpSpPr>
          <p:pic>
            <p:nvPicPr>
              <p:cNvPr id="9235" name="Picture 165"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166"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167"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168"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169"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170"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1" name="Picture 171"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172"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9219" name="Picture 173"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70535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74"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31163" y="4114800"/>
            <a:ext cx="111283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75"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4800600"/>
            <a:ext cx="1058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76"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953000"/>
            <a:ext cx="1058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77"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334000"/>
            <a:ext cx="1058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78"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953000"/>
            <a:ext cx="1058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79"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953000"/>
            <a:ext cx="1058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80"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70535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81"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87680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82"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70535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84"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70535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85" descr="465af318243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876800"/>
            <a:ext cx="111283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WordArt 6"/>
          <p:cNvSpPr>
            <a:spLocks noChangeArrowheads="1" noChangeShapeType="1" noTextEdit="1"/>
          </p:cNvSpPr>
          <p:nvPr/>
        </p:nvSpPr>
        <p:spPr bwMode="auto">
          <a:xfrm>
            <a:off x="1157288" y="990600"/>
            <a:ext cx="6843712" cy="5791200"/>
          </a:xfrm>
          <a:prstGeom prst="rect">
            <a:avLst/>
          </a:prstGeom>
        </p:spPr>
        <p:txBody>
          <a:bodyPr spcFirstLastPara="1" wrap="none" fromWordArt="1">
            <a:prstTxWarp prst="textArchUp">
              <a:avLst>
                <a:gd name="adj" fmla="val 10800004"/>
              </a:avLst>
            </a:prstTxWarp>
          </a:bodyPr>
          <a:lstStyle/>
          <a:p>
            <a:pPr algn="ctr"/>
            <a:r>
              <a:rPr lang="vi-VN"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 TIỂU HỌC ĐÔ THỊ VIỆT HƯNG</a:t>
            </a:r>
            <a:endParaRPr lang="en-US"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31" name="TextBox 30"/>
          <p:cNvSpPr txBox="1"/>
          <p:nvPr/>
        </p:nvSpPr>
        <p:spPr>
          <a:xfrm>
            <a:off x="533400" y="3505200"/>
            <a:ext cx="8229600" cy="1754326"/>
          </a:xfrm>
          <a:prstGeom prst="rect">
            <a:avLst/>
          </a:prstGeom>
          <a:noFill/>
        </p:spPr>
        <p:txBody>
          <a:bodyPr>
            <a:spAutoFit/>
          </a:bodyPr>
          <a:lstStyle/>
          <a:p>
            <a:pPr algn="ctr">
              <a:defRPr/>
            </a:pPr>
            <a:endParaRPr lang="en-US" sz="2400" kern="10" dirty="0">
              <a:ln w="9525">
                <a:solidFill>
                  <a:srgbClr val="FF0000"/>
                </a:solidFill>
                <a:round/>
                <a:headEnd/>
                <a:tailEnd/>
              </a:ln>
              <a:effectLst>
                <a:outerShdw dist="45791" dir="2021404" algn="ctr" rotWithShape="0">
                  <a:srgbClr val="B2B2B2">
                    <a:alpha val="79999"/>
                  </a:srgbClr>
                </a:outerShdw>
              </a:effectLst>
              <a:latin typeface="Times New Roman"/>
              <a:cs typeface="Times New Roman"/>
            </a:endParaRPr>
          </a:p>
          <a:p>
            <a:pPr algn="ctr">
              <a:defRPr/>
            </a:pPr>
            <a:r>
              <a:rPr lang="en-US" sz="4200" b="1" kern="10" dirty="0">
                <a:ln w="9525">
                  <a:solidFill>
                    <a:srgbClr val="FF0000"/>
                  </a:solidFill>
                  <a:round/>
                  <a:headEnd/>
                  <a:tailEnd/>
                </a:ln>
                <a:effectLst>
                  <a:outerShdw dist="45791" dir="2021404" algn="ctr" rotWithShape="0">
                    <a:srgbClr val="B2B2B2">
                      <a:alpha val="79999"/>
                    </a:srgbClr>
                  </a:outerShdw>
                </a:effectLst>
                <a:latin typeface="Times New Roman"/>
                <a:cs typeface="Times New Roman"/>
              </a:rPr>
              <a:t>NHIỆT LIỆT CHÀO MỪNG CÁC THẦY CÔ GIÁO VỀ DỰ GIỜ  </a:t>
            </a:r>
          </a:p>
        </p:txBody>
      </p:sp>
    </p:spTree>
    <p:extLst>
      <p:ext uri="{BB962C8B-B14F-4D97-AF65-F5344CB8AC3E}">
        <p14:creationId xmlns:p14="http://schemas.microsoft.com/office/powerpoint/2010/main" val="22198983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mph" presetSubtype="0" repeatCount="indefinite" fill="hold" grpId="0" nodeType="withEffect">
                                  <p:stCondLst>
                                    <p:cond delay="0"/>
                                  </p:stCondLst>
                                  <p:childTnLst>
                                    <p:animClr clrSpc="hsl" dir="cw">
                                      <p:cBhvr override="childStyle">
                                        <p:cTn id="6" dur="500" fill="hold"/>
                                        <p:tgtEl>
                                          <p:spTgt spid="29"/>
                                        </p:tgtEl>
                                        <p:attrNameLst>
                                          <p:attrName>style.color</p:attrName>
                                        </p:attrNameLst>
                                      </p:cBhvr>
                                      <p:by>
                                        <p:hsl h="0" s="-12549" l="-25098"/>
                                      </p:by>
                                    </p:animClr>
                                    <p:animClr clrSpc="hsl" dir="cw">
                                      <p:cBhvr>
                                        <p:cTn id="7" dur="500" fill="hold"/>
                                        <p:tgtEl>
                                          <p:spTgt spid="29"/>
                                        </p:tgtEl>
                                        <p:attrNameLst>
                                          <p:attrName>fillcolor</p:attrName>
                                        </p:attrNameLst>
                                      </p:cBhvr>
                                      <p:by>
                                        <p:hsl h="0" s="-12549" l="-25098"/>
                                      </p:by>
                                    </p:animClr>
                                    <p:animClr clrSpc="hsl" dir="cw">
                                      <p:cBhvr>
                                        <p:cTn id="8" dur="500" fill="hold"/>
                                        <p:tgtEl>
                                          <p:spTgt spid="29"/>
                                        </p:tgtEl>
                                        <p:attrNameLst>
                                          <p:attrName>stroke.color</p:attrName>
                                        </p:attrNameLst>
                                      </p:cBhvr>
                                      <p:by>
                                        <p:hsl h="0" s="-12549" l="-25098"/>
                                      </p:by>
                                    </p:animClr>
                                    <p:set>
                                      <p:cBhvr>
                                        <p:cTn id="9"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inhDD4-5"/>
          <p:cNvPicPr>
            <a:picLocks noChangeAspect="1" noChangeArrowheads="1"/>
          </p:cNvPicPr>
          <p:nvPr/>
        </p:nvPicPr>
        <p:blipFill>
          <a:blip r:embed="rId3"/>
          <a:srcRect/>
          <a:stretch>
            <a:fillRect/>
          </a:stretch>
        </p:blipFill>
        <p:spPr bwMode="auto">
          <a:xfrm>
            <a:off x="76200" y="152400"/>
            <a:ext cx="8915400" cy="6445250"/>
          </a:xfrm>
          <a:prstGeom prst="rect">
            <a:avLst/>
          </a:prstGeom>
          <a:noFill/>
        </p:spPr>
      </p:pic>
      <p:pic>
        <p:nvPicPr>
          <p:cNvPr id="27651" name="Picture 3" descr="3d butterfly"/>
          <p:cNvPicPr>
            <a:picLocks noChangeAspect="1" noChangeArrowheads="1" noCrop="1"/>
          </p:cNvPicPr>
          <p:nvPr/>
        </p:nvPicPr>
        <p:blipFill>
          <a:blip r:embed="rId4"/>
          <a:srcRect/>
          <a:stretch>
            <a:fillRect/>
          </a:stretch>
        </p:blipFill>
        <p:spPr bwMode="auto">
          <a:xfrm>
            <a:off x="7620000" y="152400"/>
            <a:ext cx="1371600" cy="823913"/>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inhDD4-4"/>
          <p:cNvPicPr>
            <a:picLocks noChangeAspect="1" noChangeArrowheads="1"/>
          </p:cNvPicPr>
          <p:nvPr/>
        </p:nvPicPr>
        <p:blipFill>
          <a:blip r:embed="rId3"/>
          <a:srcRect/>
          <a:stretch>
            <a:fillRect/>
          </a:stretch>
        </p:blipFill>
        <p:spPr bwMode="auto">
          <a:xfrm>
            <a:off x="152400" y="169863"/>
            <a:ext cx="8839200" cy="6383337"/>
          </a:xfrm>
          <a:prstGeom prst="rect">
            <a:avLst/>
          </a:prstGeom>
          <a:noFill/>
        </p:spPr>
      </p:pic>
      <p:pic>
        <p:nvPicPr>
          <p:cNvPr id="28675" name="Picture 3" descr="3d butterfly"/>
          <p:cNvPicPr>
            <a:picLocks noChangeAspect="1" noChangeArrowheads="1" noCrop="1"/>
          </p:cNvPicPr>
          <p:nvPr/>
        </p:nvPicPr>
        <p:blipFill>
          <a:blip r:embed="rId4"/>
          <a:srcRect/>
          <a:stretch>
            <a:fillRect/>
          </a:stretch>
        </p:blipFill>
        <p:spPr bwMode="auto">
          <a:xfrm>
            <a:off x="7380288" y="476250"/>
            <a:ext cx="1371600" cy="823913"/>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in)">
                                      <p:cBhvr>
                                        <p:cTn id="7" dur="500"/>
                                        <p:tgtEl>
                                          <p:spTgt spid="2867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inhDD4-4"/>
          <p:cNvPicPr>
            <a:picLocks noChangeAspect="1" noChangeArrowheads="1"/>
          </p:cNvPicPr>
          <p:nvPr/>
        </p:nvPicPr>
        <p:blipFill>
          <a:blip r:embed="rId2"/>
          <a:srcRect/>
          <a:stretch>
            <a:fillRect/>
          </a:stretch>
        </p:blipFill>
        <p:spPr bwMode="auto">
          <a:xfrm>
            <a:off x="0" y="0"/>
            <a:ext cx="8839200" cy="6383337"/>
          </a:xfrm>
          <a:prstGeom prst="rect">
            <a:avLst/>
          </a:prstGeom>
          <a:noFill/>
        </p:spPr>
      </p:pic>
      <p:pic>
        <p:nvPicPr>
          <p:cNvPr id="28675" name="Picture 3" descr="3d butterfly"/>
          <p:cNvPicPr>
            <a:picLocks noChangeAspect="1" noChangeArrowheads="1" noCrop="1"/>
          </p:cNvPicPr>
          <p:nvPr/>
        </p:nvPicPr>
        <p:blipFill>
          <a:blip r:embed="rId3"/>
          <a:srcRect/>
          <a:stretch>
            <a:fillRect/>
          </a:stretch>
        </p:blipFill>
        <p:spPr bwMode="auto">
          <a:xfrm>
            <a:off x="7380288" y="476250"/>
            <a:ext cx="1371600" cy="823913"/>
          </a:xfrm>
          <a:prstGeom prst="rect">
            <a:avLst/>
          </a:prstGeom>
          <a:noFill/>
        </p:spPr>
      </p:pic>
      <p:sp>
        <p:nvSpPr>
          <p:cNvPr id="4" name="Cloud 3"/>
          <p:cNvSpPr/>
          <p:nvPr/>
        </p:nvSpPr>
        <p:spPr>
          <a:xfrm>
            <a:off x="2590800" y="0"/>
            <a:ext cx="6553200" cy="274320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sz="3600" b="1" dirty="0" smtClean="0">
                <a:solidFill>
                  <a:schemeClr val="tx1"/>
                </a:solidFill>
                <a:effectLst>
                  <a:outerShdw blurRad="50000" dist="30000" dir="5400000" algn="tl" rotWithShape="0">
                    <a:srgbClr val="000000">
                      <a:alpha val="30000"/>
                    </a:srgbClr>
                  </a:outerShdw>
                </a:effectLst>
                <a:latin typeface="Times New Roman" pitchFamily="18" charset="0"/>
                <a:cs typeface="Times New Roman" pitchFamily="18" charset="0"/>
              </a:rPr>
              <a:t>Cô cũng là cô giáo trong trường mà. </a:t>
            </a:r>
            <a:endParaRPr lang="vi-VN" sz="3600" b="1" dirty="0">
              <a:solidFill>
                <a:schemeClr val="tx1"/>
              </a:solidFill>
              <a:effectLst>
                <a:outerShdw blurRad="50000" dist="30000" dir="5400000" algn="tl" rotWithShape="0">
                  <a:srgbClr val="000000">
                    <a:alpha val="30000"/>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inhDD4-2"/>
          <p:cNvPicPr>
            <a:picLocks noChangeAspect="1" noChangeArrowheads="1"/>
          </p:cNvPicPr>
          <p:nvPr/>
        </p:nvPicPr>
        <p:blipFill>
          <a:blip r:embed="rId2"/>
          <a:srcRect/>
          <a:stretch>
            <a:fillRect/>
          </a:stretch>
        </p:blipFill>
        <p:spPr bwMode="auto">
          <a:xfrm>
            <a:off x="406400" y="381000"/>
            <a:ext cx="4119563" cy="2873375"/>
          </a:xfrm>
          <a:prstGeom prst="rect">
            <a:avLst/>
          </a:prstGeom>
          <a:noFill/>
        </p:spPr>
      </p:pic>
      <p:pic>
        <p:nvPicPr>
          <p:cNvPr id="29699" name="Picture 3" descr="HinhDD4-3"/>
          <p:cNvPicPr>
            <a:picLocks noChangeAspect="1" noChangeArrowheads="1"/>
          </p:cNvPicPr>
          <p:nvPr/>
        </p:nvPicPr>
        <p:blipFill>
          <a:blip r:embed="rId3"/>
          <a:srcRect/>
          <a:stretch>
            <a:fillRect/>
          </a:stretch>
        </p:blipFill>
        <p:spPr bwMode="auto">
          <a:xfrm>
            <a:off x="4643438" y="404813"/>
            <a:ext cx="4298950" cy="2849562"/>
          </a:xfrm>
          <a:prstGeom prst="rect">
            <a:avLst/>
          </a:prstGeom>
          <a:noFill/>
        </p:spPr>
      </p:pic>
      <p:pic>
        <p:nvPicPr>
          <p:cNvPr id="29700" name="Picture 4" descr="HinhDD4-5"/>
          <p:cNvPicPr>
            <a:picLocks noChangeAspect="1" noChangeArrowheads="1"/>
          </p:cNvPicPr>
          <p:nvPr/>
        </p:nvPicPr>
        <p:blipFill>
          <a:blip r:embed="rId4"/>
          <a:srcRect/>
          <a:stretch>
            <a:fillRect/>
          </a:stretch>
        </p:blipFill>
        <p:spPr bwMode="auto">
          <a:xfrm>
            <a:off x="395288" y="3357563"/>
            <a:ext cx="4176712" cy="3289300"/>
          </a:xfrm>
          <a:prstGeom prst="rect">
            <a:avLst/>
          </a:prstGeom>
          <a:noFill/>
        </p:spPr>
      </p:pic>
      <p:pic>
        <p:nvPicPr>
          <p:cNvPr id="29701" name="Picture 5" descr="3d butterfly"/>
          <p:cNvPicPr>
            <a:picLocks noChangeAspect="1" noChangeArrowheads="1" noCrop="1"/>
          </p:cNvPicPr>
          <p:nvPr/>
        </p:nvPicPr>
        <p:blipFill>
          <a:blip r:embed="rId5"/>
          <a:srcRect/>
          <a:stretch>
            <a:fillRect/>
          </a:stretch>
        </p:blipFill>
        <p:spPr bwMode="auto">
          <a:xfrm>
            <a:off x="7620000" y="0"/>
            <a:ext cx="1371600" cy="823913"/>
          </a:xfrm>
          <a:prstGeom prst="rect">
            <a:avLst/>
          </a:prstGeom>
          <a:noFill/>
        </p:spPr>
      </p:pic>
      <p:pic>
        <p:nvPicPr>
          <p:cNvPr id="29702" name="Picture 6" descr="HinhDD4-4"/>
          <p:cNvPicPr>
            <a:picLocks noChangeAspect="1" noChangeArrowheads="1"/>
          </p:cNvPicPr>
          <p:nvPr/>
        </p:nvPicPr>
        <p:blipFill>
          <a:blip r:embed="rId6"/>
          <a:srcRect/>
          <a:stretch>
            <a:fillRect/>
          </a:stretch>
        </p:blipFill>
        <p:spPr bwMode="auto">
          <a:xfrm>
            <a:off x="4643438" y="3357563"/>
            <a:ext cx="4348162" cy="3246437"/>
          </a:xfrm>
          <a:prstGeom prst="rect">
            <a:avLst/>
          </a:prstGeom>
          <a:noFill/>
        </p:spPr>
      </p:pic>
      <p:sp>
        <p:nvSpPr>
          <p:cNvPr id="8" name="Cloud 7"/>
          <p:cNvSpPr/>
          <p:nvPr/>
        </p:nvSpPr>
        <p:spPr>
          <a:xfrm>
            <a:off x="6096000" y="3429000"/>
            <a:ext cx="3048000" cy="1295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sz="2000" b="1" dirty="0" smtClean="0">
                <a:solidFill>
                  <a:schemeClr val="tx1"/>
                </a:solidFill>
                <a:effectLst>
                  <a:outerShdw blurRad="50000" dist="30000" dir="5400000" algn="tl" rotWithShape="0">
                    <a:srgbClr val="000000">
                      <a:alpha val="30000"/>
                    </a:srgbClr>
                  </a:outerShdw>
                </a:effectLst>
                <a:latin typeface="Times New Roman" pitchFamily="18" charset="0"/>
                <a:cs typeface="Times New Roman" pitchFamily="18" charset="0"/>
              </a:rPr>
              <a:t>Cô cũng là cô giáo trong trường mà. </a:t>
            </a:r>
            <a:endParaRPr lang="vi-VN" sz="2000" b="1" dirty="0">
              <a:solidFill>
                <a:schemeClr val="tx1"/>
              </a:solidFill>
              <a:effectLst>
                <a:outerShdw blurRad="50000" dist="30000" dir="5400000" algn="tl" rotWithShape="0">
                  <a:srgbClr val="000000">
                    <a:alpha val="30000"/>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8197"/>
            <a:ext cx="7543800" cy="1143000"/>
          </a:xfrm>
        </p:spPr>
        <p:txBody>
          <a:bodyPr>
            <a:noAutofit/>
          </a:bodyPr>
          <a:lstStyle/>
          <a:p>
            <a:pPr algn="just"/>
            <a:r>
              <a:rPr lang="en-US" sz="2400" b="1" dirty="0" smtClean="0">
                <a:solidFill>
                  <a:srgbClr val="002060"/>
                </a:solidFill>
              </a:rPr>
              <a:t>   </a:t>
            </a:r>
            <a:r>
              <a:rPr lang="en-US" sz="2400" b="1" dirty="0" smtClean="0">
                <a:solidFill>
                  <a:srgbClr val="002060"/>
                </a:solidFill>
                <a:latin typeface="Times New Roman" pitchFamily="18" charset="0"/>
                <a:cs typeface="Times New Roman" pitchFamily="18" charset="0"/>
              </a:rPr>
              <a:t>Tình huống 1: Em cùng cả nhà đi vào rạp xiếc. Em nhìn thấy cô giáo chủ nhiệm cho em bé đi xem</a:t>
            </a:r>
            <a:endParaRPr lang="vi-VN" sz="2400" b="1" dirty="0">
              <a:solidFill>
                <a:srgbClr val="002060"/>
              </a:solidFill>
              <a:latin typeface="Times New Roman" pitchFamily="18" charset="0"/>
              <a:cs typeface="Times New Roman" pitchFamily="18" charset="0"/>
            </a:endParaRPr>
          </a:p>
        </p:txBody>
      </p:sp>
      <p:sp>
        <p:nvSpPr>
          <p:cNvPr id="9" name="Title 1"/>
          <p:cNvSpPr txBox="1">
            <a:spLocks/>
          </p:cNvSpPr>
          <p:nvPr/>
        </p:nvSpPr>
        <p:spPr>
          <a:xfrm>
            <a:off x="1645920" y="4463607"/>
            <a:ext cx="7498080" cy="1143000"/>
          </a:xfrm>
          <a:prstGeom prst="rect">
            <a:avLst/>
          </a:prstGeom>
        </p:spPr>
        <p:txBody>
          <a:bodyPr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endParaRPr kumimoji="0" lang="vi-VN" sz="24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1" name="Title 1"/>
          <p:cNvSpPr txBox="1">
            <a:spLocks/>
          </p:cNvSpPr>
          <p:nvPr/>
        </p:nvSpPr>
        <p:spPr>
          <a:xfrm>
            <a:off x="1447800" y="2687388"/>
            <a:ext cx="7498080" cy="1143000"/>
          </a:xfrm>
          <a:prstGeom prst="rect">
            <a:avLst/>
          </a:prstGeom>
        </p:spPr>
        <p:txBody>
          <a:bodyPr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outerShdw blurRad="50000" dist="30000" dir="5400000" algn="tl" rotWithShape="0">
                    <a:srgbClr val="000000">
                      <a:alpha val="30000"/>
                    </a:srgbClr>
                  </a:outerShdw>
                </a:effectLst>
                <a:uLnTx/>
                <a:uFillTx/>
                <a:latin typeface="+mj-lt"/>
                <a:ea typeface="+mj-ea"/>
                <a:cs typeface="+mj-cs"/>
              </a:rPr>
              <a:t>   </a:t>
            </a:r>
            <a:r>
              <a:rPr kumimoji="0" lang="en-US" sz="2400" b="1" i="0" u="none" strike="noStrike" kern="1200" cap="none" spc="0" normalizeH="0" baseline="0" noProof="0" dirty="0" smtClean="0">
                <a:ln>
                  <a:noFill/>
                </a:ln>
                <a:solidFill>
                  <a:srgbClr val="00206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Tình huống 2: Em hôm</a:t>
            </a:r>
            <a:r>
              <a:rPr kumimoji="0" lang="en-US" sz="2400" b="1" i="0" u="none" strike="noStrike" kern="1200" cap="none" spc="0" normalizeH="0" noProof="0" dirty="0" smtClean="0">
                <a:ln>
                  <a:noFill/>
                </a:ln>
                <a:solidFill>
                  <a:srgbClr val="00206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nay bị mắc lỗi. Thầy giáo nhắc nhở em.</a:t>
            </a:r>
            <a:endParaRPr kumimoji="0" lang="vi-VN" sz="2400" b="1" i="0" u="none" strike="noStrike" kern="1200" cap="none" spc="0" normalizeH="0" baseline="0" noProof="0" dirty="0">
              <a:ln>
                <a:noFill/>
              </a:ln>
              <a:solidFill>
                <a:srgbClr val="00206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
        <p:nvSpPr>
          <p:cNvPr id="5" name="Title 1"/>
          <p:cNvSpPr txBox="1">
            <a:spLocks/>
          </p:cNvSpPr>
          <p:nvPr/>
        </p:nvSpPr>
        <p:spPr>
          <a:xfrm>
            <a:off x="1497168" y="3857229"/>
            <a:ext cx="7498080" cy="1143000"/>
          </a:xfrm>
          <a:prstGeom prst="rect">
            <a:avLst/>
          </a:prstGeom>
        </p:spPr>
        <p:txBody>
          <a:bodyPr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Tình huống 3: Cô</a:t>
            </a:r>
            <a:r>
              <a:rPr kumimoji="0" lang="en-US" sz="2400" b="1" i="0" u="none" strike="noStrike" kern="1200" cap="none" spc="0" normalizeH="0" noProof="0" dirty="0" smtClean="0">
                <a:ln>
                  <a:noFill/>
                </a:ln>
                <a:solidFill>
                  <a:srgbClr val="00206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giáo hôm nay đến lớp dạy học sau thời gian nghỉ ốm.</a:t>
            </a:r>
            <a:endParaRPr kumimoji="0" lang="vi-VN" sz="2400" b="1" i="0" u="none" strike="noStrike" kern="1200" cap="none" spc="0" normalizeH="0" baseline="0" noProof="0" dirty="0">
              <a:ln>
                <a:noFill/>
              </a:ln>
              <a:solidFill>
                <a:srgbClr val="00206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
        <p:nvSpPr>
          <p:cNvPr id="6" name="Title 1"/>
          <p:cNvSpPr txBox="1">
            <a:spLocks/>
          </p:cNvSpPr>
          <p:nvPr/>
        </p:nvSpPr>
        <p:spPr>
          <a:xfrm>
            <a:off x="1447800" y="425007"/>
            <a:ext cx="7498080" cy="1143000"/>
          </a:xfrm>
          <a:prstGeom prst="rect">
            <a:avLst/>
          </a:prstGeom>
        </p:spPr>
        <p:txBody>
          <a:bodyPr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a:t>
            </a:r>
            <a:r>
              <a:rPr kumimoji="0" lang="en-US" sz="24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3. Em sẽ</a:t>
            </a:r>
            <a:r>
              <a:rPr kumimoji="0" lang="en-US" sz="2400" b="1" i="0" u="none" strike="noStrike" kern="1200" cap="none" spc="0" normalizeH="0" noProof="0" dirty="0" smtClean="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nói gì với thầy, cô giáo trong từng tình huống sau đây:</a:t>
            </a:r>
            <a:endParaRPr kumimoji="0" lang="vi-VN" sz="2400" b="1"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90600" y="609600"/>
            <a:ext cx="8001000" cy="5632311"/>
          </a:xfrm>
          <a:prstGeom prst="rect">
            <a:avLst/>
          </a:prstGeom>
          <a:noFill/>
          <a:ln w="9525">
            <a:noFill/>
            <a:miter lim="800000"/>
            <a:headEnd/>
            <a:tailEnd/>
          </a:ln>
          <a:effectLst/>
        </p:spPr>
        <p:txBody>
          <a:bodyPr wrap="square">
            <a:spAutoFit/>
          </a:bodyPr>
          <a:lstStyle/>
          <a:p>
            <a:pPr eaLnBrk="1" hangingPunct="1">
              <a:spcBef>
                <a:spcPct val="50000"/>
              </a:spcBef>
            </a:pPr>
            <a:r>
              <a:rPr lang="en-US" sz="2400" b="1" i="1" u="sng" dirty="0" err="1" smtClean="0">
                <a:solidFill>
                  <a:srgbClr val="FF0000"/>
                </a:solidFill>
                <a:latin typeface="Times New Roman" pitchFamily="18" charset="0"/>
              </a:rPr>
              <a:t>Lời</a:t>
            </a:r>
            <a:r>
              <a:rPr lang="en-US" sz="2400" b="1" i="1" u="sng" dirty="0" smtClean="0">
                <a:solidFill>
                  <a:srgbClr val="FF0000"/>
                </a:solidFill>
                <a:latin typeface="Times New Roman" pitchFamily="18" charset="0"/>
              </a:rPr>
              <a:t> </a:t>
            </a:r>
            <a:r>
              <a:rPr lang="en-US" sz="2400" b="1" i="1" u="sng" dirty="0" err="1" smtClean="0">
                <a:solidFill>
                  <a:srgbClr val="FF0000"/>
                </a:solidFill>
                <a:latin typeface="Times New Roman" pitchFamily="18" charset="0"/>
              </a:rPr>
              <a:t>khuyên</a:t>
            </a:r>
            <a:r>
              <a:rPr lang="en-US" sz="2400" b="1" i="1" u="sng" dirty="0" smtClean="0">
                <a:solidFill>
                  <a:srgbClr val="FF0000"/>
                </a:solidFill>
                <a:latin typeface="Times New Roman" pitchFamily="18" charset="0"/>
              </a:rPr>
              <a:t>:</a:t>
            </a:r>
            <a:endParaRPr lang="en-US" sz="2400" b="1" i="1" u="sng" dirty="0">
              <a:solidFill>
                <a:srgbClr val="FF0000"/>
              </a:solidFill>
              <a:latin typeface="Times New Roman" pitchFamily="18" charset="0"/>
            </a:endParaRPr>
          </a:p>
          <a:p>
            <a:pPr algn="just" eaLnBrk="1" hangingPunct="1">
              <a:spcBef>
                <a:spcPct val="50000"/>
              </a:spcBef>
            </a:pPr>
            <a:r>
              <a:rPr lang="en-US" sz="2400" b="1" i="1" dirty="0">
                <a:solidFill>
                  <a:srgbClr val="FF0000"/>
                </a:solidFill>
                <a:latin typeface="Times New Roman" pitchFamily="18" charset="0"/>
              </a:rPr>
              <a:t>   </a:t>
            </a:r>
            <a:r>
              <a:rPr lang="en-US" sz="2800" b="1" i="1" dirty="0">
                <a:solidFill>
                  <a:srgbClr val="FF0000"/>
                </a:solidFill>
                <a:latin typeface="Times New Roman" pitchFamily="18" charset="0"/>
              </a:rPr>
              <a:t>Các thầy giáo, cô giáo đã không quản khó nhọc, tận tình dạy dỗ chúng ta nên người. Vì vậy, chúng ta cần phải kính trọng, biết ơn các thầy giáo, cô giáo; cố gắng học tập, rèn luyện để khỏi phụ lòng thầy, cô</a:t>
            </a:r>
            <a:r>
              <a:rPr lang="en-US" sz="2800" b="1" i="1" dirty="0" smtClean="0">
                <a:solidFill>
                  <a:srgbClr val="FF0000"/>
                </a:solidFill>
                <a:latin typeface="Times New Roman" pitchFamily="18" charset="0"/>
              </a:rPr>
              <a:t>.</a:t>
            </a:r>
          </a:p>
          <a:p>
            <a:pPr algn="just">
              <a:spcBef>
                <a:spcPct val="50000"/>
              </a:spcBef>
            </a:pPr>
            <a:r>
              <a:rPr lang="en-US" sz="2800" b="1" i="1" dirty="0" smtClean="0">
                <a:solidFill>
                  <a:srgbClr val="FF0000"/>
                </a:solidFill>
                <a:latin typeface="Times New Roman" pitchFamily="18" charset="0"/>
              </a:rPr>
              <a:t>  Khi chuyện trò với thầy, cô, chúng ta cần có thái độ và cử chỉ chân thành. Nên chúc mừng thầy cô vào những ngày lễ, Tết hay đạt thành tích cao trong công việc. Khi chuyện trò với thầy, cô, chúng ta nên chọn thời điểm thích hợp. Không nói chen hay làm phiền khi thầy cô bận việc. Cần hỏi thăm, quan tâm khi biết thầy cô bị ốm hay gặp chuyện không may.</a:t>
            </a:r>
            <a:endParaRPr lang="en-US" sz="2800" b="1" i="1" dirty="0">
              <a:solidFill>
                <a:srgbClr val="FF0000"/>
              </a:solidFill>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34881">
            <a:off x="3124200" y="4343400"/>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WordArt 5"/>
          <p:cNvSpPr>
            <a:spLocks noChangeArrowheads="1" noChangeShapeType="1" noTextEdit="1"/>
          </p:cNvSpPr>
          <p:nvPr/>
        </p:nvSpPr>
        <p:spPr bwMode="auto">
          <a:xfrm>
            <a:off x="1066800" y="1447800"/>
            <a:ext cx="7162800" cy="1047750"/>
          </a:xfrm>
          <a:prstGeom prst="rect">
            <a:avLst/>
          </a:prstGeom>
        </p:spPr>
        <p:txBody>
          <a:bodyPr wrap="none" fromWordArt="1">
            <a:prstTxWarp prst="textPlain">
              <a:avLst>
                <a:gd name="adj" fmla="val 50000"/>
              </a:avLst>
            </a:prstTxWarp>
          </a:bodyPr>
          <a:lstStyle/>
          <a:p>
            <a:r>
              <a:rPr lang="en-US" kern="1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Calibri"/>
                <a:cs typeface="Calibri"/>
              </a:rPr>
              <a:t>Kính chúc quý thầy cô, các em học sinh</a:t>
            </a:r>
          </a:p>
        </p:txBody>
      </p:sp>
      <p:sp>
        <p:nvSpPr>
          <p:cNvPr id="30724" name="WordArt 6" descr="Woven mat"/>
          <p:cNvSpPr>
            <a:spLocks noChangeArrowheads="1" noChangeShapeType="1" noTextEdit="1"/>
          </p:cNvSpPr>
          <p:nvPr/>
        </p:nvSpPr>
        <p:spPr bwMode="auto">
          <a:xfrm>
            <a:off x="2438400" y="2686050"/>
            <a:ext cx="5295900" cy="10477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en-US" kern="10">
                <a:ln w="9525">
                  <a:round/>
                  <a:headEnd/>
                  <a:tailEnd/>
                </a:ln>
                <a:blipFill dpi="0" rotWithShape="0">
                  <a:blip r:embed="rId5"/>
                  <a:srcRect/>
                  <a:tile tx="0" ty="0" sx="100000" sy="100000" flip="none" algn="tl"/>
                </a:blipFill>
                <a:latin typeface="Calibri"/>
                <a:cs typeface="Calibri"/>
              </a:rPr>
              <a:t>khoẻ mạnh và hạnh phúc.</a:t>
            </a:r>
          </a:p>
        </p:txBody>
      </p:sp>
      <p:pic>
        <p:nvPicPr>
          <p:cNvPr id="495621" name="dong mau lac hong ppt.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915400" y="65532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p:cNvSpPr txBox="1">
            <a:spLocks noChangeArrowheads="1"/>
          </p:cNvSpPr>
          <p:nvPr/>
        </p:nvSpPr>
        <p:spPr bwMode="auto">
          <a:xfrm>
            <a:off x="6705600" y="64008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eaLnBrk="1" hangingPunct="1">
              <a:spcBef>
                <a:spcPct val="50000"/>
              </a:spcBef>
            </a:pPr>
            <a:r>
              <a:rPr lang="en-US">
                <a:solidFill>
                  <a:srgbClr val="000000"/>
                </a:solidFill>
                <a:latin typeface="Arial" charset="0"/>
                <a:cs typeface="Arial" charset="0"/>
              </a:rPr>
              <a:t>.</a:t>
            </a:r>
          </a:p>
        </p:txBody>
      </p:sp>
      <p:pic>
        <p:nvPicPr>
          <p:cNvPr id="30727"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092950" y="-768350"/>
            <a:ext cx="444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74650" y="538163"/>
            <a:ext cx="53975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1600200" y="-685800"/>
            <a:ext cx="38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229600" y="533400"/>
            <a:ext cx="53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403350" y="5002213"/>
            <a:ext cx="550863"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328613" y="3810000"/>
            <a:ext cx="5095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46599" flipV="1">
            <a:off x="7312819" y="5179219"/>
            <a:ext cx="534987"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4" descr="659204qfhni5vgxw"/>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8148638" y="3657600"/>
            <a:ext cx="6143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0386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2" descr="flower-rose-013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19955">
            <a:off x="5105400" y="4373563"/>
            <a:ext cx="152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17" descr="Obst100"/>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419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18"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0" y="669290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19"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5638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20"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V="1">
            <a:off x="0" y="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21"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3352800" y="3352800"/>
            <a:ext cx="6858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639" name="dmlh 00_01_02-.mp3">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215900" y="6096000"/>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7381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1240" fill="hold"/>
                                        <p:tgtEl>
                                          <p:spTgt spid="4956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5621"/>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49563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Giao-V.A-2631746.mp3">
            <a:hlinkClick r:id="" action="ppaction://media"/>
          </p:cNvPr>
          <p:cNvPicPr>
            <a:picLocks noRot="1" noChangeAspect="1"/>
          </p:cNvPicPr>
          <p:nvPr>
            <a:audioFile r:link="rId1"/>
          </p:nvPr>
        </p:nvPicPr>
        <p:blipFill>
          <a:blip r:embed="rId3"/>
          <a:stretch>
            <a:fillRect/>
          </a:stretch>
        </p:blipFill>
        <p:spPr>
          <a:xfrm>
            <a:off x="3810000" y="2362200"/>
            <a:ext cx="1676400" cy="16764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6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990600"/>
            <a:ext cx="7498080" cy="2133600"/>
          </a:xfrm>
        </p:spPr>
        <p:txBody>
          <a:bodyPr>
            <a:normAutofit/>
          </a:bodyPr>
          <a:lstStyle/>
          <a:p>
            <a:pPr algn="ctr"/>
            <a:r>
              <a:rPr lang="en-US" dirty="0" err="1" smtClean="0">
                <a:solidFill>
                  <a:srgbClr val="FF0000"/>
                </a:solidFill>
                <a:latin typeface="Times New Roman" pitchFamily="18" charset="0"/>
                <a:cs typeface="Times New Roman" pitchFamily="18" charset="0"/>
              </a:rPr>
              <a:t>Bài</a:t>
            </a:r>
            <a:r>
              <a:rPr lang="en-US" dirty="0" smtClean="0">
                <a:solidFill>
                  <a:srgbClr val="FF0000"/>
                </a:solidFill>
                <a:latin typeface="Times New Roman" pitchFamily="18" charset="0"/>
                <a:cs typeface="Times New Roman" pitchFamily="18" charset="0"/>
              </a:rPr>
              <a:t> 5:</a:t>
            </a:r>
            <a:br>
              <a:rPr lang="en-US" dirty="0" smtClean="0">
                <a:solidFill>
                  <a:srgbClr val="FF0000"/>
                </a:solidFill>
                <a:latin typeface="Times New Roman" pitchFamily="18" charset="0"/>
                <a:cs typeface="Times New Roman" pitchFamily="18" charset="0"/>
              </a:rPr>
            </a:br>
            <a:r>
              <a:rPr lang="en-US" dirty="0" err="1" smtClean="0">
                <a:solidFill>
                  <a:srgbClr val="FF0000"/>
                </a:solidFill>
                <a:latin typeface="Times New Roman" pitchFamily="18" charset="0"/>
                <a:cs typeface="Times New Roman" pitchFamily="18" charset="0"/>
              </a:rPr>
              <a:t>Nói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chuyện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với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thầy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cô</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giáo</a:t>
            </a:r>
            <a:endParaRPr lang="en-US" dirty="0">
              <a:solidFill>
                <a:srgbClr val="FF00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676400"/>
            <a:ext cx="7696200" cy="1143000"/>
          </a:xfrm>
        </p:spPr>
        <p:txBody>
          <a:bodyPr>
            <a:noAutofit/>
          </a:bodyPr>
          <a:lstStyle/>
          <a:p>
            <a:r>
              <a:rPr lang="en-US" sz="3600" b="1" dirty="0" smtClean="0">
                <a:solidFill>
                  <a:schemeClr val="tx1"/>
                </a:solidFill>
                <a:latin typeface="+mn-lt"/>
              </a:rPr>
              <a:t>     </a:t>
            </a:r>
            <a:r>
              <a:rPr lang="en-US" sz="3600" b="1" dirty="0" smtClean="0">
                <a:solidFill>
                  <a:schemeClr val="tx1"/>
                </a:solidFill>
                <a:latin typeface="Times New Roman" pitchFamily="18" charset="0"/>
                <a:cs typeface="Times New Roman" pitchFamily="18" charset="0"/>
              </a:rPr>
              <a:t>Giang đã gặp ai ở bể bơi? Cuộc trò chuyện diễn ra như thế nào?</a:t>
            </a:r>
            <a:endParaRPr lang="vi-VN" sz="3600" b="1" dirty="0">
              <a:solidFill>
                <a:schemeClr val="tx1"/>
              </a:solidFill>
              <a:latin typeface="Times New Roman" pitchFamily="18" charset="0"/>
              <a:cs typeface="Times New Roman" pitchFamily="18" charset="0"/>
            </a:endParaRPr>
          </a:p>
        </p:txBody>
      </p:sp>
      <p:sp>
        <p:nvSpPr>
          <p:cNvPr id="6" name="Title 1"/>
          <p:cNvSpPr>
            <a:spLocks noGrp="1"/>
          </p:cNvSpPr>
          <p:nvPr>
            <p:ph idx="1"/>
          </p:nvPr>
        </p:nvSpPr>
        <p:spPr>
          <a:xfrm>
            <a:off x="1066800" y="2971800"/>
            <a:ext cx="7543800" cy="1828800"/>
          </a:xfrm>
        </p:spPr>
        <p:txBody>
          <a:bodyPr>
            <a:noAutofit/>
          </a:bodyPr>
          <a:lstStyle/>
          <a:p>
            <a:pPr>
              <a:buNone/>
            </a:pP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Nhận</a:t>
            </a:r>
            <a:r>
              <a:rPr lang="en-US" sz="3600" b="1" dirty="0" smtClean="0">
                <a:solidFill>
                  <a:schemeClr val="tx1"/>
                </a:solidFill>
                <a:latin typeface="Times New Roman" pitchFamily="18" charset="0"/>
                <a:cs typeface="Times New Roman" pitchFamily="18" charset="0"/>
              </a:rPr>
              <a:t> xét thái độ của Giang khi trò chuyện với thầy giáo?</a:t>
            </a:r>
            <a:endParaRPr lang="vi-VN" sz="3600" b="1" dirty="0">
              <a:solidFill>
                <a:schemeClr val="tx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498080" cy="1143000"/>
          </a:xfrm>
        </p:spPr>
        <p:txBody>
          <a:bodyPr>
            <a:noAutofit/>
          </a:bodyPr>
          <a:lstStyle/>
          <a:p>
            <a:pPr algn="just"/>
            <a:r>
              <a:rPr lang="en-US" sz="2400" b="1" dirty="0" smtClean="0"/>
              <a:t>   </a:t>
            </a:r>
            <a:r>
              <a:rPr lang="en-US" sz="2400" b="1" dirty="0" smtClean="0">
                <a:latin typeface="Times New Roman" pitchFamily="18" charset="0"/>
                <a:cs typeface="Times New Roman" pitchFamily="18" charset="0"/>
              </a:rPr>
              <a:t>Tình huống 1: Thấy cô và mẹ đang </a:t>
            </a:r>
            <a:r>
              <a:rPr lang="en-US" sz="2400" b="1" dirty="0" err="1" smtClean="0">
                <a:latin typeface="Times New Roman" pitchFamily="18" charset="0"/>
                <a:cs typeface="Times New Roman" pitchFamily="18" charset="0"/>
              </a:rPr>
              <a:t>trò</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bạn</a:t>
            </a:r>
            <a:r>
              <a:rPr lang="en-US" sz="2400" b="1" dirty="0" smtClean="0">
                <a:latin typeface="Times New Roman" pitchFamily="18" charset="0"/>
                <a:cs typeface="Times New Roman" pitchFamily="18" charset="0"/>
              </a:rPr>
              <a:t> nhỏ liền chạy tới và nói chen ngang vào.</a:t>
            </a:r>
            <a:endParaRPr lang="vi-VN" sz="2400" b="1" dirty="0">
              <a:latin typeface="Times New Roman" pitchFamily="18" charset="0"/>
              <a:cs typeface="Times New Roman" pitchFamily="18" charset="0"/>
            </a:endParaRPr>
          </a:p>
        </p:txBody>
      </p:sp>
      <p:sp>
        <p:nvSpPr>
          <p:cNvPr id="9" name="Title 1"/>
          <p:cNvSpPr txBox="1">
            <a:spLocks/>
          </p:cNvSpPr>
          <p:nvPr/>
        </p:nvSpPr>
        <p:spPr>
          <a:xfrm>
            <a:off x="1645920" y="4038600"/>
            <a:ext cx="7498080" cy="1143000"/>
          </a:xfrm>
          <a:prstGeom prst="rect">
            <a:avLst/>
          </a:prstGeom>
        </p:spPr>
        <p:txBody>
          <a:bodyPr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endParaRPr kumimoji="0" lang="vi-VN" sz="24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1" name="Title 1"/>
          <p:cNvSpPr txBox="1">
            <a:spLocks/>
          </p:cNvSpPr>
          <p:nvPr/>
        </p:nvSpPr>
        <p:spPr>
          <a:xfrm>
            <a:off x="1447800" y="3048000"/>
            <a:ext cx="7498080" cy="1143000"/>
          </a:xfrm>
          <a:prstGeom prst="rect">
            <a:avLst/>
          </a:prstGeom>
        </p:spPr>
        <p:txBody>
          <a:bodyPr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en-US" sz="24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Tình huống 2: Thấy cô giáo</a:t>
            </a:r>
            <a:r>
              <a:rPr kumimoji="0" lang="en-US" sz="2400" b="1"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 bị mệt, bạn Hoa liền rủ bạn tới hỏi thăm sức khoẻ của cô.</a:t>
            </a:r>
            <a:endParaRPr kumimoji="0" lang="vi-VN" sz="24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400" b="1" dirty="0" smtClean="0">
                <a:latin typeface="Times New Roman" pitchFamily="18" charset="0"/>
                <a:cs typeface="Times New Roman" pitchFamily="18" charset="0"/>
              </a:rPr>
              <a:t>Em đã làm được những việc nào trong các việc dưới đây để bày tỏ thái độ kính trọng đối với thầy cô giáo:</a:t>
            </a:r>
            <a:endParaRPr lang="vi-VN"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1447800" y="2057400"/>
            <a:ext cx="7498080" cy="4800600"/>
          </a:xfrm>
        </p:spPr>
        <p:txBody>
          <a:bodyPr>
            <a:normAutofit/>
          </a:bodyPr>
          <a:lstStyle/>
          <a:p>
            <a:pPr algn="just"/>
            <a:r>
              <a:rPr lang="en-US" sz="2400" b="1" dirty="0" smtClean="0"/>
              <a:t>a</a:t>
            </a:r>
            <a:r>
              <a:rPr lang="en-US" sz="2400" b="1" dirty="0" smtClean="0">
                <a:latin typeface="Times New Roman" pitchFamily="18" charset="0"/>
                <a:cs typeface="Times New Roman" pitchFamily="18" charset="0"/>
              </a:rPr>
              <a:t>/ Thưa gửi, chào hỏi lễ phép với thầy, cô giáo.</a:t>
            </a:r>
          </a:p>
          <a:p>
            <a:pPr algn="just"/>
            <a:r>
              <a:rPr lang="en-US" sz="2400" b="1" dirty="0" smtClean="0">
                <a:latin typeface="Times New Roman" pitchFamily="18" charset="0"/>
                <a:cs typeface="Times New Roman" pitchFamily="18" charset="0"/>
              </a:rPr>
              <a:t>b/  Xin phép thầy, cô giáo trước khi ra, vào lớp.</a:t>
            </a:r>
          </a:p>
          <a:p>
            <a:pPr algn="just"/>
            <a:r>
              <a:rPr lang="en-US" sz="2400" b="1" dirty="0" smtClean="0">
                <a:latin typeface="Times New Roman" pitchFamily="18" charset="0"/>
                <a:cs typeface="Times New Roman" pitchFamily="18" charset="0"/>
              </a:rPr>
              <a:t>c/  Có thái độ tôn trọng thầy, cô kể cả những thầy, cô không dạy mình.</a:t>
            </a:r>
          </a:p>
          <a:p>
            <a:pPr algn="just"/>
            <a:r>
              <a:rPr lang="en-US" sz="2400" b="1" dirty="0" smtClean="0">
                <a:latin typeface="Times New Roman" pitchFamily="18" charset="0"/>
                <a:cs typeface="Times New Roman" pitchFamily="18" charset="0"/>
              </a:rPr>
              <a:t>d/  Không nói chen ngang hay làm phiền khi thầy, cô giáo đang bận việc.</a:t>
            </a:r>
          </a:p>
          <a:p>
            <a:pPr algn="just"/>
            <a:r>
              <a:rPr lang="en-US" sz="2400" b="1" dirty="0" smtClean="0">
                <a:latin typeface="Times New Roman" pitchFamily="18" charset="0"/>
                <a:cs typeface="Times New Roman" pitchFamily="18" charset="0"/>
              </a:rPr>
              <a:t>e/  Chân thành hỏi thăm lúc thầy, cô ốm đau hoặc khi gặp chuyện không vui.</a:t>
            </a:r>
            <a:endParaRPr lang="vi-VN" sz="24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inhDD4-2"/>
          <p:cNvPicPr>
            <a:picLocks noChangeAspect="1" noChangeArrowheads="1"/>
          </p:cNvPicPr>
          <p:nvPr/>
        </p:nvPicPr>
        <p:blipFill>
          <a:blip r:embed="rId2"/>
          <a:srcRect/>
          <a:stretch>
            <a:fillRect/>
          </a:stretch>
        </p:blipFill>
        <p:spPr bwMode="auto">
          <a:xfrm>
            <a:off x="406400" y="381000"/>
            <a:ext cx="4119563" cy="2873375"/>
          </a:xfrm>
          <a:prstGeom prst="rect">
            <a:avLst/>
          </a:prstGeom>
          <a:noFill/>
        </p:spPr>
      </p:pic>
      <p:pic>
        <p:nvPicPr>
          <p:cNvPr id="29699" name="Picture 3" descr="HinhDD4-3"/>
          <p:cNvPicPr>
            <a:picLocks noChangeAspect="1" noChangeArrowheads="1"/>
          </p:cNvPicPr>
          <p:nvPr/>
        </p:nvPicPr>
        <p:blipFill>
          <a:blip r:embed="rId3"/>
          <a:srcRect/>
          <a:stretch>
            <a:fillRect/>
          </a:stretch>
        </p:blipFill>
        <p:spPr bwMode="auto">
          <a:xfrm>
            <a:off x="4643438" y="404813"/>
            <a:ext cx="4298950" cy="2849562"/>
          </a:xfrm>
          <a:prstGeom prst="rect">
            <a:avLst/>
          </a:prstGeom>
          <a:noFill/>
        </p:spPr>
      </p:pic>
      <p:pic>
        <p:nvPicPr>
          <p:cNvPr id="29700" name="Picture 4" descr="HinhDD4-5"/>
          <p:cNvPicPr>
            <a:picLocks noChangeAspect="1" noChangeArrowheads="1"/>
          </p:cNvPicPr>
          <p:nvPr/>
        </p:nvPicPr>
        <p:blipFill>
          <a:blip r:embed="rId4"/>
          <a:srcRect/>
          <a:stretch>
            <a:fillRect/>
          </a:stretch>
        </p:blipFill>
        <p:spPr bwMode="auto">
          <a:xfrm>
            <a:off x="395288" y="3357563"/>
            <a:ext cx="4176712" cy="3289300"/>
          </a:xfrm>
          <a:prstGeom prst="rect">
            <a:avLst/>
          </a:prstGeom>
          <a:noFill/>
        </p:spPr>
      </p:pic>
      <p:pic>
        <p:nvPicPr>
          <p:cNvPr id="29701" name="Picture 5" descr="3d butterfly"/>
          <p:cNvPicPr>
            <a:picLocks noChangeAspect="1" noChangeArrowheads="1" noCrop="1"/>
          </p:cNvPicPr>
          <p:nvPr/>
        </p:nvPicPr>
        <p:blipFill>
          <a:blip r:embed="rId5"/>
          <a:srcRect/>
          <a:stretch>
            <a:fillRect/>
          </a:stretch>
        </p:blipFill>
        <p:spPr bwMode="auto">
          <a:xfrm>
            <a:off x="7620000" y="0"/>
            <a:ext cx="1371600" cy="823913"/>
          </a:xfrm>
          <a:prstGeom prst="rect">
            <a:avLst/>
          </a:prstGeom>
          <a:noFill/>
        </p:spPr>
      </p:pic>
      <p:pic>
        <p:nvPicPr>
          <p:cNvPr id="29702" name="Picture 6" descr="HinhDD4-4"/>
          <p:cNvPicPr>
            <a:picLocks noChangeAspect="1" noChangeArrowheads="1"/>
          </p:cNvPicPr>
          <p:nvPr/>
        </p:nvPicPr>
        <p:blipFill>
          <a:blip r:embed="rId6"/>
          <a:srcRect/>
          <a:stretch>
            <a:fillRect/>
          </a:stretch>
        </p:blipFill>
        <p:spPr bwMode="auto">
          <a:xfrm>
            <a:off x="4643438" y="3357563"/>
            <a:ext cx="4348162" cy="3246437"/>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linds(horizont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checkerboard(across)">
                                      <p:cBhvr>
                                        <p:cTn id="12" dur="500"/>
                                        <p:tgtEl>
                                          <p:spTgt spid="2969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9702"/>
                                        </p:tgtEl>
                                        <p:attrNameLst>
                                          <p:attrName>style.visibility</p:attrName>
                                        </p:attrNameLst>
                                      </p:cBhvr>
                                      <p:to>
                                        <p:strVal val="visible"/>
                                      </p:to>
                                    </p:set>
                                    <p:animEffect transition="in" filter="checkerboard(across)">
                                      <p:cBhvr>
                                        <p:cTn id="17" dur="500"/>
                                        <p:tgtEl>
                                          <p:spTgt spid="2970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700"/>
                                        </p:tgtEl>
                                        <p:attrNameLst>
                                          <p:attrName>style.visibility</p:attrName>
                                        </p:attrNameLst>
                                      </p:cBhvr>
                                      <p:to>
                                        <p:strVal val="visible"/>
                                      </p:to>
                                    </p:set>
                                    <p:animEffect transition="in" filter="blinds(horizontal)">
                                      <p:cBhvr>
                                        <p:cTn id="22"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inhDD4-2"/>
          <p:cNvPicPr>
            <a:picLocks noChangeAspect="1" noChangeArrowheads="1"/>
          </p:cNvPicPr>
          <p:nvPr/>
        </p:nvPicPr>
        <p:blipFill>
          <a:blip r:embed="rId3"/>
          <a:srcRect/>
          <a:stretch>
            <a:fillRect/>
          </a:stretch>
        </p:blipFill>
        <p:spPr bwMode="auto">
          <a:xfrm>
            <a:off x="0" y="152400"/>
            <a:ext cx="9144000" cy="6384925"/>
          </a:xfrm>
          <a:prstGeom prst="rect">
            <a:avLst/>
          </a:prstGeom>
          <a:noFill/>
        </p:spPr>
      </p:pic>
      <p:pic>
        <p:nvPicPr>
          <p:cNvPr id="25604" name="Picture 4" descr="d8172355f789"/>
          <p:cNvPicPr>
            <a:picLocks noChangeAspect="1" noChangeArrowheads="1" noCrop="1"/>
          </p:cNvPicPr>
          <p:nvPr/>
        </p:nvPicPr>
        <p:blipFill>
          <a:blip r:embed="rId4"/>
          <a:srcRect/>
          <a:stretch>
            <a:fillRect/>
          </a:stretch>
        </p:blipFill>
        <p:spPr bwMode="auto">
          <a:xfrm>
            <a:off x="8101013" y="188913"/>
            <a:ext cx="857250" cy="857250"/>
          </a:xfrm>
          <a:prstGeom prst="rect">
            <a:avLst/>
          </a:prstGeom>
          <a:noFill/>
        </p:spPr>
      </p:pic>
      <p:pic>
        <p:nvPicPr>
          <p:cNvPr id="25605" name="Picture 5" descr="d8172355f789"/>
          <p:cNvPicPr>
            <a:picLocks noChangeAspect="1" noChangeArrowheads="1" noCrop="1"/>
          </p:cNvPicPr>
          <p:nvPr/>
        </p:nvPicPr>
        <p:blipFill>
          <a:blip r:embed="rId4"/>
          <a:srcRect/>
          <a:stretch>
            <a:fillRect/>
          </a:stretch>
        </p:blipFill>
        <p:spPr bwMode="auto">
          <a:xfrm>
            <a:off x="0" y="5734050"/>
            <a:ext cx="857250" cy="85725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inhDD4-3"/>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6627" name="Picture 3" descr="3d butterfly"/>
          <p:cNvPicPr>
            <a:picLocks noChangeAspect="1" noChangeArrowheads="1" noCrop="1"/>
          </p:cNvPicPr>
          <p:nvPr/>
        </p:nvPicPr>
        <p:blipFill>
          <a:blip r:embed="rId3"/>
          <a:srcRect/>
          <a:stretch>
            <a:fillRect/>
          </a:stretch>
        </p:blipFill>
        <p:spPr bwMode="auto">
          <a:xfrm>
            <a:off x="7772400" y="0"/>
            <a:ext cx="1371600" cy="823913"/>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6&quot;&gt;&lt;property id=&quot;20148&quot; value=&quot;5&quot;/&gt;&lt;property id=&quot;20300&quot; value=&quot;Slide 5 - &amp;quot;     Giang đã gặp ai ở bể bơi? Cuộc trò chuyện diễn ra như thế nào?&amp;quot;&quot;/&gt;&lt;property id=&quot;20307&quot; value=&quot;366&quot;/&gt;&lt;/object&gt;&lt;object type=&quot;3&quot; unique_id=&quot;10007&quot;&gt;&lt;property id=&quot;20148&quot; value=&quot;5&quot;/&gt;&lt;property id=&quot;20300&quot; value=&quot;Slide 6 - &amp;quot;   Tình huống 1: Thấy cô và mẹ đang trò chuyện, bạn nhỏ liền chạy tới và nói chen ngang vào.&amp;quot;&quot;/&gt;&lt;property id=&quot;20307&quot; value=&quot;368&quot;/&gt;&lt;/object&gt;&lt;object type=&quot;3&quot; unique_id=&quot;10008&quot;&gt;&lt;property id=&quot;20148&quot; value=&quot;5&quot;/&gt;&lt;property id=&quot;20300&quot; value=&quot;Slide 7 - &amp;quot;Em đã làm được những việc nào trong các việc dưới đây để bày tỏ thái độ kính trọng đối với thầy cô giáo:&amp;quot;&quot;/&gt;&lt;property id=&quot;20307&quot; value=&quot;369&quot;/&gt;&lt;/object&gt;&lt;object type=&quot;3&quot; unique_id=&quot;10009&quot;&gt;&lt;property id=&quot;20148&quot; value=&quot;5&quot;/&gt;&lt;property id=&quot;20300&quot; value=&quot;Slide 8&quot;/&gt;&lt;property id=&quot;20307&quot; value=&quot;372&quot;/&gt;&lt;/object&gt;&lt;object type=&quot;3&quot; unique_id=&quot;10010&quot;&gt;&lt;property id=&quot;20148&quot; value=&quot;5&quot;/&gt;&lt;property id=&quot;20300&quot; value=&quot;Slide 9&quot;/&gt;&lt;property id=&quot;20307&quot; value=&quot;364&quot;/&gt;&lt;/object&gt;&lt;object type=&quot;3&quot; unique_id=&quot;10011&quot;&gt;&lt;property id=&quot;20148&quot; value=&quot;5&quot;/&gt;&lt;property id=&quot;20300&quot; value=&quot;Slide 10&quot;/&gt;&lt;property id=&quot;20307&quot; value=&quot;363&quot;/&gt;&lt;/object&gt;&lt;object type=&quot;3&quot; unique_id=&quot;10012&quot;&gt;&lt;property id=&quot;20148&quot; value=&quot;5&quot;/&gt;&lt;property id=&quot;20300&quot; value=&quot;Slide 11&quot;/&gt;&lt;property id=&quot;20307&quot; value=&quot;360&quot;/&gt;&lt;/object&gt;&lt;object type=&quot;3&quot; unique_id=&quot;10013&quot;&gt;&lt;property id=&quot;20148&quot; value=&quot;5&quot;/&gt;&lt;property id=&quot;20300&quot; value=&quot;Slide 12&quot;/&gt;&lt;property id=&quot;20307&quot; value=&quot;373&quot;/&gt;&lt;/object&gt;&lt;object type=&quot;3&quot; unique_id=&quot;10014&quot;&gt;&lt;property id=&quot;20148&quot; value=&quot;5&quot;/&gt;&lt;property id=&quot;20300&quot; value=&quot;Slide 13&quot;/&gt;&lt;property id=&quot;20307&quot; value=&quot;361&quot;/&gt;&lt;/object&gt;&lt;object type=&quot;3&quot; unique_id=&quot;10015&quot;&gt;&lt;property id=&quot;20148&quot; value=&quot;5&quot;/&gt;&lt;property id=&quot;20300&quot; value=&quot;Slide 14&quot;/&gt;&lt;property id=&quot;20307&quot; value=&quot;370&quot;/&gt;&lt;/object&gt;&lt;object type=&quot;3&quot; unique_id=&quot;10016&quot;&gt;&lt;property id=&quot;20148&quot; value=&quot;5&quot;/&gt;&lt;property id=&quot;20300&quot; value=&quot;Slide 15 - &amp;quot;   Tình huống 1: Em cùng cả nhà đi vào rạp xiếc. Em nhìn thấy cô giáo chủ nhiệm cho em bé đi xem&amp;quot;&quot;/&gt;&lt;property id=&quot;20307&quot; value=&quot;374&quot;/&gt;&lt;/object&gt;&lt;object type=&quot;3&quot; unique_id=&quot;10017&quot;&gt;&lt;property id=&quot;20148&quot; value=&quot;5&quot;/&gt;&lt;property id=&quot;20300&quot; value=&quot;Slide 16&quot;/&gt;&lt;property id=&quot;20307&quot; value=&quot;375&quot;/&gt;&lt;/object&gt;&lt;object type=&quot;3&quot; unique_id=&quot;10055&quot;&gt;&lt;property id=&quot;20148&quot; value=&quot;5&quot;/&gt;&lt;property id=&quot;20300&quot; value=&quot;Slide 1&quot;/&gt;&lt;property id=&quot;20307&quot; value=&quot;378&quot;/&gt;&lt;/object&gt;&lt;object type=&quot;3&quot; unique_id=&quot;10220&quot;&gt;&lt;property id=&quot;20148&quot; value=&quot;5&quot;/&gt;&lt;property id=&quot;20300&quot; value=&quot;Slide 2&quot;/&gt;&lt;property id=&quot;20307&quot; value=&quot;381&quot;/&gt;&lt;/object&gt;&lt;object type=&quot;3&quot; unique_id=&quot;10221&quot;&gt;&lt;property id=&quot;20148&quot; value=&quot;5&quot;/&gt;&lt;property id=&quot;20300&quot; value=&quot;Slide 3&quot;/&gt;&lt;property id=&quot;20307&quot; value=&quot;382&quot;/&gt;&lt;/object&gt;&lt;object type=&quot;3&quot; unique_id=&quot;10222&quot;&gt;&lt;property id=&quot;20148&quot; value=&quot;5&quot;/&gt;&lt;property id=&quot;20300&quot; value=&quot;Slide 17&quot;/&gt;&lt;property id=&quot;20307&quot; value=&quot;380&quot;/&gt;&lt;/object&gt;&lt;object type=&quot;3&quot; unique_id=&quot;10223&quot;&gt;&lt;property id=&quot;20148&quot; value=&quot;5&quot;/&gt;&lt;property id=&quot;20300&quot; value=&quot;Slide 18&quot;/&gt;&lt;property id=&quot;20307&quot; value=&quot;383&quot;/&gt;&lt;/object&gt;&lt;object type=&quot;3&quot; unique_id=&quot;10388&quot;&gt;&lt;property id=&quot;20148&quot; value=&quot;5&quot;/&gt;&lt;property id=&quot;20300&quot; value=&quot;Slide 4 - &amp;quot;Bài 5:&amp;#x0D;&amp;#x0A;Nói chuyện với thầy cô giáo&amp;quot;&quot;/&gt;&lt;property id=&quot;20307&quot; value=&quot;384&quot;/&gt;&lt;/object&gt;&lt;/object&gt;&lt;object type=&quot;8&quot; unique_id=&quot;10036&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1179</TotalTime>
  <Words>479</Words>
  <Application>Microsoft Office PowerPoint</Application>
  <PresentationFormat>On-screen Show (4:3)</PresentationFormat>
  <Paragraphs>28</Paragraphs>
  <Slides>16</Slides>
  <Notes>0</Notes>
  <HiddenSlides>0</HiddenSlides>
  <MMClips>3</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Solstice</vt:lpstr>
      <vt:lpstr>PowerPoint Presentation</vt:lpstr>
      <vt:lpstr>PowerPoint Presentation</vt:lpstr>
      <vt:lpstr>Bài 5: Nói chuyện với thầy cô giáo</vt:lpstr>
      <vt:lpstr>     Giang đã gặp ai ở bể bơi? Cuộc trò chuyện diễn ra như thế nào?</vt:lpstr>
      <vt:lpstr>   Tình huống 1: Thấy cô và mẹ đang trò chuyện, bạn nhỏ liền chạy tới và nói chen ngang vào.</vt:lpstr>
      <vt:lpstr>Em đã làm được những việc nào trong các việc dưới đây để bày tỏ thái độ kính trọng đối với thầy cô giáo: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Tình huống 1: Em cùng cả nhà đi vào rạp xiếc. Em nhìn thấy cô giáo chủ nhiệm cho em bé đi xem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tra bài cũ:</dc:title>
  <dc:creator>MAI ANH</dc:creator>
  <cp:lastModifiedBy>NGUYEN XUAN HUNG</cp:lastModifiedBy>
  <cp:revision>137</cp:revision>
  <dcterms:created xsi:type="dcterms:W3CDTF">2006-08-16T00:00:00Z</dcterms:created>
  <dcterms:modified xsi:type="dcterms:W3CDTF">2019-04-23T09:01:50Z</dcterms:modified>
</cp:coreProperties>
</file>