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1"/>
  </p:notesMasterIdLst>
  <p:sldIdLst>
    <p:sldId id="280" r:id="rId2"/>
    <p:sldId id="256" r:id="rId3"/>
    <p:sldId id="257" r:id="rId4"/>
    <p:sldId id="357" r:id="rId5"/>
    <p:sldId id="358" r:id="rId6"/>
    <p:sldId id="356" r:id="rId7"/>
    <p:sldId id="359" r:id="rId8"/>
    <p:sldId id="369" r:id="rId9"/>
    <p:sldId id="354" r:id="rId10"/>
    <p:sldId id="360" r:id="rId11"/>
    <p:sldId id="361" r:id="rId12"/>
    <p:sldId id="362" r:id="rId13"/>
    <p:sldId id="363" r:id="rId14"/>
    <p:sldId id="364" r:id="rId15"/>
    <p:sldId id="365" r:id="rId16"/>
    <p:sldId id="366" r:id="rId17"/>
    <p:sldId id="367" r:id="rId18"/>
    <p:sldId id="368" r:id="rId19"/>
    <p:sldId id="350" r:id="rId20"/>
  </p:sldIdLst>
  <p:sldSz cx="9144000" cy="5715000" type="screen16x10"/>
  <p:notesSz cx="6858000" cy="9144000"/>
  <p:embeddedFontLst>
    <p:embeddedFont>
      <p:font typeface="Tahoma" pitchFamily="34" charset="0"/>
      <p:regular r:id="rId22"/>
      <p:bold r:id="rId23"/>
    </p:embeddedFont>
    <p:embeddedFont>
      <p:font typeface=".VnAvant" pitchFamily="34" charset="0"/>
      <p:regular r:id="rId24"/>
      <p:bold r:id="rId25"/>
      <p:italic r:id="rId26"/>
      <p:boldItalic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宋体" pitchFamily="2" charset="-122"/>
      <p:regular r:id="rId3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FFCC66"/>
    <a:srgbClr val="99FFCC"/>
    <a:srgbClr val="00CCFF"/>
    <a:srgbClr val="FF66FF"/>
    <a:srgbClr val="FFFF99"/>
    <a:srgbClr val="0066CC"/>
    <a:srgbClr val="FFCC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74" y="-30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FA22-B723-4883-940A-FF5312032E5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6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6.jp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22.jp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24.jp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gif"/><Relationship Id="rId12" Type="http://schemas.openxmlformats.org/officeDocument/2006/relationships/image" Target="../media/image35.jp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gif"/><Relationship Id="rId11" Type="http://schemas.openxmlformats.org/officeDocument/2006/relationships/image" Target="../media/image34.png"/><Relationship Id="rId5" Type="http://schemas.microsoft.com/office/2007/relationships/hdphoto" Target="../media/hdphoto2.wdp"/><Relationship Id="rId10" Type="http://schemas.openxmlformats.org/officeDocument/2006/relationships/image" Target="../media/image33.png"/><Relationship Id="rId4" Type="http://schemas.openxmlformats.org/officeDocument/2006/relationships/image" Target="../media/image28.jpeg"/><Relationship Id="rId9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3.gif"/><Relationship Id="rId18" Type="http://schemas.openxmlformats.org/officeDocument/2006/relationships/image" Target="../media/image46.jpe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12" Type="http://schemas.openxmlformats.org/officeDocument/2006/relationships/image" Target="../media/image42.gif"/><Relationship Id="rId17" Type="http://schemas.openxmlformats.org/officeDocument/2006/relationships/image" Target="../media/image45.gif"/><Relationship Id="rId2" Type="http://schemas.openxmlformats.org/officeDocument/2006/relationships/audio" Target="../media/audio1.wav"/><Relationship Id="rId16" Type="http://schemas.openxmlformats.org/officeDocument/2006/relationships/image" Target="../media/image33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1.gif"/><Relationship Id="rId5" Type="http://schemas.openxmlformats.org/officeDocument/2006/relationships/audio" Target="../media/audio4.wav"/><Relationship Id="rId15" Type="http://schemas.microsoft.com/office/2007/relationships/hdphoto" Target="../media/hdphoto4.wdp"/><Relationship Id="rId10" Type="http://schemas.openxmlformats.org/officeDocument/2006/relationships/image" Target="../media/image29.gif"/><Relationship Id="rId19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30.gif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3.gif"/><Relationship Id="rId18" Type="http://schemas.openxmlformats.org/officeDocument/2006/relationships/image" Target="../media/image50.png"/><Relationship Id="rId3" Type="http://schemas.openxmlformats.org/officeDocument/2006/relationships/audio" Target="../media/audio4.wav"/><Relationship Id="rId7" Type="http://schemas.microsoft.com/office/2007/relationships/hdphoto" Target="../media/hdphoto3.wdp"/><Relationship Id="rId12" Type="http://schemas.openxmlformats.org/officeDocument/2006/relationships/image" Target="../media/image42.gif"/><Relationship Id="rId17" Type="http://schemas.openxmlformats.org/officeDocument/2006/relationships/image" Target="../media/image49.gif"/><Relationship Id="rId2" Type="http://schemas.openxmlformats.org/officeDocument/2006/relationships/audio" Target="../media/audio1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41.gif"/><Relationship Id="rId5" Type="http://schemas.openxmlformats.org/officeDocument/2006/relationships/audio" Target="../media/audio3.wav"/><Relationship Id="rId15" Type="http://schemas.microsoft.com/office/2007/relationships/hdphoto" Target="../media/hdphoto4.wdp"/><Relationship Id="rId10" Type="http://schemas.openxmlformats.org/officeDocument/2006/relationships/image" Target="../media/image29.gif"/><Relationship Id="rId4" Type="http://schemas.openxmlformats.org/officeDocument/2006/relationships/audio" Target="../media/audio2.wav"/><Relationship Id="rId9" Type="http://schemas.openxmlformats.org/officeDocument/2006/relationships/image" Target="../media/image30.gif"/><Relationship Id="rId1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.wmf"/><Relationship Id="rId5" Type="http://schemas.openxmlformats.org/officeDocument/2006/relationships/image" Target="../media/image51.gif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4.jp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730250" y="2212043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4482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654050" y="273316"/>
            <a:ext cx="8489950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324100" y="1312947"/>
            <a:ext cx="46191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TOÁN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037502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077190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47765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3193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601692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0239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4049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38621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6909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1481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29221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3031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37603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2175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6747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1319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5891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0463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2337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026" name="Picture 2" descr="Toán 1 (thuộc bộ sách Cánh Diều) - VEPIC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t="35089" r="4208" b="12579"/>
          <a:stretch/>
        </p:blipFill>
        <p:spPr bwMode="auto">
          <a:xfrm>
            <a:off x="3429905" y="3227802"/>
            <a:ext cx="2346295" cy="198945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ountry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0629" y="8254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1: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Sè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14" y="885372"/>
            <a:ext cx="3962854" cy="24069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47430" y="2639804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5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Toan-1-Trang37-1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2897" b="12500"/>
          <a:stretch/>
        </p:blipFill>
        <p:spPr>
          <a:xfrm>
            <a:off x="348342" y="871159"/>
            <a:ext cx="4216401" cy="235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6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4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0630" y="82540"/>
            <a:ext cx="8868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2: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Chän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phÐp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tÝnh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thÝch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hîp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víi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mçi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20914" y="765604"/>
            <a:ext cx="8287657" cy="2458975"/>
            <a:chOff x="420914" y="765604"/>
            <a:chExt cx="8287657" cy="24589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914" y="765604"/>
              <a:ext cx="8287657" cy="2458975"/>
            </a:xfrm>
            <a:prstGeom prst="rect">
              <a:avLst/>
            </a:prstGeom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993" y="1235529"/>
              <a:ext cx="1882321" cy="1856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170" y="1088572"/>
            <a:ext cx="1966686" cy="65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7" y="1995091"/>
            <a:ext cx="1904152" cy="64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03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9889E-7 L 0.27309 0.407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203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2016E-7 L -0.27934 0.224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112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ountry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4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0630" y="72599"/>
            <a:ext cx="88682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2200" b="1" dirty="0" smtClean="0">
                <a:solidFill>
                  <a:srgbClr val="FF0000"/>
                </a:solidFill>
                <a:latin typeface=".VnAvant" pitchFamily="34" charset="0"/>
              </a:rPr>
              <a:t> 3: </a:t>
            </a:r>
            <a:r>
              <a:rPr lang="en-US" sz="2200" b="1" dirty="0" err="1" smtClean="0">
                <a:solidFill>
                  <a:srgbClr val="006600"/>
                </a:solidFill>
                <a:latin typeface=".VnAvant" pitchFamily="34" charset="0"/>
              </a:rPr>
              <a:t>Xem</a:t>
            </a:r>
            <a:r>
              <a:rPr lang="en-US" sz="2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200" b="1" dirty="0" err="1" smtClean="0">
                <a:solidFill>
                  <a:srgbClr val="006600"/>
                </a:solidFill>
                <a:latin typeface=".VnAvant" pitchFamily="34" charset="0"/>
              </a:rPr>
              <a:t>tranh</a:t>
            </a:r>
            <a:r>
              <a:rPr lang="en-US" sz="2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200" b="1" dirty="0" err="1" smtClean="0">
                <a:solidFill>
                  <a:srgbClr val="006600"/>
                </a:solidFill>
                <a:latin typeface=".VnAvant" pitchFamily="34" charset="0"/>
              </a:rPr>
              <a:t>råi</a:t>
            </a:r>
            <a:r>
              <a:rPr lang="en-US" sz="2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200" b="1" dirty="0" err="1" smtClean="0">
                <a:solidFill>
                  <a:srgbClr val="006600"/>
                </a:solidFill>
                <a:latin typeface=".VnAvant" pitchFamily="34" charset="0"/>
              </a:rPr>
              <a:t>tËp</a:t>
            </a:r>
            <a:r>
              <a:rPr lang="en-US" sz="2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200" b="1" dirty="0" err="1" smtClean="0">
                <a:solidFill>
                  <a:srgbClr val="006600"/>
                </a:solidFill>
                <a:latin typeface=".VnAvant" pitchFamily="34" charset="0"/>
              </a:rPr>
              <a:t>kÓ</a:t>
            </a:r>
            <a:r>
              <a:rPr lang="en-US" sz="2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200" b="1" dirty="0" err="1" smtClean="0">
                <a:solidFill>
                  <a:srgbClr val="006600"/>
                </a:solidFill>
                <a:latin typeface=".VnAvant" pitchFamily="34" charset="0"/>
              </a:rPr>
              <a:t>chuyÖn</a:t>
            </a:r>
            <a:r>
              <a:rPr lang="en-US" sz="2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200" b="1" dirty="0" err="1" smtClean="0">
                <a:solidFill>
                  <a:srgbClr val="006600"/>
                </a:solidFill>
                <a:latin typeface=".VnAvant" pitchFamily="34" charset="0"/>
              </a:rPr>
              <a:t>theo</a:t>
            </a:r>
            <a:r>
              <a:rPr lang="en-US" sz="2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200" b="1" dirty="0" err="1" smtClean="0">
                <a:solidFill>
                  <a:srgbClr val="006600"/>
                </a:solidFill>
                <a:latin typeface=".VnAvant" pitchFamily="34" charset="0"/>
              </a:rPr>
              <a:t>mçi</a:t>
            </a:r>
            <a:r>
              <a:rPr lang="en-US" sz="2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200" b="1" dirty="0" err="1" smtClean="0">
                <a:solidFill>
                  <a:srgbClr val="006600"/>
                </a:solidFill>
                <a:latin typeface=".VnAvant" pitchFamily="34" charset="0"/>
              </a:rPr>
              <a:t>phÐp</a:t>
            </a:r>
            <a:r>
              <a:rPr lang="en-US" sz="2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200" b="1" dirty="0" err="1" smtClean="0">
                <a:solidFill>
                  <a:srgbClr val="006600"/>
                </a:solidFill>
                <a:latin typeface=".VnAvant" pitchFamily="34" charset="0"/>
              </a:rPr>
              <a:t>tÝnh</a:t>
            </a:r>
            <a:r>
              <a:rPr lang="en-US" sz="2200" b="1" dirty="0" smtClean="0">
                <a:solidFill>
                  <a:srgbClr val="006600"/>
                </a:solidFill>
                <a:latin typeface=".VnAvant" pitchFamily="34" charset="0"/>
              </a:rPr>
              <a:t> ®· </a:t>
            </a:r>
            <a:r>
              <a:rPr lang="en-US" sz="22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endParaRPr lang="en-US" sz="2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883" y="847499"/>
            <a:ext cx="3167517" cy="2407856"/>
          </a:xfrm>
          <a:prstGeom prst="rect">
            <a:avLst/>
          </a:prstGeom>
        </p:spPr>
      </p:pic>
      <p:pic>
        <p:nvPicPr>
          <p:cNvPr id="5" name="Toan-1-Trang37-3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2579" b="15674"/>
          <a:stretch/>
        </p:blipFill>
        <p:spPr>
          <a:xfrm>
            <a:off x="566057" y="860213"/>
            <a:ext cx="4499429" cy="250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2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ountry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4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0630" y="72599"/>
            <a:ext cx="88682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2200" b="1" dirty="0" smtClean="0">
                <a:solidFill>
                  <a:srgbClr val="FF0000"/>
                </a:solidFill>
                <a:latin typeface=".VnAvant" pitchFamily="34" charset="0"/>
              </a:rPr>
              <a:t> 3: </a:t>
            </a:r>
            <a:r>
              <a:rPr lang="en-US" sz="2200" b="1" dirty="0" err="1" smtClean="0">
                <a:solidFill>
                  <a:srgbClr val="006600"/>
                </a:solidFill>
                <a:latin typeface=".VnAvant" pitchFamily="34" charset="0"/>
              </a:rPr>
              <a:t>Xem</a:t>
            </a:r>
            <a:r>
              <a:rPr lang="en-US" sz="2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200" b="1" dirty="0" err="1" smtClean="0">
                <a:solidFill>
                  <a:srgbClr val="006600"/>
                </a:solidFill>
                <a:latin typeface=".VnAvant" pitchFamily="34" charset="0"/>
              </a:rPr>
              <a:t>tranh</a:t>
            </a:r>
            <a:r>
              <a:rPr lang="en-US" sz="2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200" b="1" dirty="0" err="1" smtClean="0">
                <a:solidFill>
                  <a:srgbClr val="006600"/>
                </a:solidFill>
                <a:latin typeface=".VnAvant" pitchFamily="34" charset="0"/>
              </a:rPr>
              <a:t>råi</a:t>
            </a:r>
            <a:r>
              <a:rPr lang="en-US" sz="2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200" b="1" dirty="0" err="1" smtClean="0">
                <a:solidFill>
                  <a:srgbClr val="006600"/>
                </a:solidFill>
                <a:latin typeface=".VnAvant" pitchFamily="34" charset="0"/>
              </a:rPr>
              <a:t>tËp</a:t>
            </a:r>
            <a:r>
              <a:rPr lang="en-US" sz="2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200" b="1" dirty="0" err="1" smtClean="0">
                <a:solidFill>
                  <a:srgbClr val="006600"/>
                </a:solidFill>
                <a:latin typeface=".VnAvant" pitchFamily="34" charset="0"/>
              </a:rPr>
              <a:t>kÓ</a:t>
            </a:r>
            <a:r>
              <a:rPr lang="en-US" sz="2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200" b="1" dirty="0" err="1" smtClean="0">
                <a:solidFill>
                  <a:srgbClr val="006600"/>
                </a:solidFill>
                <a:latin typeface=".VnAvant" pitchFamily="34" charset="0"/>
              </a:rPr>
              <a:t>chuyÖn</a:t>
            </a:r>
            <a:r>
              <a:rPr lang="en-US" sz="2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200" b="1" dirty="0" err="1" smtClean="0">
                <a:solidFill>
                  <a:srgbClr val="006600"/>
                </a:solidFill>
                <a:latin typeface=".VnAvant" pitchFamily="34" charset="0"/>
              </a:rPr>
              <a:t>theo</a:t>
            </a:r>
            <a:r>
              <a:rPr lang="en-US" sz="2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200" b="1" dirty="0" err="1" smtClean="0">
                <a:solidFill>
                  <a:srgbClr val="006600"/>
                </a:solidFill>
                <a:latin typeface=".VnAvant" pitchFamily="34" charset="0"/>
              </a:rPr>
              <a:t>mçi</a:t>
            </a:r>
            <a:r>
              <a:rPr lang="en-US" sz="2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200" b="1" dirty="0" err="1" smtClean="0">
                <a:solidFill>
                  <a:srgbClr val="006600"/>
                </a:solidFill>
                <a:latin typeface=".VnAvant" pitchFamily="34" charset="0"/>
              </a:rPr>
              <a:t>phÐp</a:t>
            </a:r>
            <a:r>
              <a:rPr lang="en-US" sz="2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200" b="1" dirty="0" err="1" smtClean="0">
                <a:solidFill>
                  <a:srgbClr val="006600"/>
                </a:solidFill>
                <a:latin typeface=".VnAvant" pitchFamily="34" charset="0"/>
              </a:rPr>
              <a:t>tÝnh</a:t>
            </a:r>
            <a:r>
              <a:rPr lang="en-US" sz="2200" b="1" dirty="0" smtClean="0">
                <a:solidFill>
                  <a:srgbClr val="006600"/>
                </a:solidFill>
                <a:latin typeface=".VnAvant" pitchFamily="34" charset="0"/>
              </a:rPr>
              <a:t> ®· </a:t>
            </a:r>
            <a:r>
              <a:rPr lang="en-US" sz="22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endParaRPr lang="en-US" sz="2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608" y="733666"/>
            <a:ext cx="2823679" cy="3591592"/>
          </a:xfrm>
          <a:prstGeom prst="rect">
            <a:avLst/>
          </a:prstGeom>
        </p:spPr>
      </p:pic>
      <p:pic>
        <p:nvPicPr>
          <p:cNvPr id="4" name="Toan-1-Trang37-3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2580" b="13134"/>
          <a:stretch/>
        </p:blipFill>
        <p:spPr>
          <a:xfrm>
            <a:off x="566057" y="1190171"/>
            <a:ext cx="4601029" cy="256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4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47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  <a:endParaRPr lang="en-US" sz="32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25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66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1" dirty="0"/>
              <a:t> Em hãy viết phép tính thích hợp cho tranh dưới đây.</a:t>
            </a:r>
            <a:endParaRPr lang="en-US" sz="2600" b="1" dirty="0"/>
          </a:p>
        </p:txBody>
      </p:sp>
      <p:sp>
        <p:nvSpPr>
          <p:cNvPr id="39" name="Bevel 38"/>
          <p:cNvSpPr/>
          <p:nvPr/>
        </p:nvSpPr>
        <p:spPr>
          <a:xfrm>
            <a:off x="1889611" y="1135833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+ 3 = 5</a:t>
            </a:r>
          </a:p>
        </p:txBody>
      </p:sp>
      <p:sp>
        <p:nvSpPr>
          <p:cNvPr id="41" name="Bevel 40"/>
          <p:cNvSpPr/>
          <p:nvPr/>
        </p:nvSpPr>
        <p:spPr>
          <a:xfrm>
            <a:off x="6906774" y="1118965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+ 2 = 4</a:t>
            </a:r>
          </a:p>
        </p:txBody>
      </p:sp>
      <p:sp>
        <p:nvSpPr>
          <p:cNvPr id="53" name="Bevel 52"/>
          <p:cNvSpPr/>
          <p:nvPr/>
        </p:nvSpPr>
        <p:spPr>
          <a:xfrm>
            <a:off x="1889610" y="2198177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+ 2 = 3</a:t>
            </a:r>
          </a:p>
        </p:txBody>
      </p:sp>
      <p:sp>
        <p:nvSpPr>
          <p:cNvPr id="54" name="Bevel 53"/>
          <p:cNvSpPr/>
          <p:nvPr/>
        </p:nvSpPr>
        <p:spPr>
          <a:xfrm>
            <a:off x="6933783" y="2032535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+ 2 = 5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936" y="1125485"/>
            <a:ext cx="1461750" cy="102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336" y="1659895"/>
            <a:ext cx="1435586" cy="99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46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1" grpId="0" animBg="1"/>
      <p:bldP spid="53" grpId="0" animBg="1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Em hãy viết phép tính thích hợp cho tranh dưới đây.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Bevel 34"/>
          <p:cNvSpPr/>
          <p:nvPr/>
        </p:nvSpPr>
        <p:spPr>
          <a:xfrm>
            <a:off x="1558855" y="1219910"/>
            <a:ext cx="175076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A. </a:t>
            </a:r>
            <a:r>
              <a:rPr lang="en-US" sz="2000" b="1" dirty="0">
                <a:solidFill>
                  <a:schemeClr val="bg1"/>
                </a:solidFill>
              </a:rPr>
              <a:t>4 + 2 = 6</a:t>
            </a:r>
          </a:p>
        </p:txBody>
      </p:sp>
      <p:sp>
        <p:nvSpPr>
          <p:cNvPr id="36" name="Bevel 35"/>
          <p:cNvSpPr/>
          <p:nvPr/>
        </p:nvSpPr>
        <p:spPr>
          <a:xfrm>
            <a:off x="6420013" y="1211919"/>
            <a:ext cx="177634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B. </a:t>
            </a:r>
            <a:r>
              <a:rPr lang="en-US" sz="2000" b="1" dirty="0">
                <a:solidFill>
                  <a:schemeClr val="bg1"/>
                </a:solidFill>
              </a:rPr>
              <a:t>1 + 4 = 5</a:t>
            </a:r>
          </a:p>
        </p:txBody>
      </p:sp>
      <p:sp>
        <p:nvSpPr>
          <p:cNvPr id="37" name="Bevel 36"/>
          <p:cNvSpPr/>
          <p:nvPr/>
        </p:nvSpPr>
        <p:spPr>
          <a:xfrm>
            <a:off x="1545987" y="2048618"/>
            <a:ext cx="175076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C. </a:t>
            </a:r>
            <a:r>
              <a:rPr lang="en-US" sz="2000" b="1" dirty="0">
                <a:solidFill>
                  <a:schemeClr val="bg1"/>
                </a:solidFill>
              </a:rPr>
              <a:t>4 + 2 = 5</a:t>
            </a:r>
          </a:p>
        </p:txBody>
      </p:sp>
      <p:sp>
        <p:nvSpPr>
          <p:cNvPr id="38" name="Bevel 37"/>
          <p:cNvSpPr/>
          <p:nvPr/>
        </p:nvSpPr>
        <p:spPr>
          <a:xfrm>
            <a:off x="6420013" y="2048618"/>
            <a:ext cx="177634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D. </a:t>
            </a:r>
            <a:r>
              <a:rPr lang="en-US" sz="2000" b="1">
                <a:solidFill>
                  <a:schemeClr val="bg1"/>
                </a:solidFill>
              </a:rPr>
              <a:t>2 + 4 = 6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495" y="1211919"/>
            <a:ext cx="2679700" cy="153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17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095501"/>
            <a:ext cx="89154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TRÂN TRỌNG CẢM ƠN!</a:t>
            </a:r>
            <a:endParaRPr lang="en-US" sz="4400" b="1" cap="all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" y="3645838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70" y="3675824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7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7"/>
          <a:stretch/>
        </p:blipFill>
        <p:spPr>
          <a:xfrm>
            <a:off x="85725" y="1538514"/>
            <a:ext cx="8972550" cy="41329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6856" y="43543"/>
            <a:ext cx="7968343" cy="1331676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15</a:t>
            </a:r>
            <a:endParaRPr lang="en-US" sz="32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Lµm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quen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víi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phÐp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céng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dÊu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céng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(</a:t>
            </a:r>
            <a:r>
              <a:rPr lang="en-US" sz="3200" b="1" dirty="0" err="1" smtClean="0">
                <a:solidFill>
                  <a:schemeClr val="tx1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TiÕp</a:t>
            </a:r>
            <a:r>
              <a:rPr lang="en-US" sz="3200" b="1" dirty="0" smtClean="0">
                <a:solidFill>
                  <a:schemeClr val="tx1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theo</a:t>
            </a:r>
            <a:r>
              <a:rPr lang="en-US" sz="3200" b="1" dirty="0" smtClean="0">
                <a:solidFill>
                  <a:schemeClr val="tx1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ountry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81943" y="37529"/>
            <a:ext cx="489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®o¹n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phim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2" name="Toan-1-Trang36-1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2580" b="13134"/>
          <a:stretch/>
        </p:blipFill>
        <p:spPr>
          <a:xfrm>
            <a:off x="697900" y="712924"/>
            <a:ext cx="7750628" cy="431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6"/>
          <p:cNvSpPr txBox="1">
            <a:spLocks noChangeArrowheads="1"/>
          </p:cNvSpPr>
          <p:nvPr/>
        </p:nvSpPr>
        <p:spPr>
          <a:xfrm>
            <a:off x="130629" y="37529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81943" y="23015"/>
            <a:ext cx="489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endParaRPr lang="en-US" sz="24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7"/>
          <a:stretch/>
        </p:blipFill>
        <p:spPr>
          <a:xfrm>
            <a:off x="2364864" y="3192205"/>
            <a:ext cx="4626162" cy="213090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1679520" y="577595"/>
            <a:ext cx="5955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Ban đầu, trong rổ có bao nhiêu quả bóng?</a:t>
            </a:r>
          </a:p>
        </p:txBody>
      </p:sp>
      <p:sp>
        <p:nvSpPr>
          <p:cNvPr id="4" name="Rectangle 3"/>
          <p:cNvSpPr/>
          <p:nvPr/>
        </p:nvSpPr>
        <p:spPr>
          <a:xfrm>
            <a:off x="3744963" y="885372"/>
            <a:ext cx="1726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bóng</a:t>
            </a:r>
            <a:endParaRPr lang="en-US" sz="24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3761" y="1301496"/>
            <a:ext cx="6109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ném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rổ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3676890" y="1722410"/>
            <a:ext cx="1726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bóng</a:t>
            </a:r>
            <a:endParaRPr lang="en-US" sz="24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5071" y="2138717"/>
            <a:ext cx="5863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rổ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776046" y="2636810"/>
            <a:ext cx="1726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bóng</a:t>
            </a:r>
            <a:endParaRPr lang="en-US" sz="24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18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ountry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81943" y="37529"/>
            <a:ext cx="489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®o¹n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phim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3" name="Toan-1-Trang3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2897" b="12500"/>
          <a:stretch/>
        </p:blipFill>
        <p:spPr>
          <a:xfrm>
            <a:off x="849547" y="783771"/>
            <a:ext cx="7655823" cy="428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8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255" y="3152922"/>
            <a:ext cx="3228975" cy="228993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1343050" y="76528"/>
            <a:ext cx="55734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hộp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que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132496" y="456875"/>
            <a:ext cx="23439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4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que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tính</a:t>
            </a:r>
            <a:endParaRPr lang="en-US" sz="28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38470" y="889327"/>
            <a:ext cx="5766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hộp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que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69943" y="1401281"/>
            <a:ext cx="2803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que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tính</a:t>
            </a:r>
            <a:endParaRPr lang="en-US" sz="28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38470" y="1876296"/>
            <a:ext cx="6551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hộp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que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07011" y="2418691"/>
            <a:ext cx="1784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que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tính</a:t>
            </a:r>
            <a:endParaRPr lang="en-US" sz="28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51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1026" name="Picture 2" descr="D:\LOP 1 CANH DIEU\TOAN\Bai 15. lam quen voi phep cong, dau cong (tiep theo)\Package - Lesson\Data\th1b002tr036h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596" y="3436257"/>
            <a:ext cx="3733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14" y="290963"/>
            <a:ext cx="4173764" cy="295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3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090"/>
            <a:ext cx="9132983" cy="5691910"/>
          </a:xfrm>
        </p:spPr>
      </p:pic>
      <p:sp>
        <p:nvSpPr>
          <p:cNvPr id="5" name="TextBox 4"/>
          <p:cNvSpPr txBox="1"/>
          <p:nvPr/>
        </p:nvSpPr>
        <p:spPr>
          <a:xfrm>
            <a:off x="1676400" y="1627635"/>
            <a:ext cx="6019800" cy="1102866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lao</a:t>
            </a:r>
            <a:endParaRPr lang="en-US" sz="8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67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ountry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0629" y="8254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1: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Sè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798" y="900793"/>
            <a:ext cx="3435154" cy="2393950"/>
          </a:xfrm>
          <a:prstGeom prst="rect">
            <a:avLst/>
          </a:prstGeom>
        </p:spPr>
      </p:pic>
      <p:pic>
        <p:nvPicPr>
          <p:cNvPr id="4" name="Toan-1-Trang37-1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2897" b="12500"/>
          <a:stretch/>
        </p:blipFill>
        <p:spPr>
          <a:xfrm>
            <a:off x="638628" y="890900"/>
            <a:ext cx="4296229" cy="2403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61944" y="275591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2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12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kết"/>
  <p:tag name="ISPRING_SLIDE_INDENT_LEVEL" val="0"/>
  <p:tag name="ISPRING_PRESENTER_ID" val="{C33FFEB5-A459-41C1-BD42-906817BA6AC8}"/>
  <p:tag name="ISPRING_SLIDE_ID" val="{4D386D3D-4546-48D5-A80A-DA91D7FE8615}"/>
  <p:tag name="ISPRING_PLAYER_LAYOUT_TYPE" val="Full"/>
  <p:tag name="ISPRING_SLIDE_ID_2" val="{6A9B9CA4-562E-4C83-B24E-189E29E741B7}"/>
  <p:tag name="GENSWF_ADVANCE_TIME" val="5.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2683</TotalTime>
  <Words>348</Words>
  <Application>Microsoft Office PowerPoint</Application>
  <PresentationFormat>On-screen Show (16:10)</PresentationFormat>
  <Paragraphs>47</Paragraphs>
  <Slides>19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Times New Roman</vt:lpstr>
      <vt:lpstr>Tahoma</vt:lpstr>
      <vt:lpstr>.VnAvant</vt:lpstr>
      <vt:lpstr>Calibri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251</cp:revision>
  <dcterms:created xsi:type="dcterms:W3CDTF">2020-02-10T09:35:50Z</dcterms:created>
  <dcterms:modified xsi:type="dcterms:W3CDTF">2020-10-04T11:42:31Z</dcterms:modified>
</cp:coreProperties>
</file>