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80" r:id="rId2"/>
    <p:sldId id="256" r:id="rId3"/>
    <p:sldId id="379" r:id="rId4"/>
    <p:sldId id="380" r:id="rId5"/>
    <p:sldId id="394" r:id="rId6"/>
    <p:sldId id="393" r:id="rId7"/>
    <p:sldId id="371" r:id="rId8"/>
    <p:sldId id="378" r:id="rId9"/>
    <p:sldId id="381" r:id="rId10"/>
    <p:sldId id="350" r:id="rId11"/>
  </p:sldIdLst>
  <p:sldSz cx="9144000" cy="5715000" type="screen16x10"/>
  <p:notesSz cx="6858000" cy="9144000"/>
  <p:embeddedFontLst>
    <p:embeddedFont>
      <p:font typeface=".VnAvant" pitchFamily="34" charset="0"/>
      <p:regular r:id="rId13"/>
      <p:bold r:id="rId14"/>
      <p:italic r:id="rId15"/>
      <p:boldItalic r:id="rId16"/>
    </p:embeddedFont>
    <p:embeddedFont>
      <p:font typeface="Tahoma" pitchFamily="34" charset="0"/>
      <p:regular r:id="rId17"/>
      <p:bold r:id="rId18"/>
    </p:embeddedFont>
    <p:embeddedFont>
      <p:font typeface="Calibri" pitchFamily="34" charset="0"/>
      <p:regular r:id="rId19"/>
      <p:bold r:id="rId20"/>
      <p:italic r:id="rId21"/>
      <p:boldItalic r:id="rId22"/>
    </p:embeddedFont>
    <p:embeddedFont>
      <p:font typeface="宋体" pitchFamily="2" charset="-122"/>
      <p:regular r:id="rId23"/>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CCFFFF"/>
    <a:srgbClr val="FFCC66"/>
    <a:srgbClr val="99FFCC"/>
    <a:srgbClr val="00CCFF"/>
    <a:srgbClr val="FF66FF"/>
    <a:srgbClr val="FFFF99"/>
    <a:srgbClr val="0066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p:scale>
          <a:sx n="66" d="100"/>
          <a:sy n="66" d="100"/>
        </p:scale>
        <p:origin x="-1086" y="-30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10/17/2020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12FA22-B723-4883-940A-FF5312032E5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2020/10/17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2020/10/17</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wmf"/><Relationship Id="rId5" Type="http://schemas.openxmlformats.org/officeDocument/2006/relationships/image" Target="../media/image10.gi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730250" y="2212043"/>
            <a:ext cx="7945438" cy="5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294482"/>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654050" y="273316"/>
            <a:ext cx="848995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400" b="1" dirty="0" smtClean="0">
                <a:ln>
                  <a:solidFill>
                    <a:srgbClr val="7030A0"/>
                  </a:solidFill>
                </a:ln>
                <a:solidFill>
                  <a:srgbClr val="FF0000"/>
                </a:solidFill>
                <a:latin typeface="Arial" pitchFamily="34" charset="0"/>
                <a:cs typeface="Arial" pitchFamily="34" charset="0"/>
              </a:rPr>
              <a:t>BÀI GIẢNG SOẠN THẢO THEO BỘ SÁCH: CÁNH DIỀU</a:t>
            </a:r>
            <a:endParaRPr lang="en-US" sz="2400" b="1" dirty="0">
              <a:ln>
                <a:solidFill>
                  <a:srgbClr val="7030A0"/>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2324100" y="1312947"/>
            <a:ext cx="46191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TOÁN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037502"/>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077190"/>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47765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3193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601692"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023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404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3862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690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148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2922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4" name="Oval 85"/>
          <p:cNvSpPr>
            <a:spLocks noChangeArrowheads="1"/>
          </p:cNvSpPr>
          <p:nvPr/>
        </p:nvSpPr>
        <p:spPr bwMode="auto">
          <a:xfrm>
            <a:off x="3303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5" name="Oval 86"/>
          <p:cNvSpPr>
            <a:spLocks noChangeArrowheads="1"/>
          </p:cNvSpPr>
          <p:nvPr/>
        </p:nvSpPr>
        <p:spPr bwMode="auto">
          <a:xfrm>
            <a:off x="3760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6" name="Oval 87"/>
          <p:cNvSpPr>
            <a:spLocks noChangeArrowheads="1"/>
          </p:cNvSpPr>
          <p:nvPr/>
        </p:nvSpPr>
        <p:spPr bwMode="auto">
          <a:xfrm>
            <a:off x="42175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7" name="Oval 88"/>
          <p:cNvSpPr>
            <a:spLocks noChangeArrowheads="1"/>
          </p:cNvSpPr>
          <p:nvPr/>
        </p:nvSpPr>
        <p:spPr bwMode="auto">
          <a:xfrm>
            <a:off x="46747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8" name="Oval 89"/>
          <p:cNvSpPr>
            <a:spLocks noChangeArrowheads="1"/>
          </p:cNvSpPr>
          <p:nvPr/>
        </p:nvSpPr>
        <p:spPr bwMode="auto">
          <a:xfrm>
            <a:off x="51319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9" name="Oval 90"/>
          <p:cNvSpPr>
            <a:spLocks noChangeArrowheads="1"/>
          </p:cNvSpPr>
          <p:nvPr/>
        </p:nvSpPr>
        <p:spPr bwMode="auto">
          <a:xfrm>
            <a:off x="5589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0" name="Oval 91"/>
          <p:cNvSpPr>
            <a:spLocks noChangeArrowheads="1"/>
          </p:cNvSpPr>
          <p:nvPr/>
        </p:nvSpPr>
        <p:spPr bwMode="auto">
          <a:xfrm>
            <a:off x="6046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1" name="AutoShape 97"/>
          <p:cNvSpPr>
            <a:spLocks noChangeArrowheads="1"/>
          </p:cNvSpPr>
          <p:nvPr/>
        </p:nvSpPr>
        <p:spPr bwMode="auto">
          <a:xfrm>
            <a:off x="52337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descr="Toán 1 (thuộc bộ sách Cánh Diều) - VEPIC"/>
          <p:cNvPicPr>
            <a:picLocks noChangeAspect="1" noChangeArrowheads="1"/>
          </p:cNvPicPr>
          <p:nvPr/>
        </p:nvPicPr>
        <p:blipFill rotWithShape="1">
          <a:blip r:embed="rId7">
            <a:extLst>
              <a:ext uri="{28A0092B-C50C-407E-A947-70E740481C1C}">
                <a14:useLocalDpi xmlns:a14="http://schemas.microsoft.com/office/drawing/2010/main" val="0"/>
              </a:ext>
            </a:extLst>
          </a:blip>
          <a:srcRect l="9216" t="35089" r="4208" b="12579"/>
          <a:stretch/>
        </p:blipFill>
        <p:spPr bwMode="auto">
          <a:xfrm>
            <a:off x="3429905" y="3227802"/>
            <a:ext cx="2346295" cy="1989454"/>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6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095501"/>
            <a:ext cx="8915400" cy="76944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smtClean="0">
                <a:ln w="0"/>
                <a:solidFill>
                  <a:srgbClr val="FF0000"/>
                </a:solidFill>
                <a:effectLst>
                  <a:reflection blurRad="12700" stA="50000" endPos="50000" dist="5000" dir="5400000" sy="-100000" rotWithShape="0"/>
                </a:effectLst>
              </a:rPr>
              <a:t>TRÂN TRỌNG CẢM ƠN!</a:t>
            </a:r>
            <a:endParaRPr lang="en-US" sz="4400" b="1" cap="all">
              <a:ln w="0"/>
              <a:solidFill>
                <a:srgbClr val="FF0000"/>
              </a:solidFill>
              <a:effectLst>
                <a:reflection blurRad="12700" stA="50000" endPos="50000" dist="5000" dir="5400000" sy="-100000" rotWithShape="0"/>
              </a:effectLst>
            </a:endParaRPr>
          </a:p>
        </p:txBody>
      </p:sp>
      <p:pic>
        <p:nvPicPr>
          <p:cNvPr id="5"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393" y="3645838"/>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9970" y="3675824"/>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9783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29057"/>
            <a:ext cx="9141569" cy="56859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txBox="1">
            <a:spLocks noChangeArrowheads="1"/>
          </p:cNvSpPr>
          <p:nvPr/>
        </p:nvSpPr>
        <p:spPr>
          <a:xfrm>
            <a:off x="130629" y="110099"/>
            <a:ext cx="8868228" cy="545737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sp>
        <p:nvSpPr>
          <p:cNvPr id="8" name="Rounded Rectangle 7"/>
          <p:cNvSpPr/>
          <p:nvPr/>
        </p:nvSpPr>
        <p:spPr>
          <a:xfrm>
            <a:off x="616856" y="319315"/>
            <a:ext cx="7968343" cy="1331676"/>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00CC"/>
                </a:solidFill>
                <a:latin typeface=".VnAvant" pitchFamily="34" charset="0"/>
                <a:ea typeface="Tahoma" pitchFamily="34" charset="0"/>
                <a:cs typeface="Tahoma" pitchFamily="34" charset="0"/>
              </a:rPr>
              <a:t>Bµi</a:t>
            </a:r>
            <a:r>
              <a:rPr lang="en-US" sz="4000" b="1" dirty="0" smtClean="0">
                <a:solidFill>
                  <a:srgbClr val="0000CC"/>
                </a:solidFill>
                <a:latin typeface=".VnAvant" pitchFamily="34" charset="0"/>
                <a:ea typeface="Tahoma" pitchFamily="34" charset="0"/>
                <a:cs typeface="Tahoma" pitchFamily="34" charset="0"/>
              </a:rPr>
              <a:t> 17</a:t>
            </a:r>
          </a:p>
          <a:p>
            <a:pPr algn="ctr"/>
            <a:r>
              <a:rPr lang="en-US" sz="4000" b="1" dirty="0" err="1" smtClean="0">
                <a:solidFill>
                  <a:srgbClr val="FF0000"/>
                </a:solidFill>
                <a:latin typeface=".VnAvant" pitchFamily="34" charset="0"/>
                <a:ea typeface="Tahoma" pitchFamily="34" charset="0"/>
                <a:cs typeface="Arial" pitchFamily="34" charset="0"/>
              </a:rPr>
              <a:t>PhÐp</a:t>
            </a:r>
            <a:r>
              <a:rPr lang="en-US" sz="4000" b="1" dirty="0" smtClean="0">
                <a:solidFill>
                  <a:srgbClr val="FF0000"/>
                </a:solidFill>
                <a:latin typeface=".VnAvant" pitchFamily="34" charset="0"/>
                <a:ea typeface="Tahoma" pitchFamily="34" charset="0"/>
                <a:cs typeface="Arial" pitchFamily="34" charset="0"/>
              </a:rPr>
              <a:t> </a:t>
            </a:r>
            <a:r>
              <a:rPr lang="en-US" sz="4000" b="1" dirty="0" err="1" smtClean="0">
                <a:solidFill>
                  <a:srgbClr val="FF0000"/>
                </a:solidFill>
                <a:latin typeface=".VnAvant" pitchFamily="34" charset="0"/>
                <a:ea typeface="Tahoma" pitchFamily="34" charset="0"/>
                <a:cs typeface="Arial" pitchFamily="34" charset="0"/>
              </a:rPr>
              <a:t>céng</a:t>
            </a:r>
            <a:r>
              <a:rPr lang="en-US" sz="4000" b="1" dirty="0" smtClean="0">
                <a:solidFill>
                  <a:srgbClr val="FF0000"/>
                </a:solidFill>
                <a:latin typeface=".VnAvant" pitchFamily="34" charset="0"/>
                <a:ea typeface="Tahoma" pitchFamily="34" charset="0"/>
                <a:cs typeface="Arial" pitchFamily="34" charset="0"/>
              </a:rPr>
              <a:t> </a:t>
            </a:r>
            <a:r>
              <a:rPr lang="en-US" sz="4000" b="1" dirty="0" err="1" smtClean="0">
                <a:solidFill>
                  <a:srgbClr val="FF0000"/>
                </a:solidFill>
                <a:latin typeface=".VnAvant" pitchFamily="34" charset="0"/>
                <a:ea typeface="Tahoma" pitchFamily="34" charset="0"/>
                <a:cs typeface="Arial" pitchFamily="34" charset="0"/>
              </a:rPr>
              <a:t>trong</a:t>
            </a:r>
            <a:r>
              <a:rPr lang="en-US" sz="4000" b="1" dirty="0" smtClean="0">
                <a:solidFill>
                  <a:srgbClr val="FF0000"/>
                </a:solidFill>
                <a:latin typeface=".VnAvant" pitchFamily="34" charset="0"/>
                <a:ea typeface="Tahoma" pitchFamily="34" charset="0"/>
                <a:cs typeface="Arial" pitchFamily="34" charset="0"/>
              </a:rPr>
              <a:t> ph¹m vi 6 (</a:t>
            </a:r>
            <a:r>
              <a:rPr lang="en-US" sz="4000" b="1" dirty="0" err="1" smtClean="0">
                <a:solidFill>
                  <a:srgbClr val="FF0000"/>
                </a:solidFill>
                <a:latin typeface=".VnAvant" pitchFamily="34" charset="0"/>
                <a:ea typeface="Tahoma" pitchFamily="34" charset="0"/>
                <a:cs typeface="Arial" pitchFamily="34" charset="0"/>
              </a:rPr>
              <a:t>TiÕp</a:t>
            </a:r>
            <a:r>
              <a:rPr lang="en-US" sz="4000" b="1" dirty="0" smtClean="0">
                <a:solidFill>
                  <a:srgbClr val="FF0000"/>
                </a:solidFill>
                <a:latin typeface=".VnAvant" pitchFamily="34" charset="0"/>
                <a:ea typeface="Tahoma" pitchFamily="34" charset="0"/>
                <a:cs typeface="Arial" pitchFamily="34" charset="0"/>
              </a:rPr>
              <a:t> </a:t>
            </a:r>
            <a:r>
              <a:rPr lang="en-US" sz="4000" b="1" dirty="0" err="1" smtClean="0">
                <a:solidFill>
                  <a:srgbClr val="FF0000"/>
                </a:solidFill>
                <a:latin typeface=".VnAvant" pitchFamily="34" charset="0"/>
                <a:ea typeface="Tahoma" pitchFamily="34" charset="0"/>
                <a:cs typeface="Arial" pitchFamily="34" charset="0"/>
              </a:rPr>
              <a:t>theo</a:t>
            </a:r>
            <a:r>
              <a:rPr lang="en-US" sz="4000" b="1" dirty="0" smtClean="0">
                <a:solidFill>
                  <a:srgbClr val="FF0000"/>
                </a:solidFill>
                <a:latin typeface=".VnAvant" pitchFamily="34" charset="0"/>
                <a:ea typeface="Tahoma" pitchFamily="34" charset="0"/>
                <a:cs typeface="Arial" pitchFamily="34" charset="0"/>
              </a:rPr>
              <a:t>)</a:t>
            </a:r>
            <a:endParaRPr lang="en-US" sz="4000" b="1" dirty="0" smtClean="0">
              <a:solidFill>
                <a:schemeClr val="tx1"/>
              </a:solidFill>
              <a:latin typeface=".VnAvant" pitchFamily="34" charset="0"/>
              <a:ea typeface="Tahoma" pitchFamily="34" charset="0"/>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540" y="2004323"/>
            <a:ext cx="6102804" cy="3345434"/>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3240351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29057"/>
            <a:ext cx="9141569" cy="56859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130629" y="110099"/>
            <a:ext cx="8868228" cy="545737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sp>
        <p:nvSpPr>
          <p:cNvPr id="4" name="Rectangle 3"/>
          <p:cNvSpPr/>
          <p:nvPr/>
        </p:nvSpPr>
        <p:spPr>
          <a:xfrm>
            <a:off x="1639518" y="424869"/>
            <a:ext cx="5850449" cy="707886"/>
          </a:xfrm>
          <a:prstGeom prst="rect">
            <a:avLst/>
          </a:prstGeom>
        </p:spPr>
        <p:txBody>
          <a:bodyPr wrap="none">
            <a:spAutoFit/>
          </a:bodyPr>
          <a:lstStyle/>
          <a:p>
            <a:pPr algn="ctr"/>
            <a:r>
              <a:rPr lang="it-IT" sz="4000" b="1" dirty="0">
                <a:solidFill>
                  <a:srgbClr val="FF0000"/>
                </a:solidFill>
                <a:latin typeface="Arial" pitchFamily="34" charset="0"/>
                <a:cs typeface="Arial" pitchFamily="34" charset="0"/>
              </a:rPr>
              <a:t>Trò chơi: Ai nhanh hơn</a:t>
            </a:r>
          </a:p>
        </p:txBody>
      </p:sp>
      <p:sp>
        <p:nvSpPr>
          <p:cNvPr id="7" name="Rectangle 6"/>
          <p:cNvSpPr/>
          <p:nvPr/>
        </p:nvSpPr>
        <p:spPr>
          <a:xfrm>
            <a:off x="453570" y="1343811"/>
            <a:ext cx="8222343" cy="3539430"/>
          </a:xfrm>
          <a:prstGeom prst="rect">
            <a:avLst/>
          </a:prstGeom>
          <a:solidFill>
            <a:srgbClr val="00B050"/>
          </a:solidFill>
        </p:spPr>
        <p:txBody>
          <a:bodyPr wrap="square">
            <a:spAutoFit/>
          </a:bodyPr>
          <a:lstStyle/>
          <a:p>
            <a:pPr algn="just"/>
            <a:r>
              <a:rPr lang="vi-VN" sz="3200" dirty="0">
                <a:solidFill>
                  <a:schemeClr val="bg1"/>
                </a:solidFill>
              </a:rPr>
              <a:t>Giáo viên chia lớp thành 3 nhóm và phát cho mỗi nhóm các tấm thẻ có chứa phép cộng trong phạm vi 6. Các nhóm ghi kết quả phép tính vào thẻ và nhanh chóng lên bảng, sắp xếp các thẻ đó theo quy tắc nhất định. Nhóm nào làm đúng và nhanh nhất là nhóm chiến thắng.</a:t>
            </a:r>
          </a:p>
        </p:txBody>
      </p:sp>
    </p:spTree>
    <p:extLst>
      <p:ext uri="{BB962C8B-B14F-4D97-AF65-F5344CB8AC3E}">
        <p14:creationId xmlns:p14="http://schemas.microsoft.com/office/powerpoint/2010/main" val="193766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29057"/>
            <a:ext cx="9141569" cy="56859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txBox="1">
            <a:spLocks noChangeArrowheads="1"/>
          </p:cNvSpPr>
          <p:nvPr/>
        </p:nvSpPr>
        <p:spPr>
          <a:xfrm>
            <a:off x="130629" y="110099"/>
            <a:ext cx="8868228" cy="545737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sp>
        <p:nvSpPr>
          <p:cNvPr id="4" name="Rectangle 3"/>
          <p:cNvSpPr/>
          <p:nvPr/>
        </p:nvSpPr>
        <p:spPr>
          <a:xfrm>
            <a:off x="759607" y="366812"/>
            <a:ext cx="7745766" cy="954107"/>
          </a:xfrm>
          <a:prstGeom prst="rect">
            <a:avLst/>
          </a:prstGeom>
        </p:spPr>
        <p:txBody>
          <a:bodyPr wrap="square">
            <a:spAutoFit/>
          </a:bodyPr>
          <a:lstStyle/>
          <a:p>
            <a:pPr algn="ctr"/>
            <a:r>
              <a:rPr lang="vi-VN" sz="2800" b="1" dirty="0">
                <a:solidFill>
                  <a:srgbClr val="FF0000"/>
                </a:solidFill>
                <a:latin typeface="Arial" pitchFamily="34" charset="0"/>
                <a:cs typeface="Arial" pitchFamily="34" charset="0"/>
              </a:rPr>
              <a:t>Em có nhận xét gì về đặc điểm của các phép cộng trong từng dòng?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173" y="1436914"/>
            <a:ext cx="6846633" cy="3753186"/>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1858820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0890" y="698500"/>
            <a:ext cx="1676400"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1 + 1 = 2</a:t>
            </a:r>
            <a:endParaRPr lang="en-US" sz="2800" dirty="0">
              <a:solidFill>
                <a:schemeClr val="tx1"/>
              </a:solidFill>
              <a:latin typeface=".VnAvant" pitchFamily="34" charset="0"/>
            </a:endParaRPr>
          </a:p>
        </p:txBody>
      </p:sp>
      <p:sp>
        <p:nvSpPr>
          <p:cNvPr id="10" name="Rounded Rectangle 9"/>
          <p:cNvSpPr/>
          <p:nvPr/>
        </p:nvSpPr>
        <p:spPr>
          <a:xfrm>
            <a:off x="1981200" y="698500"/>
            <a:ext cx="1676400"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2 + 1 = 3</a:t>
            </a:r>
            <a:endParaRPr lang="en-US" sz="2800" dirty="0">
              <a:solidFill>
                <a:schemeClr val="tx1"/>
              </a:solidFill>
              <a:latin typeface=".VnAvant" pitchFamily="34" charset="0"/>
            </a:endParaRPr>
          </a:p>
        </p:txBody>
      </p:sp>
      <p:sp>
        <p:nvSpPr>
          <p:cNvPr id="11" name="Rounded Rectangle 10"/>
          <p:cNvSpPr/>
          <p:nvPr/>
        </p:nvSpPr>
        <p:spPr>
          <a:xfrm>
            <a:off x="3761510" y="698500"/>
            <a:ext cx="1676400"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3 + 1 = 4</a:t>
            </a:r>
            <a:endParaRPr lang="en-US" sz="2800" dirty="0">
              <a:solidFill>
                <a:schemeClr val="tx1"/>
              </a:solidFill>
              <a:latin typeface=".VnAvant" pitchFamily="34" charset="0"/>
            </a:endParaRPr>
          </a:p>
        </p:txBody>
      </p:sp>
      <p:sp>
        <p:nvSpPr>
          <p:cNvPr id="12" name="Rounded Rectangle 11"/>
          <p:cNvSpPr/>
          <p:nvPr/>
        </p:nvSpPr>
        <p:spPr>
          <a:xfrm>
            <a:off x="5548745" y="698500"/>
            <a:ext cx="1676400"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4 + 1 = 5</a:t>
            </a:r>
            <a:endParaRPr lang="en-US" sz="2800" dirty="0">
              <a:solidFill>
                <a:schemeClr val="tx1"/>
              </a:solidFill>
              <a:latin typeface=".VnAvant" pitchFamily="34" charset="0"/>
            </a:endParaRPr>
          </a:p>
        </p:txBody>
      </p:sp>
      <p:sp>
        <p:nvSpPr>
          <p:cNvPr id="13" name="Rounded Rectangle 12"/>
          <p:cNvSpPr/>
          <p:nvPr/>
        </p:nvSpPr>
        <p:spPr>
          <a:xfrm>
            <a:off x="7329055" y="698500"/>
            <a:ext cx="1676400"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5 + 1 = 6</a:t>
            </a:r>
            <a:endParaRPr lang="en-US" sz="2800" dirty="0">
              <a:solidFill>
                <a:schemeClr val="tx1"/>
              </a:solidFill>
              <a:latin typeface=".VnAvant" pitchFamily="34" charset="0"/>
            </a:endParaRPr>
          </a:p>
        </p:txBody>
      </p:sp>
      <p:sp>
        <p:nvSpPr>
          <p:cNvPr id="14" name="Rounded Rectangle 13"/>
          <p:cNvSpPr/>
          <p:nvPr/>
        </p:nvSpPr>
        <p:spPr>
          <a:xfrm>
            <a:off x="152400" y="1587500"/>
            <a:ext cx="1724890"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1 + 2 = 3</a:t>
            </a:r>
            <a:endParaRPr lang="en-US" sz="2800" dirty="0">
              <a:solidFill>
                <a:schemeClr val="tx1"/>
              </a:solidFill>
              <a:latin typeface=".VnAvant" pitchFamily="34" charset="0"/>
            </a:endParaRPr>
          </a:p>
        </p:txBody>
      </p:sp>
      <p:sp>
        <p:nvSpPr>
          <p:cNvPr id="16" name="Rounded Rectangle 15"/>
          <p:cNvSpPr/>
          <p:nvPr/>
        </p:nvSpPr>
        <p:spPr>
          <a:xfrm>
            <a:off x="1988128" y="1587500"/>
            <a:ext cx="1669473"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2 + 2 = 4</a:t>
            </a:r>
            <a:endParaRPr lang="en-US" sz="2800" dirty="0">
              <a:solidFill>
                <a:schemeClr val="tx1"/>
              </a:solidFill>
              <a:latin typeface=".VnAvant" pitchFamily="34" charset="0"/>
            </a:endParaRPr>
          </a:p>
        </p:txBody>
      </p:sp>
      <p:sp>
        <p:nvSpPr>
          <p:cNvPr id="17" name="Rounded Rectangle 16"/>
          <p:cNvSpPr/>
          <p:nvPr/>
        </p:nvSpPr>
        <p:spPr>
          <a:xfrm>
            <a:off x="3768438" y="1587500"/>
            <a:ext cx="1669473"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3 + 2 = 5</a:t>
            </a:r>
            <a:endParaRPr lang="en-US" sz="2800" dirty="0">
              <a:solidFill>
                <a:schemeClr val="tx1"/>
              </a:solidFill>
              <a:latin typeface=".VnAvant" pitchFamily="34" charset="0"/>
            </a:endParaRPr>
          </a:p>
        </p:txBody>
      </p:sp>
      <p:sp>
        <p:nvSpPr>
          <p:cNvPr id="18" name="Rounded Rectangle 17"/>
          <p:cNvSpPr/>
          <p:nvPr/>
        </p:nvSpPr>
        <p:spPr>
          <a:xfrm>
            <a:off x="5562601" y="1587500"/>
            <a:ext cx="1669473"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4 + 2 = 6</a:t>
            </a:r>
            <a:endParaRPr lang="en-US" sz="2800" dirty="0">
              <a:solidFill>
                <a:schemeClr val="tx1"/>
              </a:solidFill>
              <a:latin typeface=".VnAvant" pitchFamily="34" charset="0"/>
            </a:endParaRPr>
          </a:p>
        </p:txBody>
      </p:sp>
      <p:sp>
        <p:nvSpPr>
          <p:cNvPr id="19" name="Rounded Rectangle 18"/>
          <p:cNvSpPr/>
          <p:nvPr/>
        </p:nvSpPr>
        <p:spPr>
          <a:xfrm>
            <a:off x="152401" y="2476500"/>
            <a:ext cx="1669473"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1 + 3 = 4</a:t>
            </a:r>
            <a:endParaRPr lang="en-US" sz="2800" dirty="0">
              <a:solidFill>
                <a:schemeClr val="tx1"/>
              </a:solidFill>
              <a:latin typeface=".VnAvant" pitchFamily="34" charset="0"/>
            </a:endParaRPr>
          </a:p>
        </p:txBody>
      </p:sp>
      <p:sp>
        <p:nvSpPr>
          <p:cNvPr id="20" name="Rounded Rectangle 19"/>
          <p:cNvSpPr/>
          <p:nvPr/>
        </p:nvSpPr>
        <p:spPr>
          <a:xfrm>
            <a:off x="1988128" y="2476500"/>
            <a:ext cx="1669473"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2 + 3 = 5</a:t>
            </a:r>
            <a:endParaRPr lang="en-US" sz="2800" dirty="0">
              <a:solidFill>
                <a:schemeClr val="tx1"/>
              </a:solidFill>
              <a:latin typeface=".VnAvant" pitchFamily="34" charset="0"/>
            </a:endParaRPr>
          </a:p>
        </p:txBody>
      </p:sp>
      <p:sp>
        <p:nvSpPr>
          <p:cNvPr id="21" name="Rounded Rectangle 20"/>
          <p:cNvSpPr/>
          <p:nvPr/>
        </p:nvSpPr>
        <p:spPr>
          <a:xfrm>
            <a:off x="3816928" y="2476500"/>
            <a:ext cx="1669473"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3 + 3 = 6</a:t>
            </a:r>
            <a:endParaRPr lang="en-US" sz="2800" dirty="0">
              <a:solidFill>
                <a:schemeClr val="tx1"/>
              </a:solidFill>
              <a:latin typeface=".VnAvant" pitchFamily="34" charset="0"/>
            </a:endParaRPr>
          </a:p>
        </p:txBody>
      </p:sp>
      <p:sp>
        <p:nvSpPr>
          <p:cNvPr id="22" name="Rounded Rectangle 21"/>
          <p:cNvSpPr/>
          <p:nvPr/>
        </p:nvSpPr>
        <p:spPr>
          <a:xfrm>
            <a:off x="152400" y="3365500"/>
            <a:ext cx="1669473"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1 + 4 = 5</a:t>
            </a:r>
            <a:endParaRPr lang="en-US" sz="2800" dirty="0">
              <a:solidFill>
                <a:schemeClr val="tx1"/>
              </a:solidFill>
              <a:latin typeface=".VnAvant" pitchFamily="34" charset="0"/>
            </a:endParaRPr>
          </a:p>
        </p:txBody>
      </p:sp>
      <p:sp>
        <p:nvSpPr>
          <p:cNvPr id="23" name="Rounded Rectangle 22"/>
          <p:cNvSpPr/>
          <p:nvPr/>
        </p:nvSpPr>
        <p:spPr>
          <a:xfrm>
            <a:off x="1988128" y="3365500"/>
            <a:ext cx="1669473"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2 + 4 = 6</a:t>
            </a:r>
            <a:endParaRPr lang="en-US" sz="2800" dirty="0">
              <a:solidFill>
                <a:schemeClr val="tx1"/>
              </a:solidFill>
              <a:latin typeface=".VnAvant" pitchFamily="34" charset="0"/>
            </a:endParaRPr>
          </a:p>
        </p:txBody>
      </p:sp>
      <p:sp>
        <p:nvSpPr>
          <p:cNvPr id="24" name="Rounded Rectangle 23"/>
          <p:cNvSpPr/>
          <p:nvPr/>
        </p:nvSpPr>
        <p:spPr>
          <a:xfrm>
            <a:off x="145473" y="4191000"/>
            <a:ext cx="1669473" cy="50800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VnAvant" pitchFamily="34" charset="0"/>
              </a:rPr>
              <a:t>1 + 5 = 6</a:t>
            </a:r>
            <a:endParaRPr lang="en-US" sz="2800" dirty="0">
              <a:solidFill>
                <a:schemeClr val="tx1"/>
              </a:solidFill>
              <a:latin typeface=".VnAvant" pitchFamily="34" charset="0"/>
            </a:endParaRPr>
          </a:p>
        </p:txBody>
      </p:sp>
      <p:sp>
        <p:nvSpPr>
          <p:cNvPr id="25" name="Oval 24"/>
          <p:cNvSpPr/>
          <p:nvPr/>
        </p:nvSpPr>
        <p:spPr>
          <a:xfrm>
            <a:off x="1420091" y="750454"/>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94566" y="750454"/>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562111" y="750454"/>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00401" y="767772"/>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40238" y="750454"/>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20089" y="1633683"/>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200400" y="1651000"/>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994565" y="1639455"/>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774875" y="1656773"/>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06235" y="2522683"/>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43055" y="2540000"/>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364671" y="3411683"/>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214256" y="3429000"/>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371601" y="4254500"/>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221516" y="2521878"/>
            <a:ext cx="443345"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68528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1"/>
                                        </p:tgtEl>
                                      </p:cBhvr>
                                    </p:animEffect>
                                    <p:set>
                                      <p:cBhvr>
                                        <p:cTn id="24" dur="1" fill="hold">
                                          <p:stCondLst>
                                            <p:cond delay="499"/>
                                          </p:stCondLst>
                                        </p:cTn>
                                        <p:tgtEl>
                                          <p:spTgt spid="3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4"/>
                                        </p:tgtEl>
                                      </p:cBhvr>
                                    </p:animEffect>
                                    <p:set>
                                      <p:cBhvr>
                                        <p:cTn id="33" dur="1" fill="hold">
                                          <p:stCondLst>
                                            <p:cond delay="499"/>
                                          </p:stCondLst>
                                        </p:cTn>
                                        <p:tgtEl>
                                          <p:spTgt spid="3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9"/>
                                        </p:tgtEl>
                                      </p:cBhvr>
                                    </p:animEffect>
                                    <p:set>
                                      <p:cBhvr>
                                        <p:cTn id="5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3090"/>
            <a:ext cx="9132983" cy="5691910"/>
          </a:xfrm>
        </p:spPr>
      </p:pic>
      <p:sp>
        <p:nvSpPr>
          <p:cNvPr id="5" name="TextBox 4"/>
          <p:cNvSpPr txBox="1"/>
          <p:nvPr/>
        </p:nvSpPr>
        <p:spPr>
          <a:xfrm>
            <a:off x="1676400" y="1627635"/>
            <a:ext cx="6019800" cy="1102866"/>
          </a:xfrm>
          <a:prstGeom prst="rect">
            <a:avLst/>
          </a:prstGeom>
          <a:noFill/>
        </p:spPr>
        <p:txBody>
          <a:bodyPr wrap="square" rtlCol="0">
            <a:prstTxWarp prst="textChevron">
              <a:avLst/>
            </a:prstTxWarp>
            <a:spAutoFit/>
          </a:bodyPr>
          <a:lstStyle/>
          <a:p>
            <a:r>
              <a:rPr lang="en-US" sz="8000" b="1" dirty="0" err="1" smtClean="0">
                <a:latin typeface="Times New Roman" pitchFamily="18" charset="0"/>
                <a:cs typeface="Times New Roman" pitchFamily="18" charset="0"/>
              </a:rPr>
              <a:t>Nghỉ</a:t>
            </a:r>
            <a:r>
              <a:rPr lang="en-US" sz="8000" b="1" dirty="0" smtClean="0">
                <a:latin typeface="Times New Roman" pitchFamily="18" charset="0"/>
                <a:cs typeface="Times New Roman" pitchFamily="18" charset="0"/>
              </a:rPr>
              <a:t> </a:t>
            </a:r>
            <a:r>
              <a:rPr lang="en-US" sz="8000" b="1" dirty="0" err="1" smtClean="0">
                <a:latin typeface="Times New Roman" pitchFamily="18" charset="0"/>
                <a:cs typeface="Times New Roman" pitchFamily="18" charset="0"/>
              </a:rPr>
              <a:t>giải</a:t>
            </a:r>
            <a:r>
              <a:rPr lang="en-US" sz="8000" b="1" dirty="0" smtClean="0">
                <a:latin typeface="Times New Roman" pitchFamily="18" charset="0"/>
                <a:cs typeface="Times New Roman" pitchFamily="18" charset="0"/>
              </a:rPr>
              <a:t> </a:t>
            </a:r>
            <a:r>
              <a:rPr lang="en-US" sz="8000" b="1" dirty="0" err="1" smtClean="0">
                <a:latin typeface="Times New Roman" pitchFamily="18" charset="0"/>
                <a:cs typeface="Times New Roman" pitchFamily="18" charset="0"/>
              </a:rPr>
              <a:t>lao</a:t>
            </a:r>
            <a:endParaRPr lang="en-US" sz="8000" b="1" dirty="0">
              <a:latin typeface="Times New Roman" pitchFamily="18" charset="0"/>
              <a:cs typeface="Times New Roman" pitchFamily="18" charset="0"/>
            </a:endParaRPr>
          </a:p>
        </p:txBody>
      </p:sp>
    </p:spTree>
    <p:extLst>
      <p:ext uri="{BB962C8B-B14F-4D97-AF65-F5344CB8AC3E}">
        <p14:creationId xmlns:p14="http://schemas.microsoft.com/office/powerpoint/2010/main" val="783432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13374"/>
            <a:ext cx="8868228" cy="486011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TextBox 2"/>
          <p:cNvSpPr txBox="1"/>
          <p:nvPr/>
        </p:nvSpPr>
        <p:spPr>
          <a:xfrm>
            <a:off x="130629" y="128598"/>
            <a:ext cx="4165600" cy="584775"/>
          </a:xfrm>
          <a:prstGeom prst="rect">
            <a:avLst/>
          </a:prstGeom>
          <a:noFill/>
        </p:spPr>
        <p:txBody>
          <a:bodyPr wrap="square" rtlCol="0">
            <a:spAutoFit/>
          </a:bodyPr>
          <a:lstStyle/>
          <a:p>
            <a:r>
              <a:rPr lang="en-US" sz="3200" b="1" dirty="0" smtClean="0">
                <a:solidFill>
                  <a:srgbClr val="0000CC"/>
                </a:solidFill>
                <a:latin typeface=".VnAvant" pitchFamily="34" charset="0"/>
              </a:rPr>
              <a:t>1. </a:t>
            </a:r>
            <a:r>
              <a:rPr lang="en-US" sz="3200" b="1" dirty="0" err="1" smtClean="0">
                <a:solidFill>
                  <a:srgbClr val="0000CC"/>
                </a:solidFill>
                <a:latin typeface=".VnAvant" pitchFamily="34" charset="0"/>
              </a:rPr>
              <a:t>TÝnh</a:t>
            </a:r>
            <a:r>
              <a:rPr lang="en-US" sz="3200" b="1" dirty="0" smtClean="0">
                <a:solidFill>
                  <a:srgbClr val="0000CC"/>
                </a:solidFill>
                <a:latin typeface=".VnAvant" pitchFamily="34" charset="0"/>
              </a:rPr>
              <a:t> </a:t>
            </a:r>
            <a:r>
              <a:rPr lang="en-US" sz="3200" b="1" dirty="0" err="1" smtClean="0">
                <a:solidFill>
                  <a:srgbClr val="0000CC"/>
                </a:solidFill>
                <a:latin typeface=".VnAvant" pitchFamily="34" charset="0"/>
              </a:rPr>
              <a:t>nhÈm</a:t>
            </a:r>
            <a:r>
              <a:rPr lang="en-US" sz="3200" b="1" dirty="0" smtClean="0">
                <a:solidFill>
                  <a:srgbClr val="0000CC"/>
                </a:solidFill>
                <a:latin typeface=".VnAvant" pitchFamily="34" charset="0"/>
              </a:rPr>
              <a:t>:</a:t>
            </a:r>
            <a:endParaRPr lang="en-US" sz="3200" b="1" dirty="0">
              <a:solidFill>
                <a:srgbClr val="0000CC"/>
              </a:solidFill>
              <a:latin typeface=".VnAvant" pitchFamily="34" charset="0"/>
            </a:endParaRPr>
          </a:p>
        </p:txBody>
      </p:sp>
      <p:sp>
        <p:nvSpPr>
          <p:cNvPr id="13" name="TextBox 12"/>
          <p:cNvSpPr txBox="1"/>
          <p:nvPr/>
        </p:nvSpPr>
        <p:spPr>
          <a:xfrm>
            <a:off x="1117592" y="874802"/>
            <a:ext cx="1223412" cy="1651671"/>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4 + 1</a:t>
            </a:r>
          </a:p>
          <a:p>
            <a:pPr>
              <a:lnSpc>
                <a:spcPct val="150000"/>
              </a:lnSpc>
            </a:pPr>
            <a:r>
              <a:rPr lang="en-US" sz="3600" dirty="0" smtClean="0">
                <a:latin typeface="Arial" pitchFamily="34" charset="0"/>
                <a:cs typeface="Arial" pitchFamily="34" charset="0"/>
              </a:rPr>
              <a:t>5 + 1</a:t>
            </a:r>
            <a:endParaRPr lang="en-US" sz="3600" dirty="0">
              <a:latin typeface="Arial" pitchFamily="34" charset="0"/>
              <a:cs typeface="Arial" pitchFamily="34" charset="0"/>
            </a:endParaRPr>
          </a:p>
        </p:txBody>
      </p:sp>
      <p:sp>
        <p:nvSpPr>
          <p:cNvPr id="15" name="TextBox 14"/>
          <p:cNvSpPr txBox="1"/>
          <p:nvPr/>
        </p:nvSpPr>
        <p:spPr>
          <a:xfrm>
            <a:off x="4078519" y="848170"/>
            <a:ext cx="1223412" cy="1754326"/>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3 + 2</a:t>
            </a:r>
          </a:p>
          <a:p>
            <a:pPr>
              <a:lnSpc>
                <a:spcPct val="150000"/>
              </a:lnSpc>
            </a:pPr>
            <a:r>
              <a:rPr lang="en-US" sz="3600" dirty="0" smtClean="0">
                <a:latin typeface="Arial" pitchFamily="34" charset="0"/>
                <a:cs typeface="Arial" pitchFamily="34" charset="0"/>
              </a:rPr>
              <a:t>2 + 2</a:t>
            </a:r>
            <a:endParaRPr lang="en-US" sz="3600" dirty="0">
              <a:latin typeface="Arial" pitchFamily="34" charset="0"/>
              <a:cs typeface="Arial" pitchFamily="34" charset="0"/>
            </a:endParaRPr>
          </a:p>
        </p:txBody>
      </p:sp>
      <p:sp>
        <p:nvSpPr>
          <p:cNvPr id="6" name="TextBox 5"/>
          <p:cNvSpPr txBox="1"/>
          <p:nvPr/>
        </p:nvSpPr>
        <p:spPr>
          <a:xfrm>
            <a:off x="420913" y="874802"/>
            <a:ext cx="562975" cy="523220"/>
          </a:xfrm>
          <a:prstGeom prst="rect">
            <a:avLst/>
          </a:prstGeom>
          <a:noFill/>
        </p:spPr>
        <p:txBody>
          <a:bodyPr wrap="none" rtlCol="0">
            <a:spAutoFit/>
          </a:bodyPr>
          <a:lstStyle/>
          <a:p>
            <a:r>
              <a:rPr lang="en-US" sz="2800" dirty="0" smtClean="0">
                <a:solidFill>
                  <a:srgbClr val="FF0000"/>
                </a:solidFill>
                <a:latin typeface=".VnAvant" pitchFamily="34" charset="0"/>
                <a:cs typeface="Arial" pitchFamily="34" charset="0"/>
              </a:rPr>
              <a:t>a)</a:t>
            </a:r>
            <a:endParaRPr lang="en-US" sz="2800" dirty="0">
              <a:solidFill>
                <a:srgbClr val="FF0000"/>
              </a:solidFill>
              <a:latin typeface=".VnAvant" pitchFamily="34" charset="0"/>
              <a:cs typeface="Arial" pitchFamily="34" charset="0"/>
            </a:endParaRPr>
          </a:p>
        </p:txBody>
      </p:sp>
      <p:sp>
        <p:nvSpPr>
          <p:cNvPr id="16" name="TextBox 15"/>
          <p:cNvSpPr txBox="1"/>
          <p:nvPr/>
        </p:nvSpPr>
        <p:spPr>
          <a:xfrm>
            <a:off x="6657845" y="874802"/>
            <a:ext cx="1223412" cy="1754326"/>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2 + 2</a:t>
            </a:r>
          </a:p>
          <a:p>
            <a:pPr>
              <a:lnSpc>
                <a:spcPct val="150000"/>
              </a:lnSpc>
            </a:pPr>
            <a:r>
              <a:rPr lang="en-US" sz="3600" dirty="0" smtClean="0">
                <a:latin typeface="Arial" pitchFamily="34" charset="0"/>
                <a:cs typeface="Arial" pitchFamily="34" charset="0"/>
              </a:rPr>
              <a:t>3 + 3</a:t>
            </a:r>
            <a:endParaRPr lang="en-US" sz="3600" dirty="0">
              <a:latin typeface="Arial" pitchFamily="34" charset="0"/>
              <a:cs typeface="Arial" pitchFamily="34" charset="0"/>
            </a:endParaRPr>
          </a:p>
        </p:txBody>
      </p:sp>
      <p:sp>
        <p:nvSpPr>
          <p:cNvPr id="17" name="TextBox 16"/>
          <p:cNvSpPr txBox="1"/>
          <p:nvPr/>
        </p:nvSpPr>
        <p:spPr>
          <a:xfrm>
            <a:off x="1110338" y="2986592"/>
            <a:ext cx="1223412" cy="1754326"/>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2 + 1</a:t>
            </a:r>
          </a:p>
          <a:p>
            <a:pPr>
              <a:lnSpc>
                <a:spcPct val="150000"/>
              </a:lnSpc>
            </a:pPr>
            <a:r>
              <a:rPr lang="en-US" sz="3600" dirty="0" smtClean="0">
                <a:latin typeface="Arial" pitchFamily="34" charset="0"/>
                <a:cs typeface="Arial" pitchFamily="34" charset="0"/>
              </a:rPr>
              <a:t>1 + 2</a:t>
            </a:r>
            <a:endParaRPr lang="en-US" sz="3600" dirty="0">
              <a:latin typeface="Arial" pitchFamily="34" charset="0"/>
              <a:cs typeface="Arial" pitchFamily="34" charset="0"/>
            </a:endParaRPr>
          </a:p>
        </p:txBody>
      </p:sp>
      <p:sp>
        <p:nvSpPr>
          <p:cNvPr id="18" name="TextBox 17"/>
          <p:cNvSpPr txBox="1"/>
          <p:nvPr/>
        </p:nvSpPr>
        <p:spPr>
          <a:xfrm>
            <a:off x="4071265" y="2959960"/>
            <a:ext cx="1223412" cy="1754326"/>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3 + 1</a:t>
            </a:r>
          </a:p>
          <a:p>
            <a:pPr>
              <a:lnSpc>
                <a:spcPct val="150000"/>
              </a:lnSpc>
            </a:pPr>
            <a:r>
              <a:rPr lang="en-US" sz="3600" dirty="0" smtClean="0">
                <a:latin typeface="Arial" pitchFamily="34" charset="0"/>
                <a:cs typeface="Arial" pitchFamily="34" charset="0"/>
              </a:rPr>
              <a:t>1 + 3</a:t>
            </a:r>
            <a:endParaRPr lang="en-US" sz="3600" dirty="0">
              <a:latin typeface="Arial" pitchFamily="34" charset="0"/>
              <a:cs typeface="Arial" pitchFamily="34" charset="0"/>
            </a:endParaRPr>
          </a:p>
        </p:txBody>
      </p:sp>
      <p:sp>
        <p:nvSpPr>
          <p:cNvPr id="19" name="TextBox 18"/>
          <p:cNvSpPr txBox="1"/>
          <p:nvPr/>
        </p:nvSpPr>
        <p:spPr>
          <a:xfrm>
            <a:off x="413659" y="2986592"/>
            <a:ext cx="562975" cy="523220"/>
          </a:xfrm>
          <a:prstGeom prst="rect">
            <a:avLst/>
          </a:prstGeom>
          <a:noFill/>
        </p:spPr>
        <p:txBody>
          <a:bodyPr wrap="none" rtlCol="0">
            <a:spAutoFit/>
          </a:bodyPr>
          <a:lstStyle/>
          <a:p>
            <a:r>
              <a:rPr lang="en-US" sz="2800" dirty="0" smtClean="0">
                <a:solidFill>
                  <a:srgbClr val="FF0000"/>
                </a:solidFill>
                <a:latin typeface=".VnAvant" pitchFamily="34" charset="0"/>
                <a:cs typeface="Arial" pitchFamily="34" charset="0"/>
              </a:rPr>
              <a:t>b)</a:t>
            </a:r>
            <a:endParaRPr lang="en-US" sz="2800" dirty="0">
              <a:solidFill>
                <a:srgbClr val="FF0000"/>
              </a:solidFill>
              <a:latin typeface=".VnAvant" pitchFamily="34" charset="0"/>
              <a:cs typeface="Arial" pitchFamily="34" charset="0"/>
            </a:endParaRPr>
          </a:p>
        </p:txBody>
      </p:sp>
      <p:sp>
        <p:nvSpPr>
          <p:cNvPr id="20" name="TextBox 19"/>
          <p:cNvSpPr txBox="1"/>
          <p:nvPr/>
        </p:nvSpPr>
        <p:spPr>
          <a:xfrm>
            <a:off x="6650591" y="2986592"/>
            <a:ext cx="1223412" cy="1754326"/>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4 + 2</a:t>
            </a:r>
          </a:p>
          <a:p>
            <a:pPr>
              <a:lnSpc>
                <a:spcPct val="150000"/>
              </a:lnSpc>
            </a:pPr>
            <a:r>
              <a:rPr lang="en-US" sz="3600" dirty="0">
                <a:latin typeface="Arial" pitchFamily="34" charset="0"/>
                <a:cs typeface="Arial" pitchFamily="34" charset="0"/>
              </a:rPr>
              <a:t>2</a:t>
            </a:r>
            <a:r>
              <a:rPr lang="en-US" sz="3600" dirty="0" smtClean="0">
                <a:latin typeface="Arial" pitchFamily="34" charset="0"/>
                <a:cs typeface="Arial" pitchFamily="34" charset="0"/>
              </a:rPr>
              <a:t> + 4</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3517699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13374"/>
            <a:ext cx="8868228" cy="486011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TextBox 2"/>
          <p:cNvSpPr txBox="1"/>
          <p:nvPr/>
        </p:nvSpPr>
        <p:spPr>
          <a:xfrm>
            <a:off x="130629" y="128598"/>
            <a:ext cx="4165600" cy="584775"/>
          </a:xfrm>
          <a:prstGeom prst="rect">
            <a:avLst/>
          </a:prstGeom>
          <a:noFill/>
        </p:spPr>
        <p:txBody>
          <a:bodyPr wrap="square" rtlCol="0">
            <a:spAutoFit/>
          </a:bodyPr>
          <a:lstStyle/>
          <a:p>
            <a:r>
              <a:rPr lang="en-US" sz="3200" b="1" dirty="0" smtClean="0">
                <a:solidFill>
                  <a:srgbClr val="0000CC"/>
                </a:solidFill>
                <a:latin typeface=".VnAvant" pitchFamily="34" charset="0"/>
              </a:rPr>
              <a:t>1. </a:t>
            </a:r>
            <a:r>
              <a:rPr lang="en-US" sz="3200" b="1" dirty="0" err="1" smtClean="0">
                <a:solidFill>
                  <a:srgbClr val="0000CC"/>
                </a:solidFill>
                <a:latin typeface=".VnAvant" pitchFamily="34" charset="0"/>
              </a:rPr>
              <a:t>TÝnh</a:t>
            </a:r>
            <a:r>
              <a:rPr lang="en-US" sz="3200" b="1" dirty="0" smtClean="0">
                <a:solidFill>
                  <a:srgbClr val="0000CC"/>
                </a:solidFill>
                <a:latin typeface=".VnAvant" pitchFamily="34" charset="0"/>
              </a:rPr>
              <a:t> </a:t>
            </a:r>
            <a:r>
              <a:rPr lang="en-US" sz="3200" b="1" dirty="0" err="1" smtClean="0">
                <a:solidFill>
                  <a:srgbClr val="0000CC"/>
                </a:solidFill>
                <a:latin typeface=".VnAvant" pitchFamily="34" charset="0"/>
              </a:rPr>
              <a:t>nhÈm</a:t>
            </a:r>
            <a:r>
              <a:rPr lang="en-US" sz="3200" b="1" dirty="0" smtClean="0">
                <a:solidFill>
                  <a:srgbClr val="0000CC"/>
                </a:solidFill>
                <a:latin typeface=".VnAvant" pitchFamily="34" charset="0"/>
              </a:rPr>
              <a:t>:</a:t>
            </a:r>
            <a:endParaRPr lang="en-US" sz="3200" b="1" dirty="0">
              <a:solidFill>
                <a:srgbClr val="0000CC"/>
              </a:solidFill>
              <a:latin typeface=".VnAvant" pitchFamily="34" charset="0"/>
            </a:endParaRPr>
          </a:p>
        </p:txBody>
      </p:sp>
      <p:sp>
        <p:nvSpPr>
          <p:cNvPr id="13" name="TextBox 12"/>
          <p:cNvSpPr txBox="1"/>
          <p:nvPr/>
        </p:nvSpPr>
        <p:spPr>
          <a:xfrm>
            <a:off x="1117592" y="874802"/>
            <a:ext cx="1223412" cy="1651671"/>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4 + 1</a:t>
            </a:r>
          </a:p>
          <a:p>
            <a:pPr>
              <a:lnSpc>
                <a:spcPct val="150000"/>
              </a:lnSpc>
            </a:pPr>
            <a:r>
              <a:rPr lang="en-US" sz="3600" dirty="0" smtClean="0">
                <a:latin typeface="Arial" pitchFamily="34" charset="0"/>
                <a:cs typeface="Arial" pitchFamily="34" charset="0"/>
              </a:rPr>
              <a:t>5 + 1</a:t>
            </a:r>
            <a:endParaRPr lang="en-US" sz="3600" dirty="0">
              <a:latin typeface="Arial" pitchFamily="34" charset="0"/>
              <a:cs typeface="Arial" pitchFamily="34" charset="0"/>
            </a:endParaRPr>
          </a:p>
        </p:txBody>
      </p:sp>
      <p:sp>
        <p:nvSpPr>
          <p:cNvPr id="15" name="TextBox 14"/>
          <p:cNvSpPr txBox="1"/>
          <p:nvPr/>
        </p:nvSpPr>
        <p:spPr>
          <a:xfrm>
            <a:off x="4078519" y="848170"/>
            <a:ext cx="1223412" cy="1754326"/>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3 + 2</a:t>
            </a:r>
          </a:p>
          <a:p>
            <a:pPr>
              <a:lnSpc>
                <a:spcPct val="150000"/>
              </a:lnSpc>
            </a:pPr>
            <a:r>
              <a:rPr lang="en-US" sz="3600" dirty="0" smtClean="0">
                <a:latin typeface="Arial" pitchFamily="34" charset="0"/>
                <a:cs typeface="Arial" pitchFamily="34" charset="0"/>
              </a:rPr>
              <a:t>2 + 2</a:t>
            </a:r>
            <a:endParaRPr lang="en-US" sz="3600" dirty="0">
              <a:latin typeface="Arial" pitchFamily="34" charset="0"/>
              <a:cs typeface="Arial" pitchFamily="34" charset="0"/>
            </a:endParaRPr>
          </a:p>
        </p:txBody>
      </p:sp>
      <p:sp>
        <p:nvSpPr>
          <p:cNvPr id="6" name="TextBox 5"/>
          <p:cNvSpPr txBox="1"/>
          <p:nvPr/>
        </p:nvSpPr>
        <p:spPr>
          <a:xfrm>
            <a:off x="420913" y="874802"/>
            <a:ext cx="562975" cy="523220"/>
          </a:xfrm>
          <a:prstGeom prst="rect">
            <a:avLst/>
          </a:prstGeom>
          <a:noFill/>
        </p:spPr>
        <p:txBody>
          <a:bodyPr wrap="none" rtlCol="0">
            <a:spAutoFit/>
          </a:bodyPr>
          <a:lstStyle/>
          <a:p>
            <a:r>
              <a:rPr lang="en-US" sz="2800" dirty="0" smtClean="0">
                <a:solidFill>
                  <a:srgbClr val="FF0000"/>
                </a:solidFill>
                <a:latin typeface=".VnAvant" pitchFamily="34" charset="0"/>
                <a:cs typeface="Arial" pitchFamily="34" charset="0"/>
              </a:rPr>
              <a:t>a)</a:t>
            </a:r>
            <a:endParaRPr lang="en-US" sz="2800" dirty="0">
              <a:solidFill>
                <a:srgbClr val="FF0000"/>
              </a:solidFill>
              <a:latin typeface=".VnAvant" pitchFamily="34" charset="0"/>
              <a:cs typeface="Arial" pitchFamily="34" charset="0"/>
            </a:endParaRPr>
          </a:p>
        </p:txBody>
      </p:sp>
      <p:sp>
        <p:nvSpPr>
          <p:cNvPr id="16" name="TextBox 15"/>
          <p:cNvSpPr txBox="1"/>
          <p:nvPr/>
        </p:nvSpPr>
        <p:spPr>
          <a:xfrm>
            <a:off x="6657845" y="874802"/>
            <a:ext cx="1223412" cy="1754326"/>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2 + 2</a:t>
            </a:r>
          </a:p>
          <a:p>
            <a:pPr>
              <a:lnSpc>
                <a:spcPct val="150000"/>
              </a:lnSpc>
            </a:pPr>
            <a:r>
              <a:rPr lang="en-US" sz="3600" dirty="0" smtClean="0">
                <a:latin typeface="Arial" pitchFamily="34" charset="0"/>
                <a:cs typeface="Arial" pitchFamily="34" charset="0"/>
              </a:rPr>
              <a:t>3 + 3</a:t>
            </a:r>
            <a:endParaRPr lang="en-US" sz="3600" dirty="0">
              <a:latin typeface="Arial" pitchFamily="34" charset="0"/>
              <a:cs typeface="Arial" pitchFamily="34" charset="0"/>
            </a:endParaRPr>
          </a:p>
        </p:txBody>
      </p:sp>
      <p:sp>
        <p:nvSpPr>
          <p:cNvPr id="17" name="TextBox 16"/>
          <p:cNvSpPr txBox="1"/>
          <p:nvPr/>
        </p:nvSpPr>
        <p:spPr>
          <a:xfrm>
            <a:off x="1110338" y="2986592"/>
            <a:ext cx="1223412" cy="1754326"/>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2 + 1</a:t>
            </a:r>
          </a:p>
          <a:p>
            <a:pPr>
              <a:lnSpc>
                <a:spcPct val="150000"/>
              </a:lnSpc>
            </a:pPr>
            <a:r>
              <a:rPr lang="en-US" sz="3600" dirty="0" smtClean="0">
                <a:latin typeface="Arial" pitchFamily="34" charset="0"/>
                <a:cs typeface="Arial" pitchFamily="34" charset="0"/>
              </a:rPr>
              <a:t>1 + 2</a:t>
            </a:r>
            <a:endParaRPr lang="en-US" sz="3600" dirty="0">
              <a:latin typeface="Arial" pitchFamily="34" charset="0"/>
              <a:cs typeface="Arial" pitchFamily="34" charset="0"/>
            </a:endParaRPr>
          </a:p>
        </p:txBody>
      </p:sp>
      <p:sp>
        <p:nvSpPr>
          <p:cNvPr id="18" name="TextBox 17"/>
          <p:cNvSpPr txBox="1"/>
          <p:nvPr/>
        </p:nvSpPr>
        <p:spPr>
          <a:xfrm>
            <a:off x="4071265" y="2959960"/>
            <a:ext cx="1223412" cy="1754326"/>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3 + 1</a:t>
            </a:r>
          </a:p>
          <a:p>
            <a:pPr>
              <a:lnSpc>
                <a:spcPct val="150000"/>
              </a:lnSpc>
            </a:pPr>
            <a:r>
              <a:rPr lang="en-US" sz="3600" dirty="0" smtClean="0">
                <a:latin typeface="Arial" pitchFamily="34" charset="0"/>
                <a:cs typeface="Arial" pitchFamily="34" charset="0"/>
              </a:rPr>
              <a:t>1 + 3</a:t>
            </a:r>
            <a:endParaRPr lang="en-US" sz="3600" dirty="0">
              <a:latin typeface="Arial" pitchFamily="34" charset="0"/>
              <a:cs typeface="Arial" pitchFamily="34" charset="0"/>
            </a:endParaRPr>
          </a:p>
        </p:txBody>
      </p:sp>
      <p:sp>
        <p:nvSpPr>
          <p:cNvPr id="19" name="TextBox 18"/>
          <p:cNvSpPr txBox="1"/>
          <p:nvPr/>
        </p:nvSpPr>
        <p:spPr>
          <a:xfrm>
            <a:off x="413659" y="2986592"/>
            <a:ext cx="562975" cy="523220"/>
          </a:xfrm>
          <a:prstGeom prst="rect">
            <a:avLst/>
          </a:prstGeom>
          <a:noFill/>
        </p:spPr>
        <p:txBody>
          <a:bodyPr wrap="none" rtlCol="0">
            <a:spAutoFit/>
          </a:bodyPr>
          <a:lstStyle/>
          <a:p>
            <a:r>
              <a:rPr lang="en-US" sz="2800" dirty="0" smtClean="0">
                <a:solidFill>
                  <a:srgbClr val="FF0000"/>
                </a:solidFill>
                <a:latin typeface=".VnAvant" pitchFamily="34" charset="0"/>
                <a:cs typeface="Arial" pitchFamily="34" charset="0"/>
              </a:rPr>
              <a:t>b)</a:t>
            </a:r>
            <a:endParaRPr lang="en-US" sz="2800" dirty="0">
              <a:solidFill>
                <a:srgbClr val="FF0000"/>
              </a:solidFill>
              <a:latin typeface=".VnAvant" pitchFamily="34" charset="0"/>
              <a:cs typeface="Arial" pitchFamily="34" charset="0"/>
            </a:endParaRPr>
          </a:p>
        </p:txBody>
      </p:sp>
      <p:sp>
        <p:nvSpPr>
          <p:cNvPr id="20" name="TextBox 19"/>
          <p:cNvSpPr txBox="1"/>
          <p:nvPr/>
        </p:nvSpPr>
        <p:spPr>
          <a:xfrm>
            <a:off x="6650591" y="2986592"/>
            <a:ext cx="1223412" cy="1754326"/>
          </a:xfrm>
          <a:prstGeom prst="rect">
            <a:avLst/>
          </a:prstGeom>
          <a:noFill/>
        </p:spPr>
        <p:txBody>
          <a:bodyPr wrap="none" rtlCol="0">
            <a:spAutoFit/>
          </a:bodyPr>
          <a:lstStyle/>
          <a:p>
            <a:pPr>
              <a:lnSpc>
                <a:spcPct val="150000"/>
              </a:lnSpc>
            </a:pPr>
            <a:r>
              <a:rPr lang="en-US" sz="3600" dirty="0" smtClean="0">
                <a:latin typeface="Arial" pitchFamily="34" charset="0"/>
                <a:cs typeface="Arial" pitchFamily="34" charset="0"/>
              </a:rPr>
              <a:t>4 + 2</a:t>
            </a:r>
          </a:p>
          <a:p>
            <a:pPr>
              <a:lnSpc>
                <a:spcPct val="150000"/>
              </a:lnSpc>
            </a:pPr>
            <a:r>
              <a:rPr lang="en-US" sz="3600" dirty="0">
                <a:latin typeface="Arial" pitchFamily="34" charset="0"/>
                <a:cs typeface="Arial" pitchFamily="34" charset="0"/>
              </a:rPr>
              <a:t>2</a:t>
            </a:r>
            <a:r>
              <a:rPr lang="en-US" sz="3600" dirty="0" smtClean="0">
                <a:latin typeface="Arial" pitchFamily="34" charset="0"/>
                <a:cs typeface="Arial" pitchFamily="34" charset="0"/>
              </a:rPr>
              <a:t> + 4</a:t>
            </a:r>
            <a:endParaRPr lang="en-US" sz="3600" dirty="0">
              <a:latin typeface="Arial" pitchFamily="34" charset="0"/>
              <a:cs typeface="Arial" pitchFamily="34" charset="0"/>
            </a:endParaRPr>
          </a:p>
        </p:txBody>
      </p:sp>
      <p:sp>
        <p:nvSpPr>
          <p:cNvPr id="2" name="TextBox 1"/>
          <p:cNvSpPr txBox="1"/>
          <p:nvPr/>
        </p:nvSpPr>
        <p:spPr>
          <a:xfrm>
            <a:off x="2246666" y="1040937"/>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5</a:t>
            </a:r>
            <a:endParaRPr lang="en-US" sz="3600" dirty="0">
              <a:solidFill>
                <a:srgbClr val="FF0000"/>
              </a:solidFill>
              <a:latin typeface="Arial" pitchFamily="34" charset="0"/>
              <a:cs typeface="Arial" pitchFamily="34" charset="0"/>
            </a:endParaRPr>
          </a:p>
        </p:txBody>
      </p:sp>
      <p:sp>
        <p:nvSpPr>
          <p:cNvPr id="21" name="TextBox 20"/>
          <p:cNvSpPr txBox="1"/>
          <p:nvPr/>
        </p:nvSpPr>
        <p:spPr>
          <a:xfrm>
            <a:off x="2268440" y="1875495"/>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6</a:t>
            </a:r>
            <a:endParaRPr lang="en-US" sz="3600" dirty="0">
              <a:solidFill>
                <a:srgbClr val="FF0000"/>
              </a:solidFill>
              <a:latin typeface="Arial" pitchFamily="34" charset="0"/>
              <a:cs typeface="Arial" pitchFamily="34" charset="0"/>
            </a:endParaRPr>
          </a:p>
        </p:txBody>
      </p:sp>
      <p:sp>
        <p:nvSpPr>
          <p:cNvPr id="22" name="TextBox 21"/>
          <p:cNvSpPr txBox="1"/>
          <p:nvPr/>
        </p:nvSpPr>
        <p:spPr>
          <a:xfrm>
            <a:off x="5178554" y="1040936"/>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5</a:t>
            </a:r>
            <a:endParaRPr lang="en-US" sz="3600" dirty="0">
              <a:solidFill>
                <a:srgbClr val="FF0000"/>
              </a:solidFill>
              <a:latin typeface="Arial" pitchFamily="34" charset="0"/>
              <a:cs typeface="Arial" pitchFamily="34" charset="0"/>
            </a:endParaRPr>
          </a:p>
        </p:txBody>
      </p:sp>
      <p:sp>
        <p:nvSpPr>
          <p:cNvPr id="23" name="TextBox 22"/>
          <p:cNvSpPr txBox="1"/>
          <p:nvPr/>
        </p:nvSpPr>
        <p:spPr>
          <a:xfrm>
            <a:off x="5193068" y="1849916"/>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4</a:t>
            </a:r>
            <a:endParaRPr lang="en-US" sz="3600" dirty="0">
              <a:solidFill>
                <a:srgbClr val="FF0000"/>
              </a:solidFill>
              <a:latin typeface="Arial" pitchFamily="34" charset="0"/>
              <a:cs typeface="Arial" pitchFamily="34" charset="0"/>
            </a:endParaRPr>
          </a:p>
        </p:txBody>
      </p:sp>
      <p:sp>
        <p:nvSpPr>
          <p:cNvPr id="24" name="TextBox 23"/>
          <p:cNvSpPr txBox="1"/>
          <p:nvPr/>
        </p:nvSpPr>
        <p:spPr>
          <a:xfrm>
            <a:off x="7874003" y="1040935"/>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4</a:t>
            </a:r>
            <a:endParaRPr lang="en-US" sz="3600" dirty="0">
              <a:solidFill>
                <a:srgbClr val="FF0000"/>
              </a:solidFill>
              <a:latin typeface="Arial" pitchFamily="34" charset="0"/>
              <a:cs typeface="Arial" pitchFamily="34" charset="0"/>
            </a:endParaRPr>
          </a:p>
        </p:txBody>
      </p:sp>
      <p:sp>
        <p:nvSpPr>
          <p:cNvPr id="25" name="TextBox 24"/>
          <p:cNvSpPr txBox="1"/>
          <p:nvPr/>
        </p:nvSpPr>
        <p:spPr>
          <a:xfrm>
            <a:off x="7874002" y="1868035"/>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6</a:t>
            </a:r>
            <a:endParaRPr lang="en-US" sz="3600" dirty="0">
              <a:solidFill>
                <a:srgbClr val="FF0000"/>
              </a:solidFill>
              <a:latin typeface="Arial" pitchFamily="34" charset="0"/>
              <a:cs typeface="Arial" pitchFamily="34" charset="0"/>
            </a:endParaRPr>
          </a:p>
        </p:txBody>
      </p:sp>
      <p:sp>
        <p:nvSpPr>
          <p:cNvPr id="26" name="TextBox 25"/>
          <p:cNvSpPr txBox="1"/>
          <p:nvPr/>
        </p:nvSpPr>
        <p:spPr>
          <a:xfrm>
            <a:off x="2268439" y="3139567"/>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3</a:t>
            </a:r>
            <a:endParaRPr lang="en-US" sz="3600" dirty="0">
              <a:solidFill>
                <a:srgbClr val="FF0000"/>
              </a:solidFill>
              <a:latin typeface="Arial" pitchFamily="34" charset="0"/>
              <a:cs typeface="Arial" pitchFamily="34" charset="0"/>
            </a:endParaRPr>
          </a:p>
        </p:txBody>
      </p:sp>
      <p:sp>
        <p:nvSpPr>
          <p:cNvPr id="27" name="TextBox 26"/>
          <p:cNvSpPr txBox="1"/>
          <p:nvPr/>
        </p:nvSpPr>
        <p:spPr>
          <a:xfrm>
            <a:off x="2268438" y="3938298"/>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3</a:t>
            </a:r>
            <a:endParaRPr lang="en-US" sz="3600" dirty="0">
              <a:solidFill>
                <a:srgbClr val="FF0000"/>
              </a:solidFill>
              <a:latin typeface="Arial" pitchFamily="34" charset="0"/>
              <a:cs typeface="Arial" pitchFamily="34" charset="0"/>
            </a:endParaRPr>
          </a:p>
        </p:txBody>
      </p:sp>
      <p:sp>
        <p:nvSpPr>
          <p:cNvPr id="28" name="TextBox 27"/>
          <p:cNvSpPr txBox="1"/>
          <p:nvPr/>
        </p:nvSpPr>
        <p:spPr>
          <a:xfrm>
            <a:off x="5178553" y="3143430"/>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4</a:t>
            </a:r>
            <a:endParaRPr lang="en-US" sz="3600" dirty="0">
              <a:solidFill>
                <a:srgbClr val="FF0000"/>
              </a:solidFill>
              <a:latin typeface="Arial" pitchFamily="34" charset="0"/>
              <a:cs typeface="Arial" pitchFamily="34" charset="0"/>
            </a:endParaRPr>
          </a:p>
        </p:txBody>
      </p:sp>
      <p:sp>
        <p:nvSpPr>
          <p:cNvPr id="29" name="TextBox 28"/>
          <p:cNvSpPr txBox="1"/>
          <p:nvPr/>
        </p:nvSpPr>
        <p:spPr>
          <a:xfrm>
            <a:off x="5171299" y="3948960"/>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4</a:t>
            </a:r>
            <a:endParaRPr lang="en-US" sz="3600" dirty="0">
              <a:solidFill>
                <a:srgbClr val="FF0000"/>
              </a:solidFill>
              <a:latin typeface="Arial" pitchFamily="34" charset="0"/>
              <a:cs typeface="Arial" pitchFamily="34" charset="0"/>
            </a:endParaRPr>
          </a:p>
        </p:txBody>
      </p:sp>
      <p:sp>
        <p:nvSpPr>
          <p:cNvPr id="30" name="TextBox 29"/>
          <p:cNvSpPr txBox="1"/>
          <p:nvPr/>
        </p:nvSpPr>
        <p:spPr>
          <a:xfrm>
            <a:off x="7762099" y="3170171"/>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6</a:t>
            </a:r>
            <a:endParaRPr lang="en-US" sz="3600" dirty="0">
              <a:solidFill>
                <a:srgbClr val="FF0000"/>
              </a:solidFill>
              <a:latin typeface="Arial" pitchFamily="34" charset="0"/>
              <a:cs typeface="Arial" pitchFamily="34" charset="0"/>
            </a:endParaRPr>
          </a:p>
        </p:txBody>
      </p:sp>
      <p:sp>
        <p:nvSpPr>
          <p:cNvPr id="31" name="TextBox 30"/>
          <p:cNvSpPr txBox="1"/>
          <p:nvPr/>
        </p:nvSpPr>
        <p:spPr>
          <a:xfrm>
            <a:off x="7754845" y="3961187"/>
            <a:ext cx="838691" cy="646331"/>
          </a:xfrm>
          <a:prstGeom prst="rect">
            <a:avLst/>
          </a:prstGeom>
          <a:noFill/>
        </p:spPr>
        <p:txBody>
          <a:bodyPr wrap="none" rtlCol="0">
            <a:spAutoFit/>
          </a:bodyPr>
          <a:lstStyle/>
          <a:p>
            <a:r>
              <a:rPr lang="en-US" sz="3600" dirty="0" smtClean="0">
                <a:solidFill>
                  <a:srgbClr val="FF0000"/>
                </a:solidFill>
                <a:latin typeface="Arial" pitchFamily="34" charset="0"/>
                <a:cs typeface="Arial" pitchFamily="34" charset="0"/>
              </a:rPr>
              <a:t>= 6</a:t>
            </a:r>
            <a:endParaRPr lang="en-US" sz="3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512232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across)">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checkerboard(across)">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checkerboard(across)">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heckerboard(across)">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checkerboard(across)">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heckerboard(across)">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13374"/>
            <a:ext cx="8868228" cy="486011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2" name="TextBox 31"/>
          <p:cNvSpPr txBox="1"/>
          <p:nvPr/>
        </p:nvSpPr>
        <p:spPr>
          <a:xfrm>
            <a:off x="145142" y="99570"/>
            <a:ext cx="8606972" cy="523220"/>
          </a:xfrm>
          <a:prstGeom prst="rect">
            <a:avLst/>
          </a:prstGeom>
          <a:noFill/>
        </p:spPr>
        <p:txBody>
          <a:bodyPr wrap="square" rtlCol="0">
            <a:spAutoFit/>
          </a:bodyPr>
          <a:lstStyle/>
          <a:p>
            <a:pPr algn="ctr"/>
            <a:r>
              <a:rPr lang="en-US" sz="2800" b="1" dirty="0" err="1" smtClean="0">
                <a:solidFill>
                  <a:srgbClr val="FF0000"/>
                </a:solidFill>
                <a:latin typeface=".VnAvant" pitchFamily="34" charset="0"/>
                <a:cs typeface="Arial" pitchFamily="34" charset="0"/>
              </a:rPr>
              <a:t>Em</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h·y</a:t>
            </a:r>
            <a:r>
              <a:rPr lang="en-US" sz="2800" b="1" dirty="0" smtClean="0">
                <a:solidFill>
                  <a:srgbClr val="FF0000"/>
                </a:solidFill>
                <a:latin typeface=".VnAvant" pitchFamily="34" charset="0"/>
                <a:cs typeface="Arial" pitchFamily="34" charset="0"/>
              </a:rPr>
              <a:t> so </a:t>
            </a:r>
            <a:r>
              <a:rPr lang="en-US" sz="2800" b="1" dirty="0" err="1" smtClean="0">
                <a:solidFill>
                  <a:srgbClr val="FF0000"/>
                </a:solidFill>
                <a:latin typeface=".VnAvant" pitchFamily="34" charset="0"/>
                <a:cs typeface="Arial" pitchFamily="34" charset="0"/>
              </a:rPr>
              <a:t>s¸nh</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kÕt</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qu</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c¸c</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phÐp</a:t>
            </a:r>
            <a:r>
              <a:rPr lang="en-US" sz="2800" b="1" dirty="0" smtClean="0">
                <a:solidFill>
                  <a:srgbClr val="FF0000"/>
                </a:solidFill>
                <a:latin typeface=".VnAvant" pitchFamily="34" charset="0"/>
                <a:cs typeface="Arial" pitchFamily="34" charset="0"/>
              </a:rPr>
              <a:t> </a:t>
            </a:r>
            <a:r>
              <a:rPr lang="en-US" sz="2800" b="1" dirty="0" err="1" smtClean="0">
                <a:solidFill>
                  <a:srgbClr val="FF0000"/>
                </a:solidFill>
                <a:latin typeface=".VnAvant" pitchFamily="34" charset="0"/>
                <a:cs typeface="Arial" pitchFamily="34" charset="0"/>
              </a:rPr>
              <a:t>tÝnh</a:t>
            </a:r>
            <a:endParaRPr lang="en-US" sz="2800" b="1" dirty="0">
              <a:solidFill>
                <a:srgbClr val="FF0000"/>
              </a:solidFill>
              <a:latin typeface=".VnAvant" pitchFamily="34" charset="0"/>
              <a:cs typeface="Arial" pitchFamily="34" charset="0"/>
            </a:endParaRPr>
          </a:p>
        </p:txBody>
      </p:sp>
      <p:sp>
        <p:nvSpPr>
          <p:cNvPr id="4" name="Rectangle 3"/>
          <p:cNvSpPr/>
          <p:nvPr/>
        </p:nvSpPr>
        <p:spPr>
          <a:xfrm>
            <a:off x="711362" y="1005447"/>
            <a:ext cx="1827744" cy="1477777"/>
          </a:xfrm>
          <a:prstGeom prst="rect">
            <a:avLst/>
          </a:prstGeom>
        </p:spPr>
        <p:txBody>
          <a:bodyPr wrap="none">
            <a:spAutoFit/>
          </a:bodyPr>
          <a:lstStyle/>
          <a:p>
            <a:pPr>
              <a:lnSpc>
                <a:spcPct val="150000"/>
              </a:lnSpc>
            </a:pPr>
            <a:r>
              <a:rPr lang="en-US" sz="3200" b="1" dirty="0">
                <a:solidFill>
                  <a:srgbClr val="006600"/>
                </a:solidFill>
                <a:latin typeface=".VnAvant" pitchFamily="34" charset="0"/>
              </a:rPr>
              <a:t>2 + 1 = </a:t>
            </a:r>
            <a:r>
              <a:rPr lang="en-US" sz="3200" b="1" dirty="0" smtClean="0">
                <a:solidFill>
                  <a:srgbClr val="006600"/>
                </a:solidFill>
                <a:latin typeface=".VnAvant" pitchFamily="34" charset="0"/>
              </a:rPr>
              <a:t>3</a:t>
            </a:r>
          </a:p>
          <a:p>
            <a:pPr>
              <a:lnSpc>
                <a:spcPct val="150000"/>
              </a:lnSpc>
            </a:pPr>
            <a:r>
              <a:rPr lang="en-US" sz="3200" b="1" dirty="0" smtClean="0">
                <a:solidFill>
                  <a:srgbClr val="006600"/>
                </a:solidFill>
                <a:latin typeface=".VnAvant" pitchFamily="34" charset="0"/>
              </a:rPr>
              <a:t>1 </a:t>
            </a:r>
            <a:r>
              <a:rPr lang="en-US" sz="3200" b="1" dirty="0">
                <a:solidFill>
                  <a:srgbClr val="006600"/>
                </a:solidFill>
                <a:latin typeface=".VnAvant" pitchFamily="34" charset="0"/>
              </a:rPr>
              <a:t>+ 2 = 3</a:t>
            </a:r>
          </a:p>
        </p:txBody>
      </p:sp>
      <p:sp>
        <p:nvSpPr>
          <p:cNvPr id="5" name="Rectangle 4"/>
          <p:cNvSpPr/>
          <p:nvPr/>
        </p:nvSpPr>
        <p:spPr>
          <a:xfrm>
            <a:off x="3794060" y="961675"/>
            <a:ext cx="1827744" cy="1477777"/>
          </a:xfrm>
          <a:prstGeom prst="rect">
            <a:avLst/>
          </a:prstGeom>
        </p:spPr>
        <p:txBody>
          <a:bodyPr wrap="none">
            <a:spAutoFit/>
          </a:bodyPr>
          <a:lstStyle/>
          <a:p>
            <a:pPr>
              <a:lnSpc>
                <a:spcPct val="150000"/>
              </a:lnSpc>
            </a:pPr>
            <a:r>
              <a:rPr lang="en-US" sz="3200" b="1" dirty="0">
                <a:solidFill>
                  <a:srgbClr val="006600"/>
                </a:solidFill>
                <a:latin typeface=".VnAvant" pitchFamily="34" charset="0"/>
              </a:rPr>
              <a:t>3 + 1 = </a:t>
            </a:r>
            <a:r>
              <a:rPr lang="en-US" sz="3200" b="1" dirty="0" smtClean="0">
                <a:solidFill>
                  <a:srgbClr val="006600"/>
                </a:solidFill>
                <a:latin typeface=".VnAvant" pitchFamily="34" charset="0"/>
              </a:rPr>
              <a:t>4</a:t>
            </a:r>
          </a:p>
          <a:p>
            <a:pPr>
              <a:lnSpc>
                <a:spcPct val="150000"/>
              </a:lnSpc>
            </a:pPr>
            <a:r>
              <a:rPr lang="en-US" sz="3200" b="1" dirty="0" smtClean="0">
                <a:solidFill>
                  <a:srgbClr val="006600"/>
                </a:solidFill>
                <a:latin typeface=".VnAvant" pitchFamily="34" charset="0"/>
              </a:rPr>
              <a:t>1 </a:t>
            </a:r>
            <a:r>
              <a:rPr lang="en-US" sz="3200" b="1" dirty="0">
                <a:solidFill>
                  <a:srgbClr val="006600"/>
                </a:solidFill>
                <a:latin typeface=".VnAvant" pitchFamily="34" charset="0"/>
              </a:rPr>
              <a:t>+ 3 = 4</a:t>
            </a:r>
          </a:p>
        </p:txBody>
      </p:sp>
      <p:sp>
        <p:nvSpPr>
          <p:cNvPr id="8" name="Rectangle 7"/>
          <p:cNvSpPr/>
          <p:nvPr/>
        </p:nvSpPr>
        <p:spPr>
          <a:xfrm>
            <a:off x="6718865" y="888874"/>
            <a:ext cx="1827744" cy="1569660"/>
          </a:xfrm>
          <a:prstGeom prst="rect">
            <a:avLst/>
          </a:prstGeom>
        </p:spPr>
        <p:txBody>
          <a:bodyPr wrap="none">
            <a:spAutoFit/>
          </a:bodyPr>
          <a:lstStyle/>
          <a:p>
            <a:pPr>
              <a:lnSpc>
                <a:spcPct val="150000"/>
              </a:lnSpc>
            </a:pPr>
            <a:r>
              <a:rPr lang="en-US" sz="3200" b="1" dirty="0">
                <a:solidFill>
                  <a:srgbClr val="006600"/>
                </a:solidFill>
                <a:latin typeface=".VnAvant" pitchFamily="34" charset="0"/>
              </a:rPr>
              <a:t>4 + 2 = </a:t>
            </a:r>
            <a:r>
              <a:rPr lang="en-US" sz="3200" b="1" dirty="0" smtClean="0">
                <a:solidFill>
                  <a:srgbClr val="006600"/>
                </a:solidFill>
                <a:latin typeface=".VnAvant" pitchFamily="34" charset="0"/>
              </a:rPr>
              <a:t>6</a:t>
            </a:r>
          </a:p>
          <a:p>
            <a:pPr>
              <a:lnSpc>
                <a:spcPct val="150000"/>
              </a:lnSpc>
            </a:pPr>
            <a:r>
              <a:rPr lang="en-US" sz="3200" b="1" dirty="0" smtClean="0">
                <a:solidFill>
                  <a:srgbClr val="006600"/>
                </a:solidFill>
                <a:latin typeface=".VnAvant" pitchFamily="34" charset="0"/>
              </a:rPr>
              <a:t>2 </a:t>
            </a:r>
            <a:r>
              <a:rPr lang="en-US" sz="3200" b="1" dirty="0">
                <a:solidFill>
                  <a:srgbClr val="006600"/>
                </a:solidFill>
                <a:latin typeface=".VnAvant" pitchFamily="34" charset="0"/>
              </a:rPr>
              <a:t>+ 4 =6</a:t>
            </a:r>
          </a:p>
        </p:txBody>
      </p:sp>
      <p:sp>
        <p:nvSpPr>
          <p:cNvPr id="11" name="Rectangle 10"/>
          <p:cNvSpPr/>
          <p:nvPr/>
        </p:nvSpPr>
        <p:spPr>
          <a:xfrm>
            <a:off x="543023" y="2644557"/>
            <a:ext cx="8060381" cy="1077218"/>
          </a:xfrm>
          <a:prstGeom prst="rect">
            <a:avLst/>
          </a:prstGeom>
        </p:spPr>
        <p:txBody>
          <a:bodyPr wrap="square">
            <a:spAutoFit/>
          </a:bodyPr>
          <a:lstStyle/>
          <a:p>
            <a:pPr algn="just"/>
            <a:r>
              <a:rPr lang="vi-VN" sz="3200" dirty="0">
                <a:solidFill>
                  <a:srgbClr val="0000CC"/>
                </a:solidFill>
                <a:latin typeface="Arial" pitchFamily="34" charset="0"/>
                <a:cs typeface="Arial" pitchFamily="34" charset="0"/>
              </a:rPr>
              <a:t>Khi đổi chỗ hai số trong phép cộng thì kết quả phép cộng không thay đổi.</a:t>
            </a:r>
          </a:p>
        </p:txBody>
      </p:sp>
    </p:spTree>
    <p:extLst>
      <p:ext uri="{BB962C8B-B14F-4D97-AF65-F5344CB8AC3E}">
        <p14:creationId xmlns:p14="http://schemas.microsoft.com/office/powerpoint/2010/main" val="201531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kết"/>
  <p:tag name="ISPRING_SLIDE_INDENT_LEVEL" val="0"/>
  <p:tag name="ISPRING_PRESENTER_ID" val="{C33FFEB5-A459-41C1-BD42-906817BA6AC8}"/>
  <p:tag name="ISPRING_SLIDE_ID" val="{4D386D3D-4546-48D5-A80A-DA91D7FE8615}"/>
  <p:tag name="ISPRING_PLAYER_LAYOUT_TYPE" val="Full"/>
  <p:tag name="ISPRING_SLIDE_ID_2" val="{6A9B9CA4-562E-4C83-B24E-189E29E741B7}"/>
  <p:tag name="GENSWF_ADVANCE_TIME" val="5.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2953</TotalTime>
  <Words>367</Words>
  <Application>Microsoft Office PowerPoint</Application>
  <PresentationFormat>On-screen Show (16:10)</PresentationFormat>
  <Paragraphs>76</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.VnAvant</vt:lpstr>
      <vt:lpstr>Times New Roman</vt:lpstr>
      <vt:lpstr>Tahoma</vt:lpstr>
      <vt:lpstr>Calibri</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298</cp:revision>
  <dcterms:created xsi:type="dcterms:W3CDTF">2020-02-10T09:35:50Z</dcterms:created>
  <dcterms:modified xsi:type="dcterms:W3CDTF">2020-10-17T09:47:24Z</dcterms:modified>
</cp:coreProperties>
</file>