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80" r:id="rId2"/>
    <p:sldId id="312" r:id="rId3"/>
    <p:sldId id="282" r:id="rId4"/>
    <p:sldId id="283" r:id="rId5"/>
    <p:sldId id="307" r:id="rId6"/>
    <p:sldId id="320" r:id="rId7"/>
    <p:sldId id="286" r:id="rId8"/>
    <p:sldId id="308" r:id="rId9"/>
    <p:sldId id="314" r:id="rId10"/>
    <p:sldId id="315" r:id="rId11"/>
    <p:sldId id="316" r:id="rId12"/>
    <p:sldId id="319" r:id="rId13"/>
    <p:sldId id="291" r:id="rId14"/>
    <p:sldId id="301" r:id="rId15"/>
  </p:sldIdLst>
  <p:sldSz cx="9144000" cy="5715000" type="screen16x10"/>
  <p:notesSz cx="6858000" cy="9144000"/>
  <p:embeddedFontLs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宋体" pitchFamily="2" charset="-122"/>
      <p:regular r:id="rId21"/>
    </p:embeddedFont>
    <p:embeddedFont>
      <p:font typeface=".VnTifani Heavy" pitchFamily="34" charset="0"/>
      <p:regular r:id="rId22"/>
    </p:embeddedFont>
    <p:embeddedFont>
      <p:font typeface="VNI-Juni"/>
      <p:regular r:id="rId23"/>
    </p:embeddedFont>
    <p:embeddedFont>
      <p:font typeface="Tahoma" pitchFamily="34" charset="0"/>
      <p:regular r:id="rId24"/>
      <p:bold r:id="rId25"/>
    </p:embeddedFont>
    <p:embeddedFont>
      <p:font typeface=".VnAvant" pitchFamily="34" charset="0"/>
      <p:regular r:id="rId26"/>
      <p:bold r:id="rId27"/>
      <p:italic r:id="rId28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6600"/>
    <a:srgbClr val="FFFF99"/>
    <a:srgbClr val="99FFCC"/>
    <a:srgbClr val="FF33CC"/>
    <a:srgbClr val="FF0066"/>
    <a:srgbClr val="FF66CC"/>
    <a:srgbClr val="FF66FF"/>
    <a:srgbClr val="0066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8" autoAdjust="0"/>
    <p:restoredTop sz="88455" autoAdjust="0"/>
  </p:normalViewPr>
  <p:slideViewPr>
    <p:cSldViewPr snapToGrid="0">
      <p:cViewPr>
        <p:scale>
          <a:sx n="66" d="100"/>
          <a:sy n="66" d="100"/>
        </p:scale>
        <p:origin x="-1656" y="-312"/>
      </p:cViewPr>
      <p:guideLst>
        <p:guide orient="horz" pos="180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12/22/2020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82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341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468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tags" Target="../tags/tag3.xml"/><Relationship Id="rId7" Type="http://schemas.openxmlformats.org/officeDocument/2006/relationships/audio" Target="../media/audio2.wav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60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2)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="" xmlns:a16="http://schemas.microsoft.com/office/drawing/2014/main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5768" y="4389268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Ngưêi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chim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®i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Õn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hßn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®¶o vµ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ưîc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b¹c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ch©u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b¸u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ùng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vµo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tói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gang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049" y="1252937"/>
            <a:ext cx="3455155" cy="277494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29934" y="128599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kh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414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595" y="4030342"/>
            <a:ext cx="8667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Người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anh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ßi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æi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µ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cöa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ruéng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vưên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cña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m×nh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®Ó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29934" y="128599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kh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851" y="1196892"/>
            <a:ext cx="3177784" cy="2484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16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9354" y="3638456"/>
            <a:ext cx="8667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Người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anh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tham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lam,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lÊy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¸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nhiÒu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vµng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b¹c, v×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thÕ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bay qua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biÓn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phưîng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hoµng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uèi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søc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v×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chë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¸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nÆng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c¸nh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s·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xuèng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người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anh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bÞ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r¬i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xuèng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chÕt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ch×m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dưới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biÓn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s©u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. 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9934" y="128599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kh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365" y="1085842"/>
            <a:ext cx="3242898" cy="255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78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  <a:endParaRPr lang="en-US" altLang="en-US" sz="2400" b="1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417285" y="1620400"/>
            <a:ext cx="8269515" cy="1543713"/>
          </a:xfrm>
          <a:prstGeom prst="roundRect">
            <a:avLst/>
          </a:prstGeom>
          <a:solidFill>
            <a:srgbClr val="002060"/>
          </a:solidFill>
          <a:ln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lnSpc>
                <a:spcPct val="150000"/>
              </a:lnSpc>
            </a:pP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h·y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kÓ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l¹i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b¹n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cïng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bµn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. Qua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c©u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chuyÖn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gióp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hiÓu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ra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FFFF00"/>
                </a:solidFill>
                <a:latin typeface=".VnAvant" pitchFamily="34" charset="0"/>
              </a:rPr>
              <a:t>iÒu</a:t>
            </a:r>
            <a:r>
              <a:rPr lang="en-US" sz="2800" b="1" dirty="0" smtClean="0">
                <a:solidFill>
                  <a:srgbClr val="FFFF00"/>
                </a:solidFill>
                <a:latin typeface=".VnAvant" pitchFamily="34" charset="0"/>
              </a:rPr>
              <a:t> g×?</a:t>
            </a:r>
            <a:endParaRPr lang="vi-VN" sz="2800" b="1" dirty="0">
              <a:solidFill>
                <a:srgbClr val="FFFF00"/>
              </a:solidFill>
            </a:endParaRPr>
          </a:p>
        </p:txBody>
      </p:sp>
      <p:sp>
        <p:nvSpPr>
          <p:cNvPr id="6153" name="TextBox 5"/>
          <p:cNvSpPr txBox="1">
            <a:spLocks noChangeArrowheads="1"/>
          </p:cNvSpPr>
          <p:nvPr/>
        </p:nvSpPr>
        <p:spPr bwMode="auto">
          <a:xfrm>
            <a:off x="76996" y="3545321"/>
            <a:ext cx="8991600" cy="1446550"/>
          </a:xfrm>
          <a:prstGeom prst="rect">
            <a:avLst/>
          </a:prstGeom>
          <a:noFill/>
          <a:ln w="57150">
            <a:solidFill>
              <a:srgbClr val="FF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Yêu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cầu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Làm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việc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>
                <a:solidFill>
                  <a:srgbClr val="006600"/>
                </a:solidFill>
                <a:latin typeface="Arial" charset="0"/>
                <a:cs typeface="Arial" charset="0"/>
              </a:rPr>
              <a:t>theo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4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6600"/>
                </a:solidFill>
                <a:latin typeface="Arial" charset="0"/>
                <a:cs typeface="Arial" charset="0"/>
              </a:rPr>
              <a:t>-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chia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cặp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nhau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nghe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câu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chuyện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Cử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đại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diện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kể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trước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lớp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Giao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lưu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với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nhóm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khác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rút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ra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bài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 </a:t>
            </a:r>
            <a:r>
              <a:rPr lang="en-US" altLang="en-US" sz="2200" b="1" dirty="0" err="1" smtClean="0">
                <a:solidFill>
                  <a:srgbClr val="006600"/>
                </a:solidFill>
                <a:latin typeface="Arial" charset="0"/>
                <a:cs typeface="Arial" charset="0"/>
              </a:rPr>
              <a:t>học</a:t>
            </a:r>
            <a:r>
              <a:rPr lang="en-US" altLang="en-US" sz="22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.</a:t>
            </a:r>
            <a:endParaRPr lang="en-US" altLang="en-US" sz="22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130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140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150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160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170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 smtClean="0">
                <a:solidFill>
                  <a:srgbClr val="FF0066"/>
                </a:solidFill>
                <a:latin typeface=".VnTifani Heavy" pitchFamily="34" charset="0"/>
              </a:rPr>
              <a:t>180</a:t>
            </a:r>
            <a:endParaRPr lang="en-US" altLang="vi-VN" sz="5400">
              <a:solidFill>
                <a:srgbClr val="FF0066"/>
              </a:solidFill>
              <a:latin typeface=".VnTifani Heavy" pitchFamily="34" charset="0"/>
            </a:endParaRP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716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WordArt 3"/>
          <p:cNvSpPr>
            <a:spLocks noChangeArrowheads="1" noChangeShapeType="1" noTextEdit="1"/>
          </p:cNvSpPr>
          <p:nvPr/>
        </p:nvSpPr>
        <p:spPr bwMode="auto">
          <a:xfrm>
            <a:off x="1341438" y="1841500"/>
            <a:ext cx="6553200" cy="1608667"/>
          </a:xfrm>
          <a:prstGeom prst="rect">
            <a:avLst/>
          </a:prstGeom>
        </p:spPr>
        <p:txBody>
          <a:bodyPr wrap="none" fromWordArt="1">
            <a:prstTxWarp prst="textCanUp">
              <a:avLst>
                <a:gd name="adj" fmla="val 85713"/>
              </a:avLst>
            </a:prstTxWarp>
          </a:bodyPr>
          <a:lstStyle/>
          <a:p>
            <a:pPr algn="ctr"/>
            <a:r>
              <a:rPr lang="it-IT" sz="3600" kern="10" spc="-360" dirty="0" smtClean="0">
                <a:ln w="12700">
                  <a:solidFill>
                    <a:srgbClr val="CCFFCC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VNI-Juni" pitchFamily="2" charset="0"/>
              </a:rPr>
              <a:t>TRAÂN TROÏNG CAÙM ÔN</a:t>
            </a:r>
            <a:endParaRPr lang="en-US" sz="3600" kern="10" spc="-360" dirty="0">
              <a:ln w="12700">
                <a:solidFill>
                  <a:srgbClr val="CCFFCC"/>
                </a:solidFill>
                <a:round/>
                <a:headEnd/>
                <a:tailEnd/>
              </a:ln>
              <a:solidFill>
                <a:srgbClr val="FF0000"/>
              </a:solidFill>
              <a:latin typeface="VNI-Juni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4672013" y="3829183"/>
            <a:ext cx="46038" cy="383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00625" y="2440782"/>
            <a:ext cx="71438" cy="383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7715250" y="476250"/>
            <a:ext cx="914400" cy="76200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5-Point Star 10"/>
          <p:cNvSpPr/>
          <p:nvPr/>
        </p:nvSpPr>
        <p:spPr>
          <a:xfrm>
            <a:off x="7786688" y="4762500"/>
            <a:ext cx="914400" cy="762000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srgbClr val="006600"/>
              </a:solidFill>
            </a:endParaRPr>
          </a:p>
        </p:txBody>
      </p:sp>
      <p:pic>
        <p:nvPicPr>
          <p:cNvPr id="8" name="Picture 5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21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1" y="3668669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2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3763" y="3698655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OINSE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5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805543" y="1538513"/>
            <a:ext cx="7532913" cy="2162628"/>
          </a:xfrm>
          <a:prstGeom prst="roundRect">
            <a:avLst/>
          </a:prstGeom>
          <a:noFill/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FFFF00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97</a:t>
            </a:r>
          </a:p>
          <a:p>
            <a:pPr algn="ctr"/>
            <a:r>
              <a:rPr lang="en-US" sz="8800" b="1" dirty="0" err="1" smtClean="0">
                <a:solidFill>
                  <a:srgbClr val="FFFF00"/>
                </a:solidFill>
                <a:latin typeface=".VnAvant" pitchFamily="34" charset="0"/>
              </a:rPr>
              <a:t>ai</a:t>
            </a:r>
            <a:r>
              <a:rPr lang="en-US" sz="8800" b="1" dirty="0" smtClean="0">
                <a:solidFill>
                  <a:srgbClr val="FFFF00"/>
                </a:solidFill>
                <a:latin typeface=".VnAvant" pitchFamily="34" charset="0"/>
              </a:rPr>
              <a:t> - ay</a:t>
            </a:r>
            <a:endParaRPr lang="en-US" sz="8800" b="1" dirty="0" smtClean="0">
              <a:solidFill>
                <a:srgbClr val="FFFF00"/>
              </a:solidFill>
              <a:latin typeface=".VnAvant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437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70811" y="2940245"/>
            <a:ext cx="5533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.VnAvant" pitchFamily="34" charset="0"/>
              </a:rPr>
              <a:t>Bµi</a:t>
            </a:r>
            <a:r>
              <a:rPr lang="en-US" sz="5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5400" b="1" dirty="0" smtClean="0">
                <a:solidFill>
                  <a:srgbClr val="C00000"/>
                </a:solidFill>
                <a:latin typeface=".VnAvant" pitchFamily="34" charset="0"/>
              </a:rPr>
              <a:t>116</a:t>
            </a:r>
            <a:endParaRPr lang="en-US" sz="5400" b="1" dirty="0" smtClean="0">
              <a:solidFill>
                <a:srgbClr val="C00000"/>
              </a:solidFill>
              <a:latin typeface=".VnAvant" pitchFamily="34" charset="0"/>
            </a:endParaRPr>
          </a:p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.VnAvant" pitchFamily="34" charset="0"/>
              </a:rPr>
              <a:t>C©y</a:t>
            </a:r>
            <a:r>
              <a:rPr lang="en-US" sz="54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.VnAvant" pitchFamily="34" charset="0"/>
              </a:rPr>
              <a:t>kh</a:t>
            </a:r>
            <a:r>
              <a:rPr lang="en-US" sz="5400" b="1" dirty="0" err="1">
                <a:solidFill>
                  <a:srgbClr val="C00000"/>
                </a:solidFill>
                <a:latin typeface=".VnAvant" pitchFamily="34" charset="0"/>
              </a:rPr>
              <a:t>Õ</a:t>
            </a:r>
            <a:endParaRPr lang="en-US" sz="54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140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16115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29931" y="1472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kh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0629" y="652601"/>
            <a:ext cx="8868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C¸c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con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h·y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quan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s¸t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tranh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vµ ®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o¸n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c«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néi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dung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chuyÖn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.VnAvant" pitchFamily="34" charset="0"/>
              </a:rPr>
              <a:t>nµy</a:t>
            </a:r>
            <a:r>
              <a:rPr lang="en-US" sz="2400" b="1" dirty="0" smtClean="0">
                <a:solidFill>
                  <a:srgbClr val="006600"/>
                </a:solidFill>
                <a:latin typeface=".VnAvant" pitchFamily="34" charset="0"/>
              </a:rPr>
              <a:t>!</a:t>
            </a:r>
            <a:endParaRPr lang="en-US" sz="24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349" y="19485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25"/>
          <a:stretch/>
        </p:blipFill>
        <p:spPr>
          <a:xfrm>
            <a:off x="186817" y="1538046"/>
            <a:ext cx="2749992" cy="182551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08"/>
          <a:stretch/>
        </p:blipFill>
        <p:spPr>
          <a:xfrm>
            <a:off x="3165388" y="1525206"/>
            <a:ext cx="2725602" cy="1838350"/>
          </a:xfrm>
          <a:prstGeom prst="rect">
            <a:avLst/>
          </a:prstGeom>
          <a:ln w="57150">
            <a:solidFill>
              <a:srgbClr val="FFFFCC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3"/>
          <a:stretch/>
        </p:blipFill>
        <p:spPr>
          <a:xfrm>
            <a:off x="6103723" y="1525206"/>
            <a:ext cx="2749992" cy="1838349"/>
          </a:xfrm>
          <a:prstGeom prst="rect">
            <a:avLst/>
          </a:prstGeom>
          <a:ln w="57150">
            <a:solidFill>
              <a:srgbClr val="FFFFCC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8"/>
          <a:stretch/>
        </p:blipFill>
        <p:spPr>
          <a:xfrm>
            <a:off x="199656" y="3697658"/>
            <a:ext cx="2725601" cy="1786994"/>
          </a:xfrm>
          <a:prstGeom prst="rect">
            <a:avLst/>
          </a:prstGeom>
          <a:ln w="57150">
            <a:solidFill>
              <a:srgbClr val="FFFFCC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3206914" y="3695636"/>
            <a:ext cx="2737797" cy="1789016"/>
          </a:xfrm>
          <a:prstGeom prst="rect">
            <a:avLst/>
          </a:prstGeom>
          <a:ln w="57150">
            <a:solidFill>
              <a:srgbClr val="FFFFCC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96"/>
          <a:stretch/>
        </p:blipFill>
        <p:spPr>
          <a:xfrm>
            <a:off x="6132753" y="3668630"/>
            <a:ext cx="2749992" cy="1789016"/>
          </a:xfrm>
          <a:prstGeom prst="rect">
            <a:avLst/>
          </a:prstGeom>
          <a:ln w="57150">
            <a:solidFill>
              <a:srgbClr val="FFFFCC"/>
            </a:solidFill>
          </a:ln>
        </p:spPr>
      </p:pic>
    </p:spTree>
    <p:extLst>
      <p:ext uri="{BB962C8B-B14F-4D97-AF65-F5344CB8AC3E}">
        <p14:creationId xmlns:p14="http://schemas.microsoft.com/office/powerpoint/2010/main" val="204003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93276"/>
            <a:ext cx="9141569" cy="512172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87087" y="689323"/>
            <a:ext cx="8868228" cy="4924079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349" y="48513"/>
            <a:ext cx="3251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Quan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29931" y="1472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kh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10" y="885900"/>
            <a:ext cx="2712918" cy="2171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30" y="931925"/>
            <a:ext cx="2697967" cy="21909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57" y="950742"/>
            <a:ext cx="2661401" cy="210669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80" y="3322139"/>
            <a:ext cx="2685948" cy="21571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230" y="3305993"/>
            <a:ext cx="2697967" cy="21091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857" y="3305994"/>
            <a:ext cx="2709984" cy="213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568232"/>
            <a:ext cx="9141569" cy="514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3681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694274"/>
            <a:ext cx="8868228" cy="494815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349" y="19485"/>
            <a:ext cx="30123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2. KÓ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tranh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029931" y="1472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kh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25"/>
          <a:stretch/>
        </p:blipFill>
        <p:spPr>
          <a:xfrm>
            <a:off x="186817" y="1131654"/>
            <a:ext cx="2749992" cy="182551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08"/>
          <a:stretch/>
        </p:blipFill>
        <p:spPr>
          <a:xfrm>
            <a:off x="3165388" y="1118814"/>
            <a:ext cx="2725602" cy="1838350"/>
          </a:xfrm>
          <a:prstGeom prst="rect">
            <a:avLst/>
          </a:prstGeom>
          <a:ln w="57150">
            <a:solidFill>
              <a:srgbClr val="FFFFCC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3"/>
          <a:stretch/>
        </p:blipFill>
        <p:spPr>
          <a:xfrm>
            <a:off x="6103723" y="1118814"/>
            <a:ext cx="2749992" cy="1838349"/>
          </a:xfrm>
          <a:prstGeom prst="rect">
            <a:avLst/>
          </a:prstGeom>
          <a:ln w="57150">
            <a:solidFill>
              <a:srgbClr val="FFFFCC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58"/>
          <a:stretch/>
        </p:blipFill>
        <p:spPr>
          <a:xfrm>
            <a:off x="199656" y="3291266"/>
            <a:ext cx="2725601" cy="1786994"/>
          </a:xfrm>
          <a:prstGeom prst="rect">
            <a:avLst/>
          </a:prstGeom>
          <a:ln w="57150">
            <a:solidFill>
              <a:srgbClr val="FFFFCC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01"/>
          <a:stretch/>
        </p:blipFill>
        <p:spPr>
          <a:xfrm>
            <a:off x="3206914" y="3289244"/>
            <a:ext cx="2737797" cy="1789016"/>
          </a:xfrm>
          <a:prstGeom prst="rect">
            <a:avLst/>
          </a:prstGeom>
          <a:ln w="57150">
            <a:solidFill>
              <a:srgbClr val="FFFFCC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96"/>
          <a:stretch/>
        </p:blipFill>
        <p:spPr>
          <a:xfrm>
            <a:off x="6132753" y="3262238"/>
            <a:ext cx="2749992" cy="1789016"/>
          </a:xfrm>
          <a:prstGeom prst="rect">
            <a:avLst/>
          </a:prstGeom>
          <a:ln w="57150">
            <a:solidFill>
              <a:srgbClr val="FFFFCC"/>
            </a:solidFill>
          </a:ln>
        </p:spPr>
      </p:pic>
    </p:spTree>
    <p:extLst>
      <p:ext uri="{BB962C8B-B14F-4D97-AF65-F5344CB8AC3E}">
        <p14:creationId xmlns:p14="http://schemas.microsoft.com/office/powerpoint/2010/main" val="35981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5714228"/>
          </a:xfrm>
          <a:prstGeom prst="rect">
            <a:avLst/>
          </a:prstGeom>
        </p:spPr>
      </p:pic>
      <p:pic>
        <p:nvPicPr>
          <p:cNvPr id="5" name="cay kh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2262" b="12500"/>
          <a:stretch/>
        </p:blipFill>
        <p:spPr>
          <a:xfrm>
            <a:off x="1582055" y="1103084"/>
            <a:ext cx="6328230" cy="357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60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5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9354" y="4131931"/>
            <a:ext cx="8667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Ngưêi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anh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tham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lam,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lưêi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biÕng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cßn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người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th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×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tèt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bông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ch¨m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32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32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29931" y="128599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kh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162" y="1132642"/>
            <a:ext cx="3393161" cy="271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99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8567" y="4102907"/>
            <a:ext cx="866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Ngưêi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anh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chØ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chia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khÕ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29934" y="128599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kh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7422" y="1149639"/>
            <a:ext cx="3234627" cy="262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9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941614"/>
            <a:ext cx="8868228" cy="4700816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  <a:scene3d>
            <a:camera prst="orthographicFront"/>
            <a:lightRig rig="threePt" dir="t"/>
          </a:scene3d>
          <a:sp3d>
            <a:bevelT prst="convex"/>
          </a:sp3d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8" y="128599"/>
            <a:ext cx="40349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3.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Tr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¶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lêi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c©u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hái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  <a:cs typeface="Arial" pitchFamily="34" charset="0"/>
              </a:rPr>
              <a:t>:</a:t>
            </a:r>
            <a:endParaRPr lang="en-US" sz="2800" b="1" dirty="0">
              <a:solidFill>
                <a:srgbClr val="0000CC"/>
              </a:solidFill>
              <a:latin typeface=".VnAvant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432" y="3908997"/>
            <a:ext cx="86677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Chim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bay ®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Õn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®Ó ¨n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kh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Õ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.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Nã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høa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: ¡n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qu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¶,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tr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¶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mét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côc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vµng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! May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tói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ba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gang, 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mang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 ®i mµ ®</a:t>
            </a:r>
            <a:r>
              <a:rPr lang="en-US" sz="2600" b="1" dirty="0" err="1" smtClean="0">
                <a:solidFill>
                  <a:srgbClr val="006600"/>
                </a:solidFill>
                <a:latin typeface=".VnAvant" pitchFamily="34" charset="0"/>
              </a:rPr>
              <a:t>ùng</a:t>
            </a:r>
            <a:r>
              <a:rPr lang="en-US" sz="2600" b="1" dirty="0" smtClean="0">
                <a:solidFill>
                  <a:srgbClr val="006600"/>
                </a:solidFill>
                <a:latin typeface=".VnAvant" pitchFamily="34" charset="0"/>
              </a:rPr>
              <a:t>.</a:t>
            </a:r>
            <a:endParaRPr lang="en-US" sz="26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975" y="1116210"/>
            <a:ext cx="3528144" cy="279278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029934" y="128599"/>
            <a:ext cx="16642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C©y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kh</a:t>
            </a:r>
            <a:r>
              <a:rPr lang="en-US" sz="2800" b="1" dirty="0" err="1">
                <a:solidFill>
                  <a:srgbClr val="C00000"/>
                </a:solidFill>
                <a:latin typeface=".VnAvant" pitchFamily="34" charset="0"/>
              </a:rPr>
              <a:t>Õ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00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1779</TotalTime>
  <Words>388</Words>
  <Application>Microsoft Office PowerPoint</Application>
  <PresentationFormat>On-screen Show (16:10)</PresentationFormat>
  <Paragraphs>74</Paragraphs>
  <Slides>14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宋体</vt:lpstr>
      <vt:lpstr>.VnTifani Heavy</vt:lpstr>
      <vt:lpstr>VNI-Juni</vt:lpstr>
      <vt:lpstr>Tahoma</vt:lpstr>
      <vt:lpstr>.VnAvant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264</cp:revision>
  <dcterms:created xsi:type="dcterms:W3CDTF">2020-02-10T09:35:50Z</dcterms:created>
  <dcterms:modified xsi:type="dcterms:W3CDTF">2020-12-22T03:23:11Z</dcterms:modified>
</cp:coreProperties>
</file>