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80" r:id="rId2"/>
    <p:sldId id="256" r:id="rId3"/>
    <p:sldId id="337" r:id="rId4"/>
    <p:sldId id="351" r:id="rId5"/>
    <p:sldId id="352" r:id="rId6"/>
    <p:sldId id="363" r:id="rId7"/>
    <p:sldId id="361" r:id="rId8"/>
    <p:sldId id="345" r:id="rId9"/>
    <p:sldId id="347" r:id="rId10"/>
    <p:sldId id="353" r:id="rId11"/>
    <p:sldId id="323" r:id="rId12"/>
    <p:sldId id="309" r:id="rId13"/>
    <p:sldId id="355" r:id="rId14"/>
    <p:sldId id="356" r:id="rId15"/>
    <p:sldId id="357" r:id="rId16"/>
    <p:sldId id="358" r:id="rId17"/>
    <p:sldId id="308" r:id="rId18"/>
  </p:sldIdLst>
  <p:sldSz cx="9144000" cy="5715000" type="screen16x10"/>
  <p:notesSz cx="6858000" cy="9144000"/>
  <p:embeddedFontLst>
    <p:embeddedFont>
      <p:font typeface="VNI-Thufap2"/>
      <p:regular r:id="rId20"/>
    </p:embeddedFont>
    <p:embeddedFont>
      <p:font typeface="宋体" panose="02010600030101010101" pitchFamily="2" charset="-122"/>
      <p:regular r:id="rId21"/>
    </p:embeddedFont>
    <p:embeddedFont>
      <p:font typeface=".VnAvant" panose="020B720000000000000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.VnArial" panose="020B7200000000000000" pitchFamily="34" charset="0"/>
      <p:regular r:id="rId30"/>
      <p:italic r:id="rId31"/>
      <p:boldItalic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3333FF"/>
    <a:srgbClr val="FFCCFF"/>
    <a:srgbClr val="CCFFFF"/>
    <a:srgbClr val="FFFFCC"/>
    <a:srgbClr val="FF99CC"/>
    <a:srgbClr val="FFFF99"/>
    <a:srgbClr val="99FF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692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21/10/2020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gif"/><Relationship Id="rId12" Type="http://schemas.openxmlformats.org/officeDocument/2006/relationships/image" Target="../media/image28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2.gif"/><Relationship Id="rId11" Type="http://schemas.openxmlformats.org/officeDocument/2006/relationships/image" Target="../media/image27.png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6.gif"/><Relationship Id="rId18" Type="http://schemas.openxmlformats.org/officeDocument/2006/relationships/image" Target="../media/image39.jpe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5.gif"/><Relationship Id="rId17" Type="http://schemas.openxmlformats.org/officeDocument/2006/relationships/image" Target="../media/image38.gif"/><Relationship Id="rId2" Type="http://schemas.openxmlformats.org/officeDocument/2006/relationships/audio" Target="../media/audio2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4.gif"/><Relationship Id="rId5" Type="http://schemas.openxmlformats.org/officeDocument/2006/relationships/audio" Target="../media/audio5.wav"/><Relationship Id="rId15" Type="http://schemas.microsoft.com/office/2007/relationships/hdphoto" Target="../media/hdphoto3.wdp"/><Relationship Id="rId10" Type="http://schemas.openxmlformats.org/officeDocument/2006/relationships/image" Target="../media/image22.gif"/><Relationship Id="rId4" Type="http://schemas.openxmlformats.org/officeDocument/2006/relationships/audio" Target="../media/audio4.wav"/><Relationship Id="rId9" Type="http://schemas.openxmlformats.org/officeDocument/2006/relationships/image" Target="../media/image23.gif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6.gif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image" Target="../media/image35.gif"/><Relationship Id="rId17" Type="http://schemas.openxmlformats.org/officeDocument/2006/relationships/image" Target="../media/image40.gif"/><Relationship Id="rId2" Type="http://schemas.openxmlformats.org/officeDocument/2006/relationships/audio" Target="../media/audio2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34.gif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openxmlformats.org/officeDocument/2006/relationships/image" Target="../media/image22.gif"/><Relationship Id="rId4" Type="http://schemas.openxmlformats.org/officeDocument/2006/relationships/audio" Target="../media/audio3.wav"/><Relationship Id="rId9" Type="http://schemas.openxmlformats.org/officeDocument/2006/relationships/image" Target="../media/image23.gif"/><Relationship Id="rId1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audio" Target="../media/audio1.wav"/><Relationship Id="rId9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5427" y="62690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KÕt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luËn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7540" y="585910"/>
            <a:ext cx="8548915" cy="1950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C¸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chÐp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chØ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nghÜ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vÒ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m×nh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m×nh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Bøc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cña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gµ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nhÐp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võa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Ñp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võa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thÓ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hiÖn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t×nh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c¶m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víi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mÑ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vµ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em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nªn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gµ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nhÐp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th¾ng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trong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cuéc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thi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5426" y="25368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Qua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c©u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chuyÖn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hiÓu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iÒu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g×?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68281" y="3116347"/>
            <a:ext cx="5007432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Gµ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nhÐp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rÊt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t×nh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c¶m</a:t>
            </a:r>
            <a:endParaRPr lang="en-US" sz="2800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4172" y="3831568"/>
            <a:ext cx="85489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bøc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tranh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sÏ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®­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ưîc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®¸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gi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¸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cao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nÕu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võa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Ñp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võa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thÓ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hiÖn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®­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ư¬c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suy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nghÜ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t×nh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c¶m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tèt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Ñp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cña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ng­êi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921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1" y="1286327"/>
            <a:ext cx="7911296" cy="15149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7715" y="2768481"/>
            <a:ext cx="87375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6600"/>
                </a:solidFill>
              </a:rPr>
              <a:t>-	</a:t>
            </a:r>
            <a:r>
              <a:rPr lang="en-US" sz="2800" dirty="0">
                <a:solidFill>
                  <a:srgbClr val="FF0000"/>
                </a:solidFill>
              </a:rPr>
              <a:t>V</a:t>
            </a:r>
            <a:r>
              <a:rPr lang="vi-VN" sz="2800" dirty="0">
                <a:solidFill>
                  <a:srgbClr val="FF0000"/>
                </a:solidFill>
              </a:rPr>
              <a:t>ần em: </a:t>
            </a:r>
            <a:r>
              <a:rPr lang="vi-VN" sz="2800" dirty="0">
                <a:solidFill>
                  <a:srgbClr val="006600"/>
                </a:solidFill>
              </a:rPr>
              <a:t>viết e trước, m sau. Độ cao hai con chữ đều 2 li.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	</a:t>
            </a:r>
            <a:r>
              <a:rPr lang="vi-VN" sz="2800" dirty="0">
                <a:solidFill>
                  <a:srgbClr val="FF0000"/>
                </a:solidFill>
              </a:rPr>
              <a:t>Vần ep</a:t>
            </a:r>
            <a:r>
              <a:rPr lang="vi-VN" sz="2800" dirty="0">
                <a:solidFill>
                  <a:srgbClr val="006600"/>
                </a:solidFill>
              </a:rPr>
              <a:t>: viết e trước, p sau. Độ cao chừ p là 4 li.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	</a:t>
            </a:r>
            <a:r>
              <a:rPr lang="vi-VN" sz="2800" dirty="0">
                <a:solidFill>
                  <a:srgbClr val="FF0000"/>
                </a:solidFill>
              </a:rPr>
              <a:t>kem: </a:t>
            </a:r>
            <a:r>
              <a:rPr lang="vi-VN" sz="2800" dirty="0">
                <a:solidFill>
                  <a:srgbClr val="006600"/>
                </a:solidFill>
              </a:rPr>
              <a:t>viết k trước, vần em sau.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	</a:t>
            </a:r>
            <a:r>
              <a:rPr lang="vi-VN" sz="2800" dirty="0">
                <a:solidFill>
                  <a:srgbClr val="FF0000"/>
                </a:solidFill>
              </a:rPr>
              <a:t>dép: </a:t>
            </a:r>
            <a:r>
              <a:rPr lang="vi-VN" sz="2800" dirty="0">
                <a:solidFill>
                  <a:srgbClr val="006600"/>
                </a:solidFill>
              </a:rPr>
              <a:t>viết d trước, vần ep sau, dấu sắc đặt trên e.</a:t>
            </a:r>
          </a:p>
        </p:txBody>
      </p:sp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57375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286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FF00"/>
                </a:solidFill>
              </a:rPr>
              <a:t>Trong những từ dưới đây từ nào có vần em?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9" name="Bevel 38"/>
          <p:cNvSpPr/>
          <p:nvPr/>
        </p:nvSpPr>
        <p:spPr>
          <a:xfrm>
            <a:off x="2179422" y="1219911"/>
            <a:ext cx="210229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A. </a:t>
            </a:r>
            <a:r>
              <a:rPr lang="en-US" sz="2000" b="1" dirty="0" err="1">
                <a:solidFill>
                  <a:schemeClr val="bg1"/>
                </a:solidFill>
              </a:rPr>
              <a:t>Hoa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sen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Bevel 39"/>
          <p:cNvSpPr/>
          <p:nvPr/>
        </p:nvSpPr>
        <p:spPr>
          <a:xfrm>
            <a:off x="6036332" y="1219910"/>
            <a:ext cx="187869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B. C</a:t>
            </a:r>
            <a:r>
              <a:rPr lang="vi-VN" sz="2000" b="1" dirty="0">
                <a:solidFill>
                  <a:schemeClr val="bg1"/>
                </a:solidFill>
              </a:rPr>
              <a:t>ây kem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7" y="1999755"/>
            <a:ext cx="211946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C. </a:t>
            </a:r>
            <a:r>
              <a:rPr lang="en-US" sz="2000" b="1" dirty="0" err="1">
                <a:solidFill>
                  <a:schemeClr val="bg1"/>
                </a:solidFill>
              </a:rPr>
              <a:t>Mềm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dẻo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2" name="Bevel 41"/>
          <p:cNvSpPr/>
          <p:nvPr/>
        </p:nvSpPr>
        <p:spPr>
          <a:xfrm>
            <a:off x="6046993" y="2062635"/>
            <a:ext cx="1868030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D. </a:t>
            </a:r>
            <a:r>
              <a:rPr lang="en-US" sz="2000" b="1" dirty="0" err="1">
                <a:solidFill>
                  <a:schemeClr val="bg1"/>
                </a:solidFill>
              </a:rPr>
              <a:t>Quả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trám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00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Trong các từ sau, từ nào chứa vần ăp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5" name="Bevel 34"/>
          <p:cNvSpPr/>
          <p:nvPr/>
        </p:nvSpPr>
        <p:spPr>
          <a:xfrm>
            <a:off x="2219705" y="1219911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A. </a:t>
            </a:r>
            <a:r>
              <a:rPr lang="en-US" sz="2000" b="1" dirty="0" err="1">
                <a:solidFill>
                  <a:schemeClr val="bg1"/>
                </a:solidFill>
              </a:rPr>
              <a:t>Cá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chép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Bevel 35"/>
          <p:cNvSpPr/>
          <p:nvPr/>
        </p:nvSpPr>
        <p:spPr>
          <a:xfrm>
            <a:off x="5612048" y="1194190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B. </a:t>
            </a:r>
            <a:r>
              <a:rPr lang="en-US" sz="2000" b="1" dirty="0" err="1">
                <a:solidFill>
                  <a:schemeClr val="bg1"/>
                </a:solidFill>
              </a:rPr>
              <a:t>Bánh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xếp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7" name="Bevel 36"/>
          <p:cNvSpPr/>
          <p:nvPr/>
        </p:nvSpPr>
        <p:spPr>
          <a:xfrm>
            <a:off x="2206837" y="1947021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C. </a:t>
            </a:r>
            <a:r>
              <a:rPr lang="en-US" sz="2000" b="1" dirty="0" err="1">
                <a:solidFill>
                  <a:schemeClr val="bg1"/>
                </a:solidFill>
              </a:rPr>
              <a:t>Sáp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màu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8" name="Bevel 37"/>
          <p:cNvSpPr/>
          <p:nvPr/>
        </p:nvSpPr>
        <p:spPr>
          <a:xfrm>
            <a:off x="5612048" y="1943805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D. </a:t>
            </a:r>
            <a:r>
              <a:rPr lang="en-US" sz="2000" b="1" dirty="0" err="1">
                <a:solidFill>
                  <a:schemeClr val="bg1"/>
                </a:solidFill>
              </a:rPr>
              <a:t>Tham</a:t>
            </a:r>
            <a:r>
              <a:rPr lang="en-US" sz="2000" b="1" dirty="0">
                <a:solidFill>
                  <a:schemeClr val="bg1"/>
                </a:solidFill>
              </a:rPr>
              <a:t> lam</a:t>
            </a:r>
          </a:p>
        </p:txBody>
      </p:sp>
    </p:spTree>
    <p:extLst>
      <p:ext uri="{BB962C8B-B14F-4D97-AF65-F5344CB8AC3E}">
        <p14:creationId xmlns:p14="http://schemas.microsoft.com/office/powerpoint/2010/main" val="95043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41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e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– 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ep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­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59" y="2407783"/>
            <a:ext cx="3334884" cy="216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57715" y="34712"/>
            <a:ext cx="352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Thi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vÏ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5458" y="658480"/>
            <a:ext cx="869534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.VnAvant" pitchFamily="34" charset="0"/>
              </a:rPr>
              <a:t>     C¸ </a:t>
            </a:r>
            <a:r>
              <a:rPr lang="en-US" sz="2600" dirty="0" err="1">
                <a:latin typeface=".VnAvant" pitchFamily="34" charset="0"/>
              </a:rPr>
              <a:t>chÐp</a:t>
            </a:r>
            <a:r>
              <a:rPr lang="en-US" sz="2600" dirty="0">
                <a:latin typeface=".VnAvant" pitchFamily="34" charset="0"/>
              </a:rPr>
              <a:t> vµ gµ </a:t>
            </a:r>
            <a:r>
              <a:rPr lang="en-US" sz="2600" dirty="0" err="1">
                <a:latin typeface=".VnAvant" pitchFamily="34" charset="0"/>
              </a:rPr>
              <a:t>nhÐp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thi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vÏ</a:t>
            </a:r>
            <a:r>
              <a:rPr lang="en-US" sz="2600" dirty="0">
                <a:latin typeface=".VnAvant" pitchFamily="34" charset="0"/>
              </a:rPr>
              <a:t>.</a:t>
            </a:r>
          </a:p>
          <a:p>
            <a:pPr algn="just"/>
            <a:r>
              <a:rPr lang="en-US" sz="2600" dirty="0">
                <a:latin typeface=".VnAvant" pitchFamily="34" charset="0"/>
              </a:rPr>
              <a:t>     C¸ </a:t>
            </a:r>
            <a:r>
              <a:rPr lang="en-US" sz="2600" dirty="0" err="1">
                <a:latin typeface=".VnAvant" pitchFamily="34" charset="0"/>
              </a:rPr>
              <a:t>chÐp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vÏ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nã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lµm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vua</a:t>
            </a:r>
            <a:r>
              <a:rPr lang="en-US" sz="2600" dirty="0">
                <a:latin typeface=".VnAvant" pitchFamily="34" charset="0"/>
              </a:rPr>
              <a:t>. Gµ </a:t>
            </a:r>
            <a:r>
              <a:rPr lang="en-US" sz="2600" dirty="0" err="1">
                <a:latin typeface=".VnAvant" pitchFamily="34" charset="0"/>
              </a:rPr>
              <a:t>nhÐp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vÏ</a:t>
            </a:r>
            <a:r>
              <a:rPr lang="en-US" sz="2600" dirty="0">
                <a:latin typeface=".VnAvant" pitchFamily="34" charset="0"/>
              </a:rPr>
              <a:t> gµ </a:t>
            </a:r>
            <a:r>
              <a:rPr lang="en-US" sz="2600" dirty="0" err="1">
                <a:latin typeface=".VnAvant" pitchFamily="34" charset="0"/>
              </a:rPr>
              <a:t>mÑ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ch¨m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lò</a:t>
            </a:r>
            <a:r>
              <a:rPr lang="en-US" sz="2600" dirty="0">
                <a:latin typeface=".VnAvant" pitchFamily="34" charset="0"/>
              </a:rPr>
              <a:t> gµ </a:t>
            </a:r>
            <a:r>
              <a:rPr lang="en-US" sz="2600" dirty="0" err="1">
                <a:latin typeface=".VnAvant" pitchFamily="34" charset="0"/>
              </a:rPr>
              <a:t>em</a:t>
            </a:r>
            <a:r>
              <a:rPr lang="en-US" sz="2600" dirty="0">
                <a:latin typeface=".VnAvant" pitchFamily="34" charset="0"/>
              </a:rPr>
              <a:t>.</a:t>
            </a:r>
          </a:p>
          <a:p>
            <a:pPr algn="just"/>
            <a:r>
              <a:rPr lang="en-US" sz="2600" dirty="0">
                <a:latin typeface=".VnAvant" pitchFamily="34" charset="0"/>
              </a:rPr>
              <a:t>     C« </a:t>
            </a:r>
            <a:r>
              <a:rPr lang="en-US" sz="2600" dirty="0" err="1">
                <a:latin typeface=".VnAvant" pitchFamily="34" charset="0"/>
              </a:rPr>
              <a:t>cß</a:t>
            </a:r>
            <a:r>
              <a:rPr lang="en-US" sz="2600" dirty="0">
                <a:latin typeface=".VnAvant" pitchFamily="34" charset="0"/>
              </a:rPr>
              <a:t>, </a:t>
            </a:r>
            <a:r>
              <a:rPr lang="en-US" sz="2600" dirty="0" err="1">
                <a:latin typeface=".VnAvant" pitchFamily="34" charset="0"/>
              </a:rPr>
              <a:t>chó</a:t>
            </a:r>
            <a:r>
              <a:rPr lang="en-US" sz="2600" dirty="0">
                <a:latin typeface=".VnAvant" pitchFamily="34" charset="0"/>
              </a:rPr>
              <a:t> tr¾m </a:t>
            </a:r>
            <a:r>
              <a:rPr lang="en-US" sz="2600" dirty="0" err="1">
                <a:latin typeface=".VnAvant" pitchFamily="34" charset="0"/>
              </a:rPr>
              <a:t>chÊm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thi</a:t>
            </a:r>
            <a:r>
              <a:rPr lang="en-US" sz="2600" dirty="0">
                <a:latin typeface=".VnAvant" pitchFamily="34" charset="0"/>
              </a:rPr>
              <a:t>. </a:t>
            </a:r>
            <a:r>
              <a:rPr lang="en-US" sz="2600" dirty="0" err="1">
                <a:latin typeface=".VnAvant" pitchFamily="34" charset="0"/>
              </a:rPr>
              <a:t>Hä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cho</a:t>
            </a:r>
            <a:r>
              <a:rPr lang="en-US" sz="2600" dirty="0">
                <a:latin typeface=".VnAvant" pitchFamily="34" charset="0"/>
              </a:rPr>
              <a:t> lµ gµ </a:t>
            </a:r>
            <a:r>
              <a:rPr lang="en-US" sz="2600" dirty="0" err="1">
                <a:latin typeface=".VnAvant" pitchFamily="34" charset="0"/>
              </a:rPr>
              <a:t>nhÐp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vÏ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võa</a:t>
            </a:r>
            <a:r>
              <a:rPr lang="en-US" sz="2600" dirty="0">
                <a:latin typeface=".VnAvant" pitchFamily="34" charset="0"/>
              </a:rPr>
              <a:t> ®</a:t>
            </a:r>
            <a:r>
              <a:rPr lang="en-US" sz="2600" dirty="0" err="1">
                <a:latin typeface=".VnAvant" pitchFamily="34" charset="0"/>
              </a:rPr>
              <a:t>Ñp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võa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cã</a:t>
            </a:r>
            <a:r>
              <a:rPr lang="en-US" sz="2600" dirty="0">
                <a:latin typeface=".VnAvant" pitchFamily="34" charset="0"/>
              </a:rPr>
              <a:t> ý </a:t>
            </a:r>
            <a:r>
              <a:rPr lang="en-US" sz="2600" dirty="0" err="1">
                <a:latin typeface=".VnAvant" pitchFamily="34" charset="0"/>
              </a:rPr>
              <a:t>nghÜa</a:t>
            </a:r>
            <a:r>
              <a:rPr lang="en-US" sz="2600" dirty="0">
                <a:latin typeface=".VnAvant" pitchFamily="34" charset="0"/>
              </a:rPr>
              <a:t>.</a:t>
            </a: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259" y="2815603"/>
            <a:ext cx="5675993" cy="2812313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470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3359" y="1413223"/>
            <a:ext cx="869534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    C¸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chÐp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vµ gµ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nhÐp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thi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    C¸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chÐp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nã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lµm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vua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 Gµ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nhÐp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gµ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mÑ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ch¨m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lò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gµ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em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    C«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cß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Chó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tr¾m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chÊm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thi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Hä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lµ gµ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nhÐp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võa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Ñp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võa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ý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nghÜa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0229" y="34712"/>
            <a:ext cx="7866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Nh÷ng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c©u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truyÖn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khã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6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57715" y="789455"/>
            <a:ext cx="352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Thi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vÏ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5458" y="1413223"/>
            <a:ext cx="869534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    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C¸ 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chÐp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vµ 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gµ 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nhÐp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thi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    C¸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chÐp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nã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lµm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vua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 Gµ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nhÐp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gµ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mÑ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ch¨m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lò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gµ 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    C«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cß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Chó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tr¾m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chÊm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thi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Hä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lµ gµ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nhÐp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võa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Ñp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võa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ý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nghÜa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8628" y="3777669"/>
            <a:ext cx="7765143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C¸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chÐp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, gµ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nhÐp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ch¨m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, gµ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, tr¾m,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chÊm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thi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, ®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Ñp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endParaRPr lang="en-US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31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3359" y="1413223"/>
            <a:ext cx="869534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    C¸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chÐp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vµ gµ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nhÐp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thi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    C¸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chÐp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nã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lµm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vua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 Gµ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nhÐp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gµ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mÑ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ch¨m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lò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gµ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em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    C«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cß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Chó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tr¾m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chÊm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thi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Hä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lµ gµ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nhÐp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võa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Ñp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võa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ý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nghÜa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0229" y="34712"/>
            <a:ext cx="7866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Nh÷ng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c©u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truyÖn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khã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6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57715" y="789455"/>
            <a:ext cx="352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Thi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vÏ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5458" y="1413223"/>
            <a:ext cx="869534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    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C¸ 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chÐp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vµ 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gµ 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nhÐp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thi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    C¸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chÐp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nã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lµm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vua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 Gµ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nhÐp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gµ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mÑ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ch¨m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lò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gµ 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    C«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cß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Chó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tr¾m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chÊm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thi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Hä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lµ gµ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nhÐp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võa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Ñp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võa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ý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nghÜa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8628" y="3777669"/>
            <a:ext cx="7765143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C¸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chÐp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, gµ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nhÐp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ch¨m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, gµ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, tr¾m,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chÊm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thi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, ®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Ñp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endParaRPr lang="en-US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57715" y="792208"/>
            <a:ext cx="35269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Thi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vÏ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8845" y="1919110"/>
            <a:ext cx="86953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.VnAvant" pitchFamily="34" charset="0"/>
              </a:rPr>
              <a:t>     C¸ </a:t>
            </a:r>
            <a:r>
              <a:rPr lang="en-US" sz="3600" dirty="0" err="1">
                <a:latin typeface=".VnAvant" pitchFamily="34" charset="0"/>
              </a:rPr>
              <a:t>chÐp</a:t>
            </a:r>
            <a:r>
              <a:rPr lang="en-US" sz="3600" dirty="0">
                <a:latin typeface=".VnAvant" pitchFamily="34" charset="0"/>
              </a:rPr>
              <a:t> vµ gµ </a:t>
            </a:r>
            <a:r>
              <a:rPr lang="en-US" sz="3600" dirty="0" err="1">
                <a:latin typeface=".VnAvant" pitchFamily="34" charset="0"/>
              </a:rPr>
              <a:t>nhÐp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vÏ</a:t>
            </a:r>
            <a:r>
              <a:rPr lang="en-US" sz="3600" dirty="0">
                <a:latin typeface=".VnAvant" pitchFamily="34" charset="0"/>
              </a:rPr>
              <a:t>.</a:t>
            </a:r>
          </a:p>
          <a:p>
            <a:pPr algn="just"/>
            <a:r>
              <a:rPr lang="en-US" sz="3600" dirty="0">
                <a:latin typeface=".VnAvant" pitchFamily="34" charset="0"/>
              </a:rPr>
              <a:t>     C¸ </a:t>
            </a:r>
            <a:r>
              <a:rPr lang="en-US" sz="3600" dirty="0" err="1">
                <a:latin typeface=".VnAvant" pitchFamily="34" charset="0"/>
              </a:rPr>
              <a:t>chÐp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vÏ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lµm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vua</a:t>
            </a:r>
            <a:r>
              <a:rPr lang="en-US" sz="3600" dirty="0">
                <a:latin typeface=".VnAvant" pitchFamily="34" charset="0"/>
              </a:rPr>
              <a:t>.  Gµ </a:t>
            </a:r>
            <a:r>
              <a:rPr lang="en-US" sz="3600" dirty="0" err="1">
                <a:latin typeface=".VnAvant" pitchFamily="34" charset="0"/>
              </a:rPr>
              <a:t>nhÐp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vÏ</a:t>
            </a:r>
            <a:r>
              <a:rPr lang="en-US" sz="3600" dirty="0">
                <a:latin typeface=".VnAvant" pitchFamily="34" charset="0"/>
              </a:rPr>
              <a:t> gµ </a:t>
            </a:r>
            <a:r>
              <a:rPr lang="en-US" sz="3600" dirty="0" err="1">
                <a:latin typeface=".VnAvant" pitchFamily="34" charset="0"/>
              </a:rPr>
              <a:t>mÑ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ch¨m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lò</a:t>
            </a:r>
            <a:r>
              <a:rPr lang="en-US" sz="3600" dirty="0">
                <a:latin typeface=".VnAvant" pitchFamily="34" charset="0"/>
              </a:rPr>
              <a:t> gµ </a:t>
            </a:r>
            <a:r>
              <a:rPr lang="en-US" sz="3600" dirty="0" err="1">
                <a:latin typeface=".VnAvant" pitchFamily="34" charset="0"/>
              </a:rPr>
              <a:t>em</a:t>
            </a:r>
            <a:r>
              <a:rPr lang="en-US" sz="3600" dirty="0">
                <a:latin typeface=".VnAvant" pitchFamily="34" charset="0"/>
              </a:rPr>
              <a:t>.</a:t>
            </a:r>
          </a:p>
          <a:p>
            <a:pPr algn="just"/>
            <a:r>
              <a:rPr lang="en-US" sz="3600" dirty="0">
                <a:latin typeface=".VnAvant" pitchFamily="34" charset="0"/>
              </a:rPr>
              <a:t>     C« </a:t>
            </a:r>
            <a:r>
              <a:rPr lang="en-US" sz="3600" dirty="0" err="1">
                <a:latin typeface=".VnAvant" pitchFamily="34" charset="0"/>
              </a:rPr>
              <a:t>cß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chó</a:t>
            </a:r>
            <a:r>
              <a:rPr lang="en-US" sz="3600" dirty="0">
                <a:latin typeface=".VnAvant" pitchFamily="34" charset="0"/>
              </a:rPr>
              <a:t> tr¾m </a:t>
            </a:r>
            <a:r>
              <a:rPr lang="en-US" sz="3600" dirty="0" err="1">
                <a:latin typeface=".VnAvant" pitchFamily="34" charset="0"/>
              </a:rPr>
              <a:t>chÊm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thi</a:t>
            </a:r>
            <a:r>
              <a:rPr lang="en-US" sz="3600" dirty="0">
                <a:latin typeface=".VnAvant" pitchFamily="34" charset="0"/>
              </a:rPr>
              <a:t>.  </a:t>
            </a:r>
            <a:r>
              <a:rPr lang="en-US" sz="3600" dirty="0" err="1">
                <a:latin typeface=".VnAvant" pitchFamily="34" charset="0"/>
              </a:rPr>
              <a:t>Hä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cho</a:t>
            </a:r>
            <a:r>
              <a:rPr lang="en-US" sz="3600" dirty="0">
                <a:latin typeface=".VnAvant" pitchFamily="34" charset="0"/>
              </a:rPr>
              <a:t> lµ gµ </a:t>
            </a:r>
            <a:r>
              <a:rPr lang="en-US" sz="3600" dirty="0" err="1">
                <a:latin typeface=".VnAvant" pitchFamily="34" charset="0"/>
              </a:rPr>
              <a:t>nhÐp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vÏ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võa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Ñp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võa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cã</a:t>
            </a:r>
            <a:r>
              <a:rPr lang="en-US" sz="3600" dirty="0">
                <a:latin typeface=".VnAvant" pitchFamily="34" charset="0"/>
              </a:rPr>
              <a:t> ý </a:t>
            </a:r>
            <a:r>
              <a:rPr lang="en-US" sz="3600" dirty="0" err="1">
                <a:latin typeface=".VnAvant" pitchFamily="34" charset="0"/>
              </a:rPr>
              <a:t>nghÜa</a:t>
            </a:r>
            <a:r>
              <a:rPr lang="en-US" sz="3600" dirty="0">
                <a:latin typeface=".VnAvant" pitchFamily="34" charset="0"/>
              </a:rPr>
              <a:t>.</a:t>
            </a: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363985" y="1919110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363985" y="2520707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6347535" y="2380198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452762" y="3602170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6720397" y="3414382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2739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027083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3" y="4021667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99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35427" y="62690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o¸n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xem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ai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th¾ng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cuéc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thi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92" y="709877"/>
            <a:ext cx="7699586" cy="30636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83114" y="3773526"/>
            <a:ext cx="3853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Gµ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nhÐp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th¾ng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5973" y="4296746"/>
            <a:ext cx="7961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V×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gi¸m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kh¶o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lµ gµ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nhÐp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vÏ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Ñp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võa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ý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nghÜa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29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92" y="347027"/>
            <a:ext cx="7699586" cy="30636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2058" y="3467410"/>
            <a:ext cx="85489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C¸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chÐp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chØ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nghÜ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vÒ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m×nh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m×nh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Bøc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cña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gµ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nhÐp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võa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Ñp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võa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thÓ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hiÖn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t×nh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c¶m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víi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mÑ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vµ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em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nªn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gµ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nhÐp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th¾ng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trong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cuéc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thi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6527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1434</TotalTime>
  <Words>738</Words>
  <Application>Microsoft Office PowerPoint</Application>
  <PresentationFormat>On-screen Show (16:10)</PresentationFormat>
  <Paragraphs>79</Paragraphs>
  <Slides>17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VNI-Thufap2</vt:lpstr>
      <vt:lpstr>宋体</vt:lpstr>
      <vt:lpstr>.VnAvant</vt:lpstr>
      <vt:lpstr>Times New Roman</vt:lpstr>
      <vt:lpstr>Arial</vt:lpstr>
      <vt:lpstr>Calibri</vt:lpstr>
      <vt:lpstr>.VnArial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248</cp:revision>
  <dcterms:created xsi:type="dcterms:W3CDTF">2020-02-10T09:35:50Z</dcterms:created>
  <dcterms:modified xsi:type="dcterms:W3CDTF">2020-10-21T13:33:03Z</dcterms:modified>
</cp:coreProperties>
</file>