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2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280" r:id="rId2"/>
    <p:sldId id="356" r:id="rId3"/>
    <p:sldId id="256" r:id="rId4"/>
    <p:sldId id="257" r:id="rId5"/>
    <p:sldId id="346" r:id="rId6"/>
    <p:sldId id="347" r:id="rId7"/>
    <p:sldId id="355" r:id="rId8"/>
    <p:sldId id="348" r:id="rId9"/>
    <p:sldId id="344" r:id="rId10"/>
    <p:sldId id="357" r:id="rId11"/>
    <p:sldId id="282" r:id="rId12"/>
    <p:sldId id="358" r:id="rId13"/>
    <p:sldId id="345" r:id="rId14"/>
    <p:sldId id="323" r:id="rId15"/>
    <p:sldId id="350" r:id="rId16"/>
    <p:sldId id="351" r:id="rId17"/>
    <p:sldId id="352" r:id="rId18"/>
    <p:sldId id="353" r:id="rId19"/>
    <p:sldId id="354" r:id="rId20"/>
    <p:sldId id="308" r:id="rId21"/>
  </p:sldIdLst>
  <p:sldSz cx="9144000" cy="5715000" type="screen16x10"/>
  <p:notesSz cx="6858000" cy="9144000"/>
  <p:embeddedFontLst>
    <p:embeddedFont>
      <p:font typeface="宋体" panose="02010600030101010101" pitchFamily="2" charset="-122"/>
      <p:regular r:id="rId23"/>
    </p:embeddedFont>
    <p:embeddedFont>
      <p:font typeface="VNI-Avo" pitchFamily="2" charset="0"/>
      <p:regular r:id="rId24"/>
      <p:bold r:id="rId25"/>
      <p:italic r:id="rId26"/>
      <p:boldItalic r:id="rId27"/>
    </p:embeddedFont>
    <p:embeddedFont>
      <p:font typeface=".VnAvant" panose="020B7200000000000000"/>
      <p:regular r:id="rId28"/>
      <p:bold r:id="rId29"/>
      <p:italic r:id="rId30"/>
      <p:boldItalic r:id="rId31"/>
    </p:embeddedFont>
    <p:embeddedFont>
      <p:font typeface=".VnTifani Heavy" panose="020B7200000000000000"/>
      <p:regular r:id="rId32"/>
    </p:embeddedFont>
    <p:embeddedFont>
      <p:font typeface="VNI-Thufap2"/>
      <p:regular r:id="rId33"/>
    </p:embeddedFont>
    <p:embeddedFont>
      <p:font typeface=".VnArial" panose="020B7200000000000000" pitchFamily="34" charset="0"/>
      <p:regular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Tahoma" panose="020B0604030504040204" pitchFamily="34" charset="0"/>
      <p:regular r:id="rId41"/>
      <p:bold r:id="rId4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3333FF"/>
    <a:srgbClr val="FFCCFF"/>
    <a:srgbClr val="CCFFFF"/>
    <a:srgbClr val="FFFFCC"/>
    <a:srgbClr val="FF99CC"/>
    <a:srgbClr val="FFFF99"/>
    <a:srgbClr val="99FF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66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032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21/10/2020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43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âp</a:t>
            </a:r>
            <a:r>
              <a:rPr lang="en-US" baseline="0" dirty="0"/>
              <a:t>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8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audio" Target="../media/audio3.wav"/><Relationship Id="rId9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gif"/><Relationship Id="rId12" Type="http://schemas.openxmlformats.org/officeDocument/2006/relationships/image" Target="../media/image34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2.gif"/><Relationship Id="rId18" Type="http://schemas.openxmlformats.org/officeDocument/2006/relationships/image" Target="../media/image45.jpe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41.gif"/><Relationship Id="rId17" Type="http://schemas.openxmlformats.org/officeDocument/2006/relationships/image" Target="../media/image44.gif"/><Relationship Id="rId2" Type="http://schemas.openxmlformats.org/officeDocument/2006/relationships/audio" Target="../media/audio4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0.gif"/><Relationship Id="rId5" Type="http://schemas.openxmlformats.org/officeDocument/2006/relationships/audio" Target="../media/audio7.wav"/><Relationship Id="rId15" Type="http://schemas.microsoft.com/office/2007/relationships/hdphoto" Target="../media/hdphoto3.wdp"/><Relationship Id="rId10" Type="http://schemas.openxmlformats.org/officeDocument/2006/relationships/image" Target="../media/image28.gif"/><Relationship Id="rId4" Type="http://schemas.openxmlformats.org/officeDocument/2006/relationships/audio" Target="../media/audio6.wav"/><Relationship Id="rId9" Type="http://schemas.openxmlformats.org/officeDocument/2006/relationships/image" Target="../media/image29.gif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2.gif"/><Relationship Id="rId3" Type="http://schemas.openxmlformats.org/officeDocument/2006/relationships/audio" Target="../media/audio7.wav"/><Relationship Id="rId7" Type="http://schemas.microsoft.com/office/2007/relationships/hdphoto" Target="../media/hdphoto2.wdp"/><Relationship Id="rId12" Type="http://schemas.openxmlformats.org/officeDocument/2006/relationships/image" Target="../media/image41.gif"/><Relationship Id="rId17" Type="http://schemas.openxmlformats.org/officeDocument/2006/relationships/image" Target="../media/image46.gif"/><Relationship Id="rId2" Type="http://schemas.openxmlformats.org/officeDocument/2006/relationships/audio" Target="../media/audio4.wav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40.gif"/><Relationship Id="rId5" Type="http://schemas.openxmlformats.org/officeDocument/2006/relationships/audio" Target="../media/audio6.wav"/><Relationship Id="rId15" Type="http://schemas.microsoft.com/office/2007/relationships/hdphoto" Target="../media/hdphoto3.wdp"/><Relationship Id="rId10" Type="http://schemas.openxmlformats.org/officeDocument/2006/relationships/image" Target="../media/image28.gif"/><Relationship Id="rId4" Type="http://schemas.openxmlformats.org/officeDocument/2006/relationships/audio" Target="../media/audio5.wav"/><Relationship Id="rId9" Type="http://schemas.openxmlformats.org/officeDocument/2006/relationships/image" Target="../media/image29.gif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0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92731" y="676956"/>
            <a:ext cx="3556000" cy="1187352"/>
            <a:chOff x="995149" y="228600"/>
            <a:chExt cx="2357651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74590" y="317469"/>
              <a:ext cx="1669085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naám</a:t>
              </a:r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31746" y="2145637"/>
            <a:ext cx="3556000" cy="1187352"/>
            <a:chOff x="995149" y="228600"/>
            <a:chExt cx="2357651" cy="1066800"/>
          </a:xfrm>
        </p:grpSpPr>
        <p:sp>
          <p:nvSpPr>
            <p:cNvPr id="43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837167" y="381774"/>
              <a:ext cx="1447800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sp>
        <p:nvSpPr>
          <p:cNvPr id="46" name="Rounded Rectangle 14"/>
          <p:cNvSpPr/>
          <p:nvPr/>
        </p:nvSpPr>
        <p:spPr>
          <a:xfrm>
            <a:off x="4571863" y="2182460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49" name="Rounded Rectangle 14"/>
          <p:cNvSpPr/>
          <p:nvPr/>
        </p:nvSpPr>
        <p:spPr>
          <a:xfrm>
            <a:off x="4571863" y="694588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21" name="TextBox 20"/>
          <p:cNvSpPr txBox="1"/>
          <p:nvPr/>
        </p:nvSpPr>
        <p:spPr>
          <a:xfrm>
            <a:off x="484113" y="2345249"/>
            <a:ext cx="35809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taäp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muùa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66363" y="2303480"/>
            <a:ext cx="32614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saâm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caàm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6364" y="857377"/>
            <a:ext cx="27422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maàm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118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©m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©p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10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GhÐp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óng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272946" y="1085714"/>
            <a:ext cx="1915886" cy="523220"/>
          </a:xfrm>
          <a:prstGeom prst="rect">
            <a:avLst/>
          </a:prstGeom>
          <a:solidFill>
            <a:srgbClr val="FFCCFF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a)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Çm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2946" y="1962379"/>
            <a:ext cx="1915886" cy="523220"/>
          </a:xfrm>
          <a:prstGeom prst="rect">
            <a:avLst/>
          </a:prstGeom>
          <a:solidFill>
            <a:srgbClr val="FFCCFF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b)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Ëp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2946" y="2870223"/>
            <a:ext cx="1915886" cy="523220"/>
          </a:xfrm>
          <a:prstGeom prst="rect">
            <a:avLst/>
          </a:prstGeom>
          <a:solidFill>
            <a:srgbClr val="FFCCFF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c)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tÊp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58717" y="1069049"/>
            <a:ext cx="1915886" cy="523220"/>
          </a:xfrm>
          <a:prstGeom prst="rect">
            <a:avLst/>
          </a:prstGeom>
          <a:solidFill>
            <a:srgbClr val="CCFFFF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1)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nËp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87745" y="1976893"/>
            <a:ext cx="1915886" cy="523220"/>
          </a:xfrm>
          <a:prstGeom prst="rect">
            <a:avLst/>
          </a:prstGeom>
          <a:solidFill>
            <a:srgbClr val="CCFFFF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2) c¸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87745" y="2888394"/>
            <a:ext cx="1915886" cy="523220"/>
          </a:xfrm>
          <a:prstGeom prst="rect">
            <a:avLst/>
          </a:prstGeom>
          <a:solidFill>
            <a:srgbClr val="CCFFFF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3)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lóa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" name="Straight Arrow Connector 2"/>
          <p:cNvCxnSpPr>
            <a:stCxn id="18" idx="3"/>
            <a:endCxn id="17" idx="1"/>
          </p:cNvCxnSpPr>
          <p:nvPr/>
        </p:nvCxnSpPr>
        <p:spPr>
          <a:xfrm>
            <a:off x="3188832" y="1347324"/>
            <a:ext cx="2198913" cy="89117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3"/>
            <a:endCxn id="21" idx="1"/>
          </p:cNvCxnSpPr>
          <p:nvPr/>
        </p:nvCxnSpPr>
        <p:spPr>
          <a:xfrm>
            <a:off x="3188832" y="2223989"/>
            <a:ext cx="2198913" cy="9260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3" idx="3"/>
            <a:endCxn id="16" idx="1"/>
          </p:cNvCxnSpPr>
          <p:nvPr/>
        </p:nvCxnSpPr>
        <p:spPr>
          <a:xfrm flipV="1">
            <a:off x="3188832" y="1330659"/>
            <a:ext cx="2169885" cy="18011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9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" y="1405844"/>
            <a:ext cx="8305800" cy="11906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599" y="2853297"/>
            <a:ext cx="75619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</a:rPr>
              <a:t>+ Vần âm: </a:t>
            </a:r>
            <a:r>
              <a:rPr lang="vi-VN" sz="2800" dirty="0">
                <a:solidFill>
                  <a:srgbClr val="006600"/>
                </a:solidFill>
              </a:rPr>
              <a:t>cao 2 li; viết â trước, m sau.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</a:rPr>
              <a:t>+ Vần âp: </a:t>
            </a:r>
            <a:r>
              <a:rPr lang="vi-VN" sz="2800" dirty="0">
                <a:solidFill>
                  <a:srgbClr val="006600"/>
                </a:solidFill>
              </a:rPr>
              <a:t>viết â trước, p sau (p cao 4 li).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</a:rPr>
              <a:t>+ (củ) sâm: </a:t>
            </a:r>
            <a:r>
              <a:rPr lang="vi-VN" sz="2800" dirty="0">
                <a:solidFill>
                  <a:srgbClr val="006600"/>
                </a:solidFill>
              </a:rPr>
              <a:t>viết s trước, vần âm sau.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</a:rPr>
              <a:t>+ (cá) mập: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vi-VN" sz="2800" dirty="0">
                <a:solidFill>
                  <a:srgbClr val="006600"/>
                </a:solidFill>
              </a:rPr>
              <a:t>viết m trước, vần âp sau, dấu nặng đặt dưới â.</a:t>
            </a:r>
          </a:p>
        </p:txBody>
      </p:sp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1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11902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1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FF00"/>
                </a:solidFill>
              </a:rPr>
              <a:t>Trong các từ dưới đây, tiếng nào chứa vần âm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210229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A. </a:t>
            </a:r>
            <a:r>
              <a:rPr lang="en-US" sz="2000" b="1" dirty="0" err="1">
                <a:solidFill>
                  <a:schemeClr val="bg1"/>
                </a:solidFill>
              </a:rPr>
              <a:t>Quả</a:t>
            </a:r>
            <a:r>
              <a:rPr lang="en-US" sz="2000" b="1" dirty="0">
                <a:solidFill>
                  <a:schemeClr val="bg1"/>
                </a:solidFill>
              </a:rPr>
              <a:t> cam</a:t>
            </a: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187869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B. </a:t>
            </a:r>
            <a:r>
              <a:rPr lang="vi-VN" sz="2000" b="1" dirty="0">
                <a:solidFill>
                  <a:schemeClr val="bg1"/>
                </a:solidFill>
              </a:rPr>
              <a:t>Củ sâm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211946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C. </a:t>
            </a:r>
            <a:r>
              <a:rPr lang="en-US" sz="2000" b="1" dirty="0" err="1">
                <a:solidFill>
                  <a:schemeClr val="bg1"/>
                </a:solidFill>
              </a:rPr>
              <a:t>Tham</a:t>
            </a:r>
            <a:r>
              <a:rPr lang="en-US" sz="2000" b="1" dirty="0">
                <a:solidFill>
                  <a:schemeClr val="bg1"/>
                </a:solidFill>
              </a:rPr>
              <a:t> lam</a:t>
            </a: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1868030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D. </a:t>
            </a:r>
            <a:r>
              <a:rPr lang="vi-VN" sz="2000" b="1" dirty="0">
                <a:solidFill>
                  <a:schemeClr val="bg1"/>
                </a:solidFill>
              </a:rPr>
              <a:t>Thăm nhà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95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FF00"/>
                </a:solidFill>
              </a:rPr>
              <a:t>Trong các từ dưới đây, tiếng nào chứa vần âp?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35" name="Bevel 34"/>
          <p:cNvSpPr/>
          <p:nvPr/>
        </p:nvSpPr>
        <p:spPr>
          <a:xfrm>
            <a:off x="2219705" y="1219911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A. </a:t>
            </a:r>
            <a:r>
              <a:rPr lang="en-US" sz="2000" b="1" dirty="0" err="1">
                <a:solidFill>
                  <a:schemeClr val="bg1"/>
                </a:solidFill>
              </a:rPr>
              <a:t>Dáng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dấp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Bevel 35"/>
          <p:cNvSpPr/>
          <p:nvPr/>
        </p:nvSpPr>
        <p:spPr>
          <a:xfrm>
            <a:off x="5612048" y="1194190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B. </a:t>
            </a:r>
            <a:r>
              <a:rPr lang="en-US" sz="2000" b="1" dirty="0" err="1">
                <a:solidFill>
                  <a:schemeClr val="bg1"/>
                </a:solidFill>
              </a:rPr>
              <a:t>Tháp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rùa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7" name="Bevel 36"/>
          <p:cNvSpPr/>
          <p:nvPr/>
        </p:nvSpPr>
        <p:spPr>
          <a:xfrm>
            <a:off x="2206837" y="1947021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C. </a:t>
            </a:r>
            <a:r>
              <a:rPr lang="en-US" sz="2000" b="1" dirty="0" err="1">
                <a:solidFill>
                  <a:schemeClr val="bg1"/>
                </a:solidFill>
              </a:rPr>
              <a:t>Thắp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sáng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Bevel 37"/>
          <p:cNvSpPr/>
          <p:nvPr/>
        </p:nvSpPr>
        <p:spPr>
          <a:xfrm>
            <a:off x="5612048" y="1943805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D. </a:t>
            </a:r>
            <a:r>
              <a:rPr lang="en-US" sz="2000" b="1" dirty="0" err="1">
                <a:solidFill>
                  <a:schemeClr val="bg1"/>
                </a:solidFill>
              </a:rPr>
              <a:t>Sách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vở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52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NI-Avo" pitchFamily="2" charset="0"/>
              </a:rPr>
              <a:t>OÂn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chaêm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chæ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45345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khaép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nhaø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18303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xe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ñaïp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56425" y="3686213"/>
            <a:ext cx="5504156" cy="8890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 fontScale="92500"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Beù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chaêm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chæ</a:t>
            </a:r>
            <a:r>
              <a:rPr lang="en-US" dirty="0">
                <a:latin typeface="VNI-Avo" pitchFamily="2" charset="0"/>
              </a:rPr>
              <a:t>, </a:t>
            </a:r>
            <a:r>
              <a:rPr lang="en-US" dirty="0" err="1">
                <a:latin typeface="VNI-Avo" pitchFamily="2" charset="0"/>
              </a:rPr>
              <a:t>ñi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khaép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nhaø</a:t>
            </a:r>
            <a:r>
              <a:rPr lang="en-US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287441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40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©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 –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©p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983" y="2269868"/>
            <a:ext cx="2261960" cy="238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331" y="3776979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cñ</a:t>
            </a:r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s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©m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0371" y="3729372"/>
            <a:ext cx="3988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m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Ëp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" y="1179246"/>
            <a:ext cx="2419350" cy="2550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6" y="1314450"/>
            <a:ext cx="3381823" cy="228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331" y="3776979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cñ</a:t>
            </a:r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s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©m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" y="1179246"/>
            <a:ext cx="2419350" cy="25501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30389" y="2121823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aâm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3" name="AutoShape 10">
            <a:hlinkClick r:id="rId5" action="ppaction://hlinksldjump"/>
          </p:cNvPr>
          <p:cNvSpPr>
            <a:spLocks noChangeArrowheads="1"/>
          </p:cNvSpPr>
          <p:nvPr/>
        </p:nvSpPr>
        <p:spPr bwMode="auto">
          <a:xfrm rot="5400000">
            <a:off x="5296717" y="2732957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aâ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4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273385" y="2685084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7426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9343" y="3584229"/>
            <a:ext cx="3988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m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Ëp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8" y="1169307"/>
            <a:ext cx="3381823" cy="228273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30389" y="2121823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aâp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296717" y="2732957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aâ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8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273385" y="2685084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61988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331" y="3776979"/>
            <a:ext cx="4032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cñ</a:t>
            </a:r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s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©m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50371" y="3729372"/>
            <a:ext cx="39888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c¸ </a:t>
            </a:r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m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Ëp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5" y="1179246"/>
            <a:ext cx="2419350" cy="2550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6" y="1314450"/>
            <a:ext cx="3381823" cy="228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88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7790"/>
            <a:ext cx="9144000" cy="5107209"/>
          </a:xfrm>
          <a:prstGeom prst="rect">
            <a:avLst/>
          </a:prstGeom>
        </p:spPr>
      </p:pic>
      <p:sp>
        <p:nvSpPr>
          <p:cNvPr id="5" name="Line 12"/>
          <p:cNvSpPr>
            <a:spLocks noChangeShapeType="1"/>
          </p:cNvSpPr>
          <p:nvPr/>
        </p:nvSpPr>
        <p:spPr bwMode="auto">
          <a:xfrm>
            <a:off x="0" y="60779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74802" y="23015"/>
            <a:ext cx="65386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So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s¸nh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vÇn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©m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víi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vÇn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Êp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5597" y="2564729"/>
            <a:ext cx="83311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Gièng</a:t>
            </a:r>
            <a:r>
              <a:rPr lang="en-US" sz="3200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®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Òu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cã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©m © ®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óng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®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Çu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Kh¸c</a:t>
            </a:r>
            <a:r>
              <a:rPr lang="en-US" sz="3200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VÇn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©m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cã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©m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m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®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øng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VÇn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©p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cã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©m p ®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øng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sau</a:t>
            </a:r>
            <a:r>
              <a:rPr lang="en-US" sz="3200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3200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01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©m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©p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4719" y="2863715"/>
            <a:ext cx="1915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.VnAvant" pitchFamily="34" charset="0"/>
              </a:rPr>
              <a:t>n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Êm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22286" y="2808878"/>
            <a:ext cx="1915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.VnAvant" pitchFamily="34" charset="0"/>
              </a:rPr>
              <a:t>m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Çm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66690" y="2822790"/>
            <a:ext cx="2555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.VnAvant" pitchFamily="34" charset="0"/>
              </a:rPr>
              <a:t>t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Ëp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móa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2" y="906149"/>
            <a:ext cx="1762125" cy="174307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454" y="901702"/>
            <a:ext cx="1876425" cy="176212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906" y="894746"/>
            <a:ext cx="1468838" cy="176899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77" y="872891"/>
            <a:ext cx="2207209" cy="179093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4" name="TextBox 13"/>
          <p:cNvSpPr txBox="1"/>
          <p:nvPr/>
        </p:nvSpPr>
        <p:spPr>
          <a:xfrm>
            <a:off x="6792169" y="2835156"/>
            <a:ext cx="2453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.VnAvant" pitchFamily="34" charset="0"/>
              </a:rPr>
              <a:t>s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©m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Çm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18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14" grpId="0"/>
      <p:bldP spid="1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1415</TotalTime>
  <Words>527</Words>
  <Application>Microsoft Office PowerPoint</Application>
  <PresentationFormat>On-screen Show (16:10)</PresentationFormat>
  <Paragraphs>113</Paragraphs>
  <Slides>20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宋体</vt:lpstr>
      <vt:lpstr>VNI-Avo</vt:lpstr>
      <vt:lpstr>.VnAvant</vt:lpstr>
      <vt:lpstr>.VnTifani Heavy</vt:lpstr>
      <vt:lpstr>Times New Roman</vt:lpstr>
      <vt:lpstr>Arial</vt:lpstr>
      <vt:lpstr>VNI-Thufap2</vt:lpstr>
      <vt:lpstr>.VnArial</vt:lpstr>
      <vt:lpstr>Calibri</vt:lpstr>
      <vt:lpstr>Tahoma</vt:lpstr>
      <vt:lpstr>Office Theme</vt:lpstr>
      <vt:lpstr>PowerPoint Presentation</vt:lpstr>
      <vt:lpstr>OÂn baøi cuõ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245</cp:revision>
  <dcterms:created xsi:type="dcterms:W3CDTF">2020-02-10T09:35:50Z</dcterms:created>
  <dcterms:modified xsi:type="dcterms:W3CDTF">2020-10-21T13:22:22Z</dcterms:modified>
</cp:coreProperties>
</file>