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png"/>
  <Override PartName="/ppt/media/image13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17"/>
  </p:notesMasterIdLst>
  <p:sldIdLst>
    <p:sldId id="280" r:id="rId3"/>
    <p:sldId id="335" r:id="rId4"/>
    <p:sldId id="340" r:id="rId5"/>
    <p:sldId id="256" r:id="rId6"/>
    <p:sldId id="336" r:id="rId7"/>
    <p:sldId id="257" r:id="rId8"/>
    <p:sldId id="337" r:id="rId9"/>
    <p:sldId id="338" r:id="rId10"/>
    <p:sldId id="319" r:id="rId11"/>
    <p:sldId id="339" r:id="rId12"/>
    <p:sldId id="282" r:id="rId13"/>
    <p:sldId id="333" r:id="rId14"/>
    <p:sldId id="334" r:id="rId15"/>
    <p:sldId id="308" r:id="rId16"/>
  </p:sldIdLst>
  <p:sldSz cx="9144000" cy="5715000" type="screen16x10"/>
  <p:notesSz cx="6858000" cy="9144000"/>
  <p:embeddedFontLst>
    <p:embeddedFont>
      <p:font typeface="VNI-Thufap2"/>
      <p:regular r:id="rId18"/>
    </p:embeddedFont>
    <p:embeddedFont>
      <p:font typeface=".VnArial" panose="020B7200000000000000" pitchFamily="34" charset="0"/>
      <p:regular r:id="rId19"/>
      <p:bold r:id="rId20"/>
      <p:italic r:id="rId21"/>
      <p:boldItalic r:id="rId22"/>
    </p:embeddedFont>
    <p:embeddedFont>
      <p:font typeface="VNI-Avo" pitchFamily="2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宋体" panose="02010600030101010101" pitchFamily="2" charset="-122"/>
      <p:regular r:id="rId29"/>
    </p:embeddedFont>
    <p:embeddedFont>
      <p:font typeface=".VnAvant" panose="020B7200000000000000" pitchFamily="34" charset="0"/>
      <p:regular r:id="rId30"/>
      <p:bold r:id="rId31"/>
      <p:italic r:id="rId32"/>
    </p:embeddedFont>
    <p:embeddedFont>
      <p:font typeface=".VnTifani Heavy" panose="020B7200000000000000" pitchFamily="3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CC"/>
    <a:srgbClr val="006600"/>
    <a:srgbClr val="FF66FF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6" d="100"/>
          <a:sy n="76" d="100"/>
        </p:scale>
        <p:origin x="564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69F3C391-D4D2-4592-B3D5-78E7BA48E2A8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8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69F3C391-D4D2-4592-B3D5-78E7BA48E2A8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6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ê.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l.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ê.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l.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0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DF5E-2039-4189-A2E0-6DF28153BB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3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8427-2E12-45A8-8733-8CDC04E27A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72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4F22-871A-4FC1-AB66-B7FDC0D6E0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08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DC96-B476-40CD-B735-013B5A01D1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7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0DB2-649A-4542-B49E-26B821CDC2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15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BF88-F0E8-4EA0-9F4B-C2E4EAFEA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71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0E45-B37F-4C5D-9EE8-BDA49840D0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8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516F-745F-4AC7-BE9D-D6C417A222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7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485E-B08A-477F-BF1F-D475F8F022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7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EBF5-76E2-4288-932B-CDC45EB7F2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89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907F0-9FCF-4E10-A754-A611D4928D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94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5"/>
            <a:ext cx="8229600" cy="48762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3913-AD90-4C50-977B-F4FAB54293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9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67">
                <a:latin typeface="+mn-lt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67">
                <a:latin typeface="+mn-lt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67">
                <a:latin typeface="Arial" panose="020B0604020202020204" pitchFamily="34" charset="0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fld id="{B4370B05-1052-4759-90E6-F55B986C8A7B}" type="slidenum">
              <a:rPr lang="en-US" altLang="en-US" smtClean="0">
                <a:solidFill>
                  <a:srgbClr val="000000"/>
                </a:solidFill>
              </a:rPr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3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8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70" y="1064851"/>
            <a:ext cx="6061683" cy="4650149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5148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9643" y="84840"/>
            <a:ext cx="4308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006600"/>
                </a:solidFill>
                <a:latin typeface="VNI-Avo" pitchFamily="2" charset="0"/>
              </a:rPr>
              <a:t>Noái </a:t>
            </a:r>
            <a:r>
              <a:rPr lang="en-US" sz="1800" b="1" smtClean="0">
                <a:solidFill>
                  <a:srgbClr val="FF0000"/>
                </a:solidFill>
                <a:latin typeface="VNI-Avo" pitchFamily="2" charset="0"/>
              </a:rPr>
              <a:t>eâ</a:t>
            </a:r>
            <a:r>
              <a:rPr lang="en-US" sz="1800" b="1" smtClean="0">
                <a:solidFill>
                  <a:srgbClr val="006600"/>
                </a:solidFill>
                <a:latin typeface="VNI-Avo" pitchFamily="2" charset="0"/>
              </a:rPr>
              <a:t> vôùi hình chöùa tieáng coù aâm </a:t>
            </a:r>
            <a:r>
              <a:rPr lang="en-US" sz="1800" b="1" smtClean="0">
                <a:solidFill>
                  <a:srgbClr val="FF0000"/>
                </a:solidFill>
                <a:latin typeface="VNI-Avo" pitchFamily="2" charset="0"/>
              </a:rPr>
              <a:t>eâ.</a:t>
            </a:r>
          </a:p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rgbClr val="006600"/>
                </a:solidFill>
                <a:latin typeface="VNI-Avo" pitchFamily="2" charset="0"/>
              </a:rPr>
              <a:t>Noái </a:t>
            </a:r>
            <a:r>
              <a:rPr lang="en-US" sz="1800" b="1" smtClean="0">
                <a:solidFill>
                  <a:srgbClr val="FF0000"/>
                </a:solidFill>
                <a:latin typeface="VNI-Avo" pitchFamily="2" charset="0"/>
              </a:rPr>
              <a:t>l</a:t>
            </a:r>
            <a:r>
              <a:rPr lang="en-US" sz="1800" b="1" smtClean="0">
                <a:solidFill>
                  <a:srgbClr val="006600"/>
                </a:solidFill>
                <a:latin typeface="VNI-Avo" pitchFamily="2" charset="0"/>
              </a:rPr>
              <a:t> vôùi hình chöùa tieáng coù aâm </a:t>
            </a:r>
            <a:r>
              <a:rPr lang="en-US" sz="1800" b="1" smtClean="0">
                <a:solidFill>
                  <a:srgbClr val="FF0000"/>
                </a:solidFill>
                <a:latin typeface="VNI-Avo" pitchFamily="2" charset="0"/>
              </a:rPr>
              <a:t>l</a:t>
            </a:r>
            <a:endParaRPr lang="en-US" sz="1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318110" y="2426208"/>
            <a:ext cx="402336" cy="4389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453853" y="2767584"/>
            <a:ext cx="825283" cy="4632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803392" y="2767584"/>
            <a:ext cx="1060704" cy="6223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42432" y="3803904"/>
            <a:ext cx="286060" cy="2682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45280" y="3446606"/>
            <a:ext cx="308573" cy="6986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170176" y="3473196"/>
            <a:ext cx="2698204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1"/>
          <p:cNvCxnSpPr/>
          <p:nvPr/>
        </p:nvCxnSpPr>
        <p:spPr>
          <a:xfrm>
            <a:off x="8255404" y="5150617"/>
            <a:ext cx="691823" cy="378413"/>
          </a:xfrm>
          <a:prstGeom prst="bentConnector3">
            <a:avLst>
              <a:gd name="adj1" fmla="val -4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55404" y="5159495"/>
            <a:ext cx="477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rial" panose="020B7200000000000000" pitchFamily="34" charset="0"/>
              </a:rPr>
              <a:t>11</a:t>
            </a:r>
            <a:endParaRPr lang="en-US" sz="2000" dirty="0">
              <a:latin typeface=".VnArial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264" y="267720"/>
            <a:ext cx="1569606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latin typeface="VNI-Avo" pitchFamily="2" charset="0"/>
              </a:rPr>
              <a:t>Baøi 10: eâ, l</a:t>
            </a:r>
            <a:endParaRPr lang="en-US" sz="2000" b="1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402783" y="1620401"/>
            <a:ext cx="6543221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smtClean="0">
                <a:solidFill>
                  <a:srgbClr val="FFFF00"/>
                </a:solidFill>
                <a:latin typeface="VNI-Avo" pitchFamily="2" charset="0"/>
              </a:rPr>
              <a:t>theâm</a:t>
            </a:r>
            <a:r>
              <a:rPr lang="en-US" sz="4000" b="1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l.</a:t>
            </a:r>
            <a:endParaRPr lang="vi-VN" sz="4000" b="1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5865" y="155155"/>
            <a:ext cx="4915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thªm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©m 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4" y="1122363"/>
            <a:ext cx="38766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32261" y="2557530"/>
            <a:ext cx="3847528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bÓ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ghÕ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lÔ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thÒ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0442" y="155155"/>
            <a:ext cx="4725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thªm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©m l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5429" y="2557530"/>
            <a:ext cx="3461205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l</a:t>
            </a:r>
            <a:r>
              <a:rPr lang="en-US" sz="3200" smtClean="0">
                <a:solidFill>
                  <a:srgbClr val="0000CC"/>
                </a:solidFill>
                <a:latin typeface=".VnAvant" pitchFamily="34" charset="0"/>
              </a:rPr>
              <a:t>¸,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, lo,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lu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, li…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3" y="1266825"/>
            <a:ext cx="42386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70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t="-6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5016501" y="444500"/>
            <a:ext cx="44979" cy="47625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5511" y="486833"/>
            <a:ext cx="203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VNI-ThienHoang"/>
              </a:rPr>
              <a:t>B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11917" y="441854"/>
            <a:ext cx="203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VNI-ThienHoang"/>
              </a:rPr>
              <a:t>A</a:t>
            </a:r>
            <a:endParaRPr lang="en-US" altLang="en-US" sz="2000" b="1">
              <a:solidFill>
                <a:srgbClr val="FFFF00"/>
              </a:solidFill>
              <a:latin typeface="VNI-ThienHoang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74094" y="1177396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ña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5511" y="1240896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ñoø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30438" y="1776678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coû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95938" y="1846792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caø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51604" y="2443428"/>
            <a:ext cx="2032000" cy="65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70" b="1">
                <a:solidFill>
                  <a:srgbClr val="FFFFFF"/>
                </a:solidFill>
                <a:latin typeface="VNI-Avo" pitchFamily="2" charset="0"/>
              </a:rPr>
              <a:t>c</a:t>
            </a:r>
            <a:r>
              <a:rPr lang="en-US" altLang="en-US" sz="3670" b="1" smtClean="0">
                <a:solidFill>
                  <a:srgbClr val="FFFFFF"/>
                </a:solidFill>
                <a:latin typeface="VNI-Avo" pitchFamily="2" charset="0"/>
              </a:rPr>
              <a:t>ôø ñoû</a:t>
            </a:r>
            <a:endParaRPr lang="en-US" altLang="en-US" sz="367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66833" y="2418292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>
                <a:solidFill>
                  <a:srgbClr val="FFFFFF"/>
                </a:solidFill>
                <a:latin typeface="VNI-Avo" pitchFamily="2" charset="0"/>
              </a:rPr>
              <a:t>c</a:t>
            </a: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oá ñoâ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51604" y="3027220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>
                <a:solidFill>
                  <a:srgbClr val="FFFFFF"/>
                </a:solidFill>
                <a:latin typeface="VNI-Avo" pitchFamily="2" charset="0"/>
              </a:rPr>
              <a:t>c</a:t>
            </a: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aù côø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95938" y="3038740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ñoà coå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15916" y="3922392"/>
            <a:ext cx="3108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VNI-Avo" pitchFamily="2" charset="0"/>
              </a:rPr>
              <a:t>c</a:t>
            </a:r>
            <a:r>
              <a:rPr lang="en-US" altLang="en-US" sz="3600" b="1" smtClean="0">
                <a:solidFill>
                  <a:srgbClr val="FFFFFF"/>
                </a:solidFill>
                <a:latin typeface="VNI-Avo" pitchFamily="2" charset="0"/>
              </a:rPr>
              <a:t>oâ coù ñoà coå</a:t>
            </a:r>
            <a:endParaRPr lang="en-US" altLang="en-US" sz="28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24876" y="3907522"/>
            <a:ext cx="4468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VNI-Avo" pitchFamily="2" charset="0"/>
              </a:rPr>
              <a:t>c</a:t>
            </a:r>
            <a:r>
              <a:rPr lang="en-US" altLang="en-US" sz="3600" b="1" smtClean="0">
                <a:solidFill>
                  <a:srgbClr val="FFFFFF"/>
                </a:solidFill>
                <a:latin typeface="VNI-Avo" pitchFamily="2" charset="0"/>
              </a:rPr>
              <a:t>oâ coù côø ñoû</a:t>
            </a:r>
            <a:endParaRPr lang="en-US" altLang="en-US" sz="36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44813" y="-39688"/>
            <a:ext cx="381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B10F03"/>
                </a:solidFill>
                <a:latin typeface="VNI-Avo" pitchFamily="2" charset="0"/>
              </a:rPr>
              <a:t>Thieân taøi ñoïc chöõ</a:t>
            </a:r>
          </a:p>
        </p:txBody>
      </p:sp>
    </p:spTree>
    <p:extLst>
      <p:ext uri="{BB962C8B-B14F-4D97-AF65-F5344CB8AC3E}">
        <p14:creationId xmlns:p14="http://schemas.microsoft.com/office/powerpoint/2010/main" val="32863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t="-6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5016501" y="444500"/>
            <a:ext cx="44979" cy="47625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5511" y="486833"/>
            <a:ext cx="203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VNI-ThienHoang"/>
              </a:rPr>
              <a:t>B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11917" y="441854"/>
            <a:ext cx="203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VNI-ThienHoang"/>
              </a:rPr>
              <a:t>A</a:t>
            </a:r>
            <a:endParaRPr lang="en-US" altLang="en-US" sz="2000" b="1">
              <a:solidFill>
                <a:srgbClr val="FFFF00"/>
              </a:solidFill>
              <a:latin typeface="VNI-ThienHoang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74094" y="1177396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ña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5511" y="1240896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ñoø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30438" y="1776678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coû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95938" y="1846792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caø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51604" y="2443428"/>
            <a:ext cx="2032000" cy="65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70" b="1">
                <a:solidFill>
                  <a:srgbClr val="FFFFFF"/>
                </a:solidFill>
                <a:latin typeface="VNI-Avo" pitchFamily="2" charset="0"/>
              </a:rPr>
              <a:t>c</a:t>
            </a:r>
            <a:r>
              <a:rPr lang="en-US" altLang="en-US" sz="3670" b="1" smtClean="0">
                <a:solidFill>
                  <a:srgbClr val="FFFFFF"/>
                </a:solidFill>
                <a:latin typeface="VNI-Avo" pitchFamily="2" charset="0"/>
              </a:rPr>
              <a:t>ôø ñoû</a:t>
            </a:r>
            <a:endParaRPr lang="en-US" altLang="en-US" sz="367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66833" y="2418292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>
                <a:solidFill>
                  <a:srgbClr val="FFFFFF"/>
                </a:solidFill>
                <a:latin typeface="VNI-Avo" pitchFamily="2" charset="0"/>
              </a:rPr>
              <a:t>c</a:t>
            </a: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oá ñoâ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51604" y="3027220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>
                <a:solidFill>
                  <a:srgbClr val="FFFFFF"/>
                </a:solidFill>
                <a:latin typeface="VNI-Avo" pitchFamily="2" charset="0"/>
              </a:rPr>
              <a:t>c</a:t>
            </a: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aù côø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95938" y="3038740"/>
            <a:ext cx="2032000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67" b="1" smtClean="0">
                <a:solidFill>
                  <a:srgbClr val="FFFFFF"/>
                </a:solidFill>
                <a:latin typeface="VNI-Avo" pitchFamily="2" charset="0"/>
              </a:rPr>
              <a:t>ñoà coå</a:t>
            </a:r>
            <a:endParaRPr lang="en-US" altLang="en-US" sz="30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15916" y="3922392"/>
            <a:ext cx="3108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VNI-Avo" pitchFamily="2" charset="0"/>
              </a:rPr>
              <a:t>c</a:t>
            </a:r>
            <a:r>
              <a:rPr lang="en-US" altLang="en-US" sz="3600" b="1" smtClean="0">
                <a:solidFill>
                  <a:srgbClr val="FFFFFF"/>
                </a:solidFill>
                <a:latin typeface="VNI-Avo" pitchFamily="2" charset="0"/>
              </a:rPr>
              <a:t>oâ coù ñoà coå</a:t>
            </a:r>
            <a:endParaRPr lang="en-US" altLang="en-US" sz="28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24876" y="3907522"/>
            <a:ext cx="4468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VNI-Avo" pitchFamily="2" charset="0"/>
              </a:rPr>
              <a:t>c</a:t>
            </a:r>
            <a:r>
              <a:rPr lang="en-US" altLang="en-US" sz="3600" b="1" smtClean="0">
                <a:solidFill>
                  <a:srgbClr val="FFFFFF"/>
                </a:solidFill>
                <a:latin typeface="VNI-Avo" pitchFamily="2" charset="0"/>
              </a:rPr>
              <a:t>oâ coù côø ñoû</a:t>
            </a:r>
            <a:endParaRPr lang="en-US" altLang="en-US" sz="3600" b="1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44813" y="-39688"/>
            <a:ext cx="381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B10F03"/>
                </a:solidFill>
                <a:latin typeface="VNI-Avo" pitchFamily="2" charset="0"/>
              </a:rPr>
              <a:t>Thieân taøi ñoïc chöõ</a:t>
            </a:r>
          </a:p>
        </p:txBody>
      </p:sp>
    </p:spTree>
    <p:extLst>
      <p:ext uri="{BB962C8B-B14F-4D97-AF65-F5344CB8AC3E}">
        <p14:creationId xmlns:p14="http://schemas.microsoft.com/office/powerpoint/2010/main" val="72211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ª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16" y="2293937"/>
            <a:ext cx="32480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2523" y="666789"/>
            <a:ext cx="7205472" cy="1701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0957" y="944607"/>
            <a:ext cx="1602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VNI-Avo" pitchFamily="2" charset="0"/>
              </a:rPr>
              <a:t>eâ</a:t>
            </a:r>
            <a:endParaRPr lang="en-US" sz="96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3908" y="898440"/>
            <a:ext cx="160249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900" b="1" smtClean="0">
                <a:solidFill>
                  <a:srgbClr val="FF0000"/>
                </a:solidFill>
                <a:latin typeface="VNI-Avo" pitchFamily="2" charset="0"/>
              </a:rPr>
              <a:t>EÂ</a:t>
            </a:r>
            <a:endParaRPr lang="en-US" sz="99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2418" y="3300262"/>
            <a:ext cx="7205472" cy="1701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0957" y="3568488"/>
            <a:ext cx="1602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00B050"/>
                </a:solidFill>
                <a:latin typeface="VNI-Avo" pitchFamily="2" charset="0"/>
              </a:rPr>
              <a:t>l</a:t>
            </a:r>
            <a:endParaRPr lang="en-US" sz="960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013" y="3545404"/>
            <a:ext cx="160249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900" b="1">
                <a:solidFill>
                  <a:srgbClr val="00B05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L</a:t>
            </a:r>
            <a:endParaRPr lang="en-US" sz="9900">
              <a:solidFill>
                <a:srgbClr val="00B050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69" y="898440"/>
            <a:ext cx="944503" cy="1266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69" y="3480996"/>
            <a:ext cx="829635" cy="13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433" y="3796608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l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1498" y="3818382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5" y="1065657"/>
            <a:ext cx="3248025" cy="27527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18734" y="1524778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lª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5085062" y="2135912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l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061730" y="2088039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9887" y="3400198"/>
            <a:ext cx="2484976" cy="7694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l</a:t>
            </a:r>
            <a:r>
              <a:rPr lang="en-US" sz="4400" b="1" dirty="0" err="1" smtClean="0">
                <a:latin typeface=".VnAvant" pitchFamily="34" charset="0"/>
              </a:rPr>
              <a:t>ê</a:t>
            </a:r>
            <a:r>
              <a:rPr lang="en-US" sz="4400" b="1" dirty="0" smtClean="0">
                <a:latin typeface=".VnAvant" pitchFamily="34" charset="0"/>
              </a:rPr>
              <a:t> - ª -lª</a:t>
            </a:r>
            <a:endParaRPr lang="en-US" sz="44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1" grpId="0" animBg="1"/>
      <p:bldP spid="13" grpId="0" animBg="1"/>
      <p:bldP spid="14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0" y="4381500"/>
            <a:ext cx="6540500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510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1968500" y="254000"/>
            <a:ext cx="57150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610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6510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08" y="16510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2545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-62177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21" y="64823"/>
            <a:ext cx="1505479" cy="152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-189177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4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mẫu Lá cờ Việt Nam - Bộ sách Cánh Diều [Âm nhạc lớp 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032" y="263652"/>
            <a:ext cx="8505524" cy="40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8" y="861650"/>
            <a:ext cx="6061683" cy="4650149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49372" y="798284"/>
            <a:ext cx="13498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65990" y="1908624"/>
            <a:ext cx="135709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öa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32913" y="4165601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Æn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46286" y="4960256"/>
            <a:ext cx="12482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4945" y="4267200"/>
            <a:ext cx="1477813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óa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4570" y="1516739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</a:t>
            </a:r>
            <a:r>
              <a:rPr lang="en-US" sz="2800" b="1" smtClean="0">
                <a:solidFill>
                  <a:srgbClr val="006600"/>
                </a:solidFill>
                <a:latin typeface=".VnAvant" pitchFamily="34" charset="0"/>
              </a:rPr>
              <a:t>m 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2800" b="1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</TotalTime>
  <Words>343</Words>
  <Application>Microsoft Office PowerPoint</Application>
  <PresentationFormat>On-screen Show (16:10)</PresentationFormat>
  <Paragraphs>99</Paragraphs>
  <Slides>14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Times New Roman</vt:lpstr>
      <vt:lpstr>VNI-Thufap2</vt:lpstr>
      <vt:lpstr>Arial</vt:lpstr>
      <vt:lpstr>VNI-ThienHoang</vt:lpstr>
      <vt:lpstr>.VnArial</vt:lpstr>
      <vt:lpstr>VNI-Avo</vt:lpstr>
      <vt:lpstr>Tahoma</vt:lpstr>
      <vt:lpstr>宋体</vt:lpstr>
      <vt:lpstr>.VnAvant</vt:lpstr>
      <vt:lpstr>.VnTifani Heavy</vt:lpstr>
      <vt:lpstr>Calibri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177</cp:revision>
  <dcterms:created xsi:type="dcterms:W3CDTF">2020-02-10T09:35:50Z</dcterms:created>
  <dcterms:modified xsi:type="dcterms:W3CDTF">2020-09-21T03:47:34Z</dcterms:modified>
</cp:coreProperties>
</file>