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80" r:id="rId2"/>
    <p:sldId id="392" r:id="rId3"/>
    <p:sldId id="256" r:id="rId4"/>
    <p:sldId id="359" r:id="rId5"/>
    <p:sldId id="370" r:id="rId6"/>
    <p:sldId id="390" r:id="rId7"/>
    <p:sldId id="388" r:id="rId8"/>
    <p:sldId id="391" r:id="rId9"/>
    <p:sldId id="356" r:id="rId10"/>
    <p:sldId id="379" r:id="rId11"/>
    <p:sldId id="380" r:id="rId12"/>
    <p:sldId id="381" r:id="rId13"/>
    <p:sldId id="382" r:id="rId14"/>
    <p:sldId id="383" r:id="rId15"/>
    <p:sldId id="308" r:id="rId16"/>
  </p:sldIdLst>
  <p:sldSz cx="9144000" cy="5715000" type="screen16x10"/>
  <p:notesSz cx="6858000" cy="9144000"/>
  <p:embeddedFontLst>
    <p:embeddedFont>
      <p:font typeface="宋体" panose="02010600030101010101" pitchFamily="2" charset="-122"/>
      <p:regular r:id="rId18"/>
    </p:embeddedFont>
    <p:embeddedFont>
      <p:font typeface="VNI-Avo" pitchFamily="2" charset="0"/>
      <p:regular r:id="rId19"/>
      <p:bold r:id="rId20"/>
      <p:italic r:id="rId21"/>
      <p:boldItalic r:id="rId22"/>
    </p:embeddedFont>
    <p:embeddedFont>
      <p:font typeface="VNI-Thufap2"/>
      <p:regular r:id="rId23"/>
    </p:embeddedFont>
    <p:embeddedFont>
      <p:font typeface=".VnAvant" panose="020B7200000000000000"/>
      <p:regular r:id="rId24"/>
      <p:bold r:id="rId25"/>
      <p:italic r:id="rId26"/>
      <p:boldItalic r:id="rId27"/>
    </p:embeddedFont>
    <p:embeddedFont>
      <p:font typeface=".VnArial" panose="020B7200000000000000" pitchFamily="34" charset="0"/>
      <p:regular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CCFF"/>
    <a:srgbClr val="CCFFCC"/>
    <a:srgbClr val="99FFCC"/>
    <a:srgbClr val="FF7C80"/>
    <a:srgbClr val="CCFFFF"/>
    <a:srgbClr val="FF33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15/12/2020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89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23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gif"/><Relationship Id="rId12" Type="http://schemas.openxmlformats.org/officeDocument/2006/relationships/image" Target="../media/image26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19.jpeg"/><Relationship Id="rId9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4.gif"/><Relationship Id="rId18" Type="http://schemas.openxmlformats.org/officeDocument/2006/relationships/image" Target="../media/image37.jpe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3.gif"/><Relationship Id="rId17" Type="http://schemas.openxmlformats.org/officeDocument/2006/relationships/image" Target="../media/image36.gif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2.gif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20.gif"/><Relationship Id="rId4" Type="http://schemas.openxmlformats.org/officeDocument/2006/relationships/audio" Target="../media/audio4.wav"/><Relationship Id="rId9" Type="http://schemas.openxmlformats.org/officeDocument/2006/relationships/image" Target="../media/image21.gif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4.gif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33.gif"/><Relationship Id="rId17" Type="http://schemas.openxmlformats.org/officeDocument/2006/relationships/image" Target="../media/image38.gif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32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21.gif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8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7910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6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Từ nào sau đây chứa vần </a:t>
            </a:r>
            <a:r>
              <a:rPr lang="vi-VN" sz="3200" b="1" dirty="0">
                <a:solidFill>
                  <a:schemeClr val="bg1"/>
                </a:solidFill>
              </a:rPr>
              <a:t>iêc</a:t>
            </a:r>
            <a:r>
              <a:rPr lang="en-US" sz="32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Liếc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mắt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Khen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ngợi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Y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tế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47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Từ nào sau đây chứa vần </a:t>
            </a:r>
            <a:r>
              <a:rPr lang="vi-VN" sz="2800" b="1" dirty="0">
                <a:solidFill>
                  <a:schemeClr val="bg1"/>
                </a:solidFill>
              </a:rPr>
              <a:t>iêng</a:t>
            </a:r>
            <a:r>
              <a:rPr lang="en-US" sz="28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Nghiêng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ngả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6" y="194702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Quen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thuộc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1976048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N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gã tư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0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70" y="122422"/>
            <a:ext cx="4016868" cy="5592578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0184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5543" y="464463"/>
            <a:ext cx="7532913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80</a:t>
            </a: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iªng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yªng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iªc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82" y="2226127"/>
            <a:ext cx="3341235" cy="266347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68" y="3523119"/>
            <a:ext cx="4978401" cy="21918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64815" y="15573"/>
            <a:ext cx="3736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C« </a:t>
            </a:r>
            <a:r>
              <a:rPr lang="en-US" sz="2800" b="1" dirty="0" err="1">
                <a:solidFill>
                  <a:srgbClr val="C00000"/>
                </a:solidFill>
                <a:latin typeface="VNI-Avo" pitchFamily="2" charset="0"/>
              </a:rPr>
              <a:t>xeûng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siªng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n¨ng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8684" y="693382"/>
            <a:ext cx="8708570" cy="2657344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C«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xeûng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viÖc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raát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siªng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lÇn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hë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dän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®ì c«.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ngê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r¸c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kh¾p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chèn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buån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l¾m.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×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uû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rò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c«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xeûng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nhÑ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nhµng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-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chí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buån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lu«n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gióp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µ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µ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m¸t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meû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mµ. 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Chó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yÓng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nghe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thÕ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×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lem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lÐm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-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Em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siªng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chæ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849275" y="3215342"/>
            <a:ext cx="18966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HOÀNG NGUYỄN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LuyÖn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÷</a:t>
            </a:r>
          </a:p>
        </p:txBody>
      </p:sp>
      <p:sp>
        <p:nvSpPr>
          <p:cNvPr id="4" name="Oval 3"/>
          <p:cNvSpPr/>
          <p:nvPr/>
        </p:nvSpPr>
        <p:spPr>
          <a:xfrm>
            <a:off x="391886" y="827314"/>
            <a:ext cx="2670628" cy="74023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siªng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8659" y="914397"/>
            <a:ext cx="2492828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viÖc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69315" y="885368"/>
            <a:ext cx="2126341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hë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48342" y="2166255"/>
            <a:ext cx="2518231" cy="86904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01575" y="2222502"/>
            <a:ext cx="2579912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kh¾p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chèn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69315" y="2198913"/>
            <a:ext cx="2329541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buån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l¾m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48342" y="3497890"/>
            <a:ext cx="2561773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nhÑ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nhµng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52590" y="3541228"/>
            <a:ext cx="2267852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maùt</a:t>
            </a:r>
            <a:r>
              <a:rPr lang="en-US" sz="2400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meû</a:t>
            </a:r>
            <a:endParaRPr lang="en-US" sz="2400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46374" y="3621193"/>
            <a:ext cx="2652482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lem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lÐm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394531" y="4880307"/>
            <a:ext cx="2652482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chæ</a:t>
            </a:r>
            <a:endParaRPr lang="en-US" sz="2400" dirty="0">
              <a:solidFill>
                <a:srgbClr val="0000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9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64815" y="15573"/>
            <a:ext cx="3736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C« </a:t>
            </a:r>
            <a:r>
              <a:rPr lang="en-US" sz="2800" b="1" dirty="0" err="1">
                <a:solidFill>
                  <a:srgbClr val="C00000"/>
                </a:solidFill>
                <a:latin typeface="VNI-Avo" pitchFamily="2" charset="0"/>
              </a:rPr>
              <a:t>xeûng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siªng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n¨ng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793"/>
            <a:ext cx="8708570" cy="515777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C«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xeûng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lµm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viÖc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raát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siªng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</a:t>
            </a:r>
            <a:r>
              <a:rPr lang="en-US" sz="2800" dirty="0" err="1">
                <a:latin typeface=".VnAvant" pitchFamily="34" charset="0"/>
              </a:rPr>
              <a:t>¨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Cã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lÇn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h</a:t>
            </a:r>
            <a:r>
              <a:rPr lang="en-US" sz="2800" dirty="0" err="1">
                <a:latin typeface=".VnAvant" pitchFamily="34" charset="0"/>
              </a:rPr>
              <a:t>¨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hë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dän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®ì c«.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ngê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lµm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r¸c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v</a:t>
            </a:r>
            <a:r>
              <a:rPr lang="en-US" sz="2800" dirty="0" err="1">
                <a:latin typeface=".VnAvant" pitchFamily="34" charset="0"/>
              </a:rPr>
              <a:t>¨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kh¾p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chèn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buån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l¾m.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Nh</a:t>
            </a:r>
            <a:r>
              <a:rPr lang="en-US" sz="2800" dirty="0" err="1">
                <a:latin typeface=".VnAvant" pitchFamily="34" charset="0"/>
              </a:rPr>
              <a:t>×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uû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rò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, c«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xeûng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nhÑ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nhµng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-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chí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buån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lu«n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gióp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nh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µ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nh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µ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m¸t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meû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mµ.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Chó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yÓng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nghe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thÕ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th</a:t>
            </a:r>
            <a:r>
              <a:rPr lang="en-US" sz="2800" dirty="0">
                <a:latin typeface=".VnAvant" pitchFamily="34" charset="0"/>
              </a:rPr>
              <a:t>×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lem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lÐm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-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siªng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</a:t>
            </a:r>
            <a:r>
              <a:rPr lang="en-US" sz="2800" dirty="0" err="1">
                <a:latin typeface=".VnAvant" pitchFamily="34" charset="0"/>
              </a:rPr>
              <a:t>¨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</a:t>
            </a:r>
            <a:r>
              <a:rPr lang="en-US" sz="2800" dirty="0" err="1">
                <a:latin typeface=".VnAvant" pitchFamily="34" charset="0"/>
              </a:rPr>
              <a:t>¨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chæ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2256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94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64815" y="15573"/>
            <a:ext cx="3736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C« </a:t>
            </a:r>
            <a:r>
              <a:rPr lang="en-US" sz="2800" b="1" dirty="0" err="1">
                <a:solidFill>
                  <a:srgbClr val="C00000"/>
                </a:solidFill>
                <a:latin typeface="VNI-Avo" pitchFamily="2" charset="0"/>
              </a:rPr>
              <a:t>xeûng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siªng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n¨ng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793"/>
            <a:ext cx="8708570" cy="5242667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C«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xeûng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viÖc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raát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siªng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lÇn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hë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dän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®ì c«.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ngê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r¸c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kh¾p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chèn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buån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l¾m.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×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uû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rò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, c«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xeûng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nhÑ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nhµng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-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chí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buån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lu«n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gióp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µ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µ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m¸t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meû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mµ.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Chó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yÓng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nghe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thÕ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th</a:t>
            </a:r>
            <a:r>
              <a:rPr lang="en-US" sz="2800" dirty="0">
                <a:latin typeface=".VnAvant" pitchFamily="34" charset="0"/>
              </a:rPr>
              <a:t>×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lem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lÐm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-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siªng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</a:t>
            </a:r>
            <a:r>
              <a:rPr lang="en-US" sz="2800" dirty="0" err="1">
                <a:latin typeface=".VnAvant" pitchFamily="34" charset="0"/>
              </a:rPr>
              <a:t>¨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</a:t>
            </a:r>
            <a:r>
              <a:rPr lang="en-US" sz="2800" dirty="0" err="1">
                <a:latin typeface=".VnAvant" pitchFamily="34" charset="0"/>
              </a:rPr>
              <a:t>¨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chæ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0116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" y="0"/>
            <a:ext cx="9144000" cy="571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514" y="8409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óng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4514" y="607313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3203" y="856343"/>
            <a:ext cx="2540002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itchFamily="34" charset="0"/>
              </a:rPr>
              <a:t>a) C« </a:t>
            </a:r>
            <a:r>
              <a:rPr lang="en-US" sz="2400" dirty="0" err="1">
                <a:latin typeface=".VnAvant" pitchFamily="34" charset="0"/>
              </a:rPr>
              <a:t>xÎng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203" y="1879601"/>
            <a:ext cx="2540002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itchFamily="34" charset="0"/>
              </a:rPr>
              <a:t>b) </a:t>
            </a:r>
            <a:r>
              <a:rPr lang="en-US" sz="2400" dirty="0" err="1">
                <a:latin typeface=".VnAvant" pitchFamily="34" charset="0"/>
              </a:rPr>
              <a:t>ChÞ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giã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203" y="2930070"/>
            <a:ext cx="2540002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itchFamily="34" charset="0"/>
              </a:rPr>
              <a:t>c) </a:t>
            </a:r>
            <a:r>
              <a:rPr lang="en-US" sz="2400" dirty="0" err="1">
                <a:latin typeface=".VnAvant" pitchFamily="34" charset="0"/>
              </a:rPr>
              <a:t>Chó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yÓng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62288" y="841829"/>
            <a:ext cx="4223656" cy="461665"/>
          </a:xfrm>
          <a:prstGeom prst="rect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1)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khen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 c«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xÎng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chÞ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giã</a:t>
            </a:r>
            <a:endParaRPr lang="en-US" sz="2400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5034" y="1850555"/>
            <a:ext cx="4223656" cy="461665"/>
          </a:xfrm>
          <a:prstGeom prst="rect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2)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rÊt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siªng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n¨ng</a:t>
            </a:r>
            <a:endParaRPr lang="en-US" sz="2400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62294" y="2888309"/>
            <a:ext cx="4223656" cy="461665"/>
          </a:xfrm>
          <a:prstGeom prst="rect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3)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gióp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nh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µ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nh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µ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m¸t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mÎ</a:t>
            </a:r>
            <a:endParaRPr lang="en-US" sz="2400" dirty="0">
              <a:solidFill>
                <a:srgbClr val="FFFF00"/>
              </a:solidFill>
              <a:latin typeface=".VnAvant" pitchFamily="34" charset="0"/>
            </a:endParaRPr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>
          <a:xfrm>
            <a:off x="2743205" y="1087176"/>
            <a:ext cx="2111829" cy="10232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743205" y="2110433"/>
            <a:ext cx="2111829" cy="1050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5" idx="3"/>
            <a:endCxn id="16" idx="1"/>
          </p:cNvCxnSpPr>
          <p:nvPr/>
        </p:nvCxnSpPr>
        <p:spPr>
          <a:xfrm flipV="1">
            <a:off x="2743205" y="1072662"/>
            <a:ext cx="2119083" cy="20882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8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2996</TotalTime>
  <Words>305</Words>
  <Application>Microsoft Office PowerPoint</Application>
  <PresentationFormat>On-screen Show (16:10)</PresentationFormat>
  <Paragraphs>73</Paragraphs>
  <Slides>15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宋体</vt:lpstr>
      <vt:lpstr>VNI-Avo</vt:lpstr>
      <vt:lpstr>VNI-Thufap2</vt:lpstr>
      <vt:lpstr>Times New Roman</vt:lpstr>
      <vt:lpstr>Arial</vt:lpstr>
      <vt:lpstr>.VnAvant</vt:lpstr>
      <vt:lpstr>.VnArial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374</cp:revision>
  <dcterms:created xsi:type="dcterms:W3CDTF">2020-02-10T09:35:50Z</dcterms:created>
  <dcterms:modified xsi:type="dcterms:W3CDTF">2020-12-15T12:00:21Z</dcterms:modified>
</cp:coreProperties>
</file>