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7" r:id="rId2"/>
    <p:sldId id="258" r:id="rId3"/>
    <p:sldId id="259" r:id="rId4"/>
    <p:sldId id="284" r:id="rId5"/>
    <p:sldId id="280" r:id="rId6"/>
    <p:sldId id="285" r:id="rId7"/>
    <p:sldId id="281" r:id="rId8"/>
    <p:sldId id="286" r:id="rId9"/>
    <p:sldId id="282" r:id="rId10"/>
    <p:sldId id="28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90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vi-V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91BDDEE-AC63-44B8-94EC-FCB0EBBC2A3F}" type="slidenum">
              <a:rPr lang="vi-VN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9866731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87F0CA1-07B8-4F16-AC97-3091FC9371D3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79CF9DB-9DF9-4867-899D-A12D0ACBB0CD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audio" Target="file:///D:\Dung\Cac%20bai%20hat%20nghi%20giua%20tiet\Tho%20con%20tam%20nang.mp3" TargetMode="External"/><Relationship Id="rId1" Type="http://schemas.openxmlformats.org/officeDocument/2006/relationships/audio" Target="file:///E:\Music\Tap%20dem%20.mp3" TargetMode="Externa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audio" Target="../media/audio1.wav"/><Relationship Id="rId9" Type="http://schemas.openxmlformats.org/officeDocument/2006/relationships/image" Target="../media/image21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/>
          <p:cNvSpPr>
            <a:spLocks noChangeArrowheads="1"/>
          </p:cNvSpPr>
          <p:nvPr/>
        </p:nvSpPr>
        <p:spPr bwMode="auto">
          <a:xfrm>
            <a:off x="7667625" y="5072063"/>
            <a:ext cx="990600" cy="10668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94" name="Picture 13" descr="bluline[1]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051560"/>
            <a:ext cx="9144000" cy="91440"/>
          </a:xfrm>
        </p:spPr>
      </p:pic>
      <p:pic>
        <p:nvPicPr>
          <p:cNvPr id="68619" name="Picture 11" descr="GEOMTRY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591" y="1980876"/>
            <a:ext cx="2191817" cy="142463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8620" name="Rectangle 12"/>
          <p:cNvSpPr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pic>
        <p:nvPicPr>
          <p:cNvPr id="68630" name="Picture 22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284" y="5222573"/>
            <a:ext cx="1622717" cy="1486202"/>
          </a:xfrm>
          <a:prstGeom prst="rect">
            <a:avLst/>
          </a:prstGeom>
          <a:noFill/>
          <a:effectLst>
            <a:outerShdw dist="107763" dir="135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32" name="Picture 24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1524000" cy="114300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49" name="Picture 41" descr="Book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8933" y="193675"/>
            <a:ext cx="1295400" cy="796925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99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50" name="Picture 42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8180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54" name="Picture 46" descr="bluline[1]"/>
          <p:cNvPicPr>
            <a:picLocks noChangeAspect="1" noChangeArrowheads="1"/>
          </p:cNvPicPr>
          <p:nvPr/>
        </p:nvPicPr>
        <p:blipFill>
          <a:blip r:embed="rId2"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8655" name="Text Box 47"/>
          <p:cNvSpPr txBox="1">
            <a:spLocks noChangeArrowheads="1"/>
          </p:cNvSpPr>
          <p:nvPr/>
        </p:nvSpPr>
        <p:spPr bwMode="auto">
          <a:xfrm>
            <a:off x="640279" y="2799940"/>
            <a:ext cx="7945438" cy="609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rnd" algn="ctr">
                <a:solidFill>
                  <a:srgbClr val="FF33CC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Cánh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diều</a:t>
            </a:r>
            <a:r>
              <a:rPr lang="en-US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)</a:t>
            </a:r>
            <a:endParaRPr lang="en-US" sz="2800" b="1" dirty="0">
              <a:solidFill>
                <a:srgbClr val="00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8700" name="Picture 92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3400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703" name="Picture 95" descr="Dove-02-june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9464"/>
            <a:ext cx="1219200" cy="817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706" name="Text Box 98"/>
          <p:cNvSpPr txBox="1">
            <a:spLocks noChangeArrowheads="1"/>
          </p:cNvSpPr>
          <p:nvPr/>
        </p:nvSpPr>
        <p:spPr bwMode="auto">
          <a:xfrm>
            <a:off x="2819403" y="304802"/>
            <a:ext cx="3368675" cy="36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68707" name="Text Box 99"/>
          <p:cNvSpPr txBox="1">
            <a:spLocks noChangeArrowheads="1"/>
          </p:cNvSpPr>
          <p:nvPr/>
        </p:nvSpPr>
        <p:spPr bwMode="auto">
          <a:xfrm>
            <a:off x="854559" y="327979"/>
            <a:ext cx="7358683" cy="52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/>
            <a:r>
              <a:rPr lang="en-US" sz="2800" b="1" dirty="0" smtClean="0">
                <a:ln>
                  <a:solidFill>
                    <a:srgbClr val="33CC33"/>
                  </a:solidFill>
                </a:ln>
                <a:solidFill>
                  <a:srgbClr val="FF0000"/>
                </a:solidFill>
              </a:rPr>
              <a:t>BÀI GIẢNG ĐIỆN TỬ CHƯƠNG TRÌNH MỚI 2020</a:t>
            </a:r>
            <a:endParaRPr lang="en-US" sz="2800" b="1" dirty="0">
              <a:ln>
                <a:solidFill>
                  <a:srgbClr val="33CC33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68708" name="Text Box 100"/>
          <p:cNvSpPr txBox="1">
            <a:spLocks noChangeArrowheads="1"/>
          </p:cNvSpPr>
          <p:nvPr/>
        </p:nvSpPr>
        <p:spPr bwMode="auto">
          <a:xfrm>
            <a:off x="2625978" y="1704250"/>
            <a:ext cx="4229100" cy="9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ĐẠO ĐỨC 1</a:t>
            </a:r>
            <a:endParaRPr lang="vi-VN" sz="5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AutoShape 18"/>
          <p:cNvSpPr>
            <a:spLocks noChangeArrowheads="1"/>
          </p:cNvSpPr>
          <p:nvPr/>
        </p:nvSpPr>
        <p:spPr bwMode="auto">
          <a:xfrm>
            <a:off x="0" y="1143000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36" tIns="45718" rIns="91436" bIns="45718" anchor="ctr"/>
          <a:lstStyle/>
          <a:p>
            <a:endParaRPr lang="en-US"/>
          </a:p>
        </p:txBody>
      </p:sp>
      <p:sp>
        <p:nvSpPr>
          <p:cNvPr id="116" name="Line 44"/>
          <p:cNvSpPr>
            <a:spLocks noChangeShapeType="1"/>
          </p:cNvSpPr>
          <p:nvPr/>
        </p:nvSpPr>
        <p:spPr bwMode="auto">
          <a:xfrm>
            <a:off x="0" y="1508760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17" name="Line 45"/>
          <p:cNvSpPr>
            <a:spLocks noChangeShapeType="1"/>
          </p:cNvSpPr>
          <p:nvPr/>
        </p:nvSpPr>
        <p:spPr bwMode="auto">
          <a:xfrm>
            <a:off x="0" y="1565910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>
            <a:spAutoFit/>
          </a:bodyPr>
          <a:lstStyle/>
          <a:p>
            <a:endParaRPr lang="en-US"/>
          </a:p>
        </p:txBody>
      </p:sp>
      <p:sp>
        <p:nvSpPr>
          <p:cNvPr id="159" name="AutoShape 18"/>
          <p:cNvSpPr>
            <a:spLocks noChangeArrowheads="1"/>
          </p:cNvSpPr>
          <p:nvPr/>
        </p:nvSpPr>
        <p:spPr bwMode="auto">
          <a:xfrm>
            <a:off x="0" y="1236288"/>
            <a:ext cx="171450" cy="22860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178" name="Line 44"/>
          <p:cNvSpPr>
            <a:spLocks noChangeShapeType="1"/>
          </p:cNvSpPr>
          <p:nvPr/>
        </p:nvSpPr>
        <p:spPr bwMode="auto">
          <a:xfrm>
            <a:off x="0" y="1541088"/>
            <a:ext cx="6858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79" name="Line 45"/>
          <p:cNvSpPr>
            <a:spLocks noChangeShapeType="1"/>
          </p:cNvSpPr>
          <p:nvPr/>
        </p:nvSpPr>
        <p:spPr bwMode="auto">
          <a:xfrm>
            <a:off x="0" y="1588714"/>
            <a:ext cx="6858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63" name="AutoShape 3"/>
          <p:cNvSpPr>
            <a:spLocks noChangeArrowheads="1"/>
          </p:cNvSpPr>
          <p:nvPr/>
        </p:nvSpPr>
        <p:spPr bwMode="auto">
          <a:xfrm>
            <a:off x="2540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4" name="AutoShape 4"/>
          <p:cNvSpPr>
            <a:spLocks noChangeArrowheads="1"/>
          </p:cNvSpPr>
          <p:nvPr/>
        </p:nvSpPr>
        <p:spPr bwMode="auto">
          <a:xfrm>
            <a:off x="41976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5" name="AutoShape 5"/>
          <p:cNvSpPr>
            <a:spLocks noChangeArrowheads="1"/>
          </p:cNvSpPr>
          <p:nvPr/>
        </p:nvSpPr>
        <p:spPr bwMode="auto">
          <a:xfrm>
            <a:off x="3111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6" name="AutoShape 6"/>
          <p:cNvSpPr>
            <a:spLocks noChangeArrowheads="1"/>
          </p:cNvSpPr>
          <p:nvPr/>
        </p:nvSpPr>
        <p:spPr bwMode="auto">
          <a:xfrm>
            <a:off x="476910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7" name="AutoShape 7"/>
          <p:cNvSpPr>
            <a:spLocks noChangeArrowheads="1"/>
          </p:cNvSpPr>
          <p:nvPr/>
        </p:nvSpPr>
        <p:spPr bwMode="auto">
          <a:xfrm>
            <a:off x="3683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8" name="AutoShape 8"/>
          <p:cNvSpPr>
            <a:spLocks noChangeArrowheads="1"/>
          </p:cNvSpPr>
          <p:nvPr/>
        </p:nvSpPr>
        <p:spPr bwMode="auto">
          <a:xfrm>
            <a:off x="5397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69" name="AutoShape 9"/>
          <p:cNvSpPr>
            <a:spLocks noChangeArrowheads="1"/>
          </p:cNvSpPr>
          <p:nvPr/>
        </p:nvSpPr>
        <p:spPr bwMode="auto">
          <a:xfrm>
            <a:off x="59692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0" name="AutoShape 10"/>
          <p:cNvSpPr>
            <a:spLocks noChangeArrowheads="1"/>
          </p:cNvSpPr>
          <p:nvPr/>
        </p:nvSpPr>
        <p:spPr bwMode="auto">
          <a:xfrm>
            <a:off x="6540753" y="6561197"/>
            <a:ext cx="171450" cy="190500"/>
          </a:xfrm>
          <a:prstGeom prst="star32">
            <a:avLst>
              <a:gd name="adj" fmla="val 375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1323" tIns="35662" rIns="71323" bIns="35662" anchor="ctr"/>
          <a:lstStyle/>
          <a:p>
            <a:endParaRPr lang="en-US"/>
          </a:p>
        </p:txBody>
      </p:sp>
      <p:sp>
        <p:nvSpPr>
          <p:cNvPr id="271" name="Line 48"/>
          <p:cNvSpPr>
            <a:spLocks noChangeShapeType="1"/>
          </p:cNvSpPr>
          <p:nvPr/>
        </p:nvSpPr>
        <p:spPr bwMode="auto">
          <a:xfrm>
            <a:off x="2768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2" name="Line 49"/>
          <p:cNvSpPr>
            <a:spLocks noChangeShapeType="1"/>
          </p:cNvSpPr>
          <p:nvPr/>
        </p:nvSpPr>
        <p:spPr bwMode="auto">
          <a:xfrm>
            <a:off x="3340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3" name="Line 50"/>
          <p:cNvSpPr>
            <a:spLocks noChangeShapeType="1"/>
          </p:cNvSpPr>
          <p:nvPr/>
        </p:nvSpPr>
        <p:spPr bwMode="auto">
          <a:xfrm>
            <a:off x="3854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4" name="Line 51"/>
          <p:cNvSpPr>
            <a:spLocks noChangeShapeType="1"/>
          </p:cNvSpPr>
          <p:nvPr/>
        </p:nvSpPr>
        <p:spPr bwMode="auto">
          <a:xfrm>
            <a:off x="44262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5" name="Line 52"/>
          <p:cNvSpPr>
            <a:spLocks noChangeShapeType="1"/>
          </p:cNvSpPr>
          <p:nvPr/>
        </p:nvSpPr>
        <p:spPr bwMode="auto">
          <a:xfrm>
            <a:off x="499770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6" name="Line 53"/>
          <p:cNvSpPr>
            <a:spLocks noChangeShapeType="1"/>
          </p:cNvSpPr>
          <p:nvPr/>
        </p:nvSpPr>
        <p:spPr bwMode="auto">
          <a:xfrm>
            <a:off x="56263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277" name="Line 54"/>
          <p:cNvSpPr>
            <a:spLocks noChangeShapeType="1"/>
          </p:cNvSpPr>
          <p:nvPr/>
        </p:nvSpPr>
        <p:spPr bwMode="auto">
          <a:xfrm>
            <a:off x="6197853" y="6612790"/>
            <a:ext cx="285750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1323" tIns="35662" rIns="71323" bIns="35662">
            <a:spAutoFit/>
          </a:bodyPr>
          <a:lstStyle/>
          <a:p>
            <a:endParaRPr lang="en-US"/>
          </a:p>
        </p:txBody>
      </p:sp>
      <p:sp>
        <p:nvSpPr>
          <p:cNvPr id="113" name="AutoShape 76"/>
          <p:cNvSpPr>
            <a:spLocks noChangeArrowheads="1"/>
          </p:cNvSpPr>
          <p:nvPr/>
        </p:nvSpPr>
        <p:spPr bwMode="auto">
          <a:xfrm>
            <a:off x="50701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4" name="AutoShape 77"/>
          <p:cNvSpPr>
            <a:spLocks noChangeArrowheads="1"/>
          </p:cNvSpPr>
          <p:nvPr/>
        </p:nvSpPr>
        <p:spPr bwMode="auto">
          <a:xfrm>
            <a:off x="46129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AutoShape 78"/>
          <p:cNvSpPr>
            <a:spLocks noChangeArrowheads="1"/>
          </p:cNvSpPr>
          <p:nvPr/>
        </p:nvSpPr>
        <p:spPr bwMode="auto">
          <a:xfrm>
            <a:off x="2895323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" name="AutoShape 79"/>
          <p:cNvSpPr>
            <a:spLocks noChangeArrowheads="1"/>
          </p:cNvSpPr>
          <p:nvPr/>
        </p:nvSpPr>
        <p:spPr bwMode="auto">
          <a:xfrm>
            <a:off x="3317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" name="AutoShape 80"/>
          <p:cNvSpPr>
            <a:spLocks noChangeArrowheads="1"/>
          </p:cNvSpPr>
          <p:nvPr/>
        </p:nvSpPr>
        <p:spPr bwMode="auto">
          <a:xfrm>
            <a:off x="3698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" name="AutoShape 81"/>
          <p:cNvSpPr>
            <a:spLocks noChangeArrowheads="1"/>
          </p:cNvSpPr>
          <p:nvPr/>
        </p:nvSpPr>
        <p:spPr bwMode="auto">
          <a:xfrm>
            <a:off x="4155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" name="AutoShape 82"/>
          <p:cNvSpPr>
            <a:spLocks noChangeArrowheads="1"/>
          </p:cNvSpPr>
          <p:nvPr/>
        </p:nvSpPr>
        <p:spPr bwMode="auto">
          <a:xfrm>
            <a:off x="59845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" name="AutoShape 83"/>
          <p:cNvSpPr>
            <a:spLocks noChangeArrowheads="1"/>
          </p:cNvSpPr>
          <p:nvPr/>
        </p:nvSpPr>
        <p:spPr bwMode="auto">
          <a:xfrm>
            <a:off x="64417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" name="Oval 84"/>
          <p:cNvSpPr>
            <a:spLocks noChangeArrowheads="1"/>
          </p:cNvSpPr>
          <p:nvPr/>
        </p:nvSpPr>
        <p:spPr bwMode="auto">
          <a:xfrm>
            <a:off x="3165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" name="Oval 85"/>
          <p:cNvSpPr>
            <a:spLocks noChangeArrowheads="1"/>
          </p:cNvSpPr>
          <p:nvPr/>
        </p:nvSpPr>
        <p:spPr bwMode="auto">
          <a:xfrm>
            <a:off x="3546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" name="Oval 86"/>
          <p:cNvSpPr>
            <a:spLocks noChangeArrowheads="1"/>
          </p:cNvSpPr>
          <p:nvPr/>
        </p:nvSpPr>
        <p:spPr bwMode="auto">
          <a:xfrm>
            <a:off x="4003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" name="Oval 87"/>
          <p:cNvSpPr>
            <a:spLocks noChangeArrowheads="1"/>
          </p:cNvSpPr>
          <p:nvPr/>
        </p:nvSpPr>
        <p:spPr bwMode="auto">
          <a:xfrm>
            <a:off x="44605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7" name="Oval 88"/>
          <p:cNvSpPr>
            <a:spLocks noChangeArrowheads="1"/>
          </p:cNvSpPr>
          <p:nvPr/>
        </p:nvSpPr>
        <p:spPr bwMode="auto">
          <a:xfrm>
            <a:off x="49177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8" name="Oval 89"/>
          <p:cNvSpPr>
            <a:spLocks noChangeArrowheads="1"/>
          </p:cNvSpPr>
          <p:nvPr/>
        </p:nvSpPr>
        <p:spPr bwMode="auto">
          <a:xfrm>
            <a:off x="53749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9" name="Oval 90"/>
          <p:cNvSpPr>
            <a:spLocks noChangeArrowheads="1"/>
          </p:cNvSpPr>
          <p:nvPr/>
        </p:nvSpPr>
        <p:spPr bwMode="auto">
          <a:xfrm>
            <a:off x="58321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0" name="Oval 91"/>
          <p:cNvSpPr>
            <a:spLocks noChangeArrowheads="1"/>
          </p:cNvSpPr>
          <p:nvPr/>
        </p:nvSpPr>
        <p:spPr bwMode="auto">
          <a:xfrm>
            <a:off x="6289398" y="3441694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31" name="AutoShape 97"/>
          <p:cNvSpPr>
            <a:spLocks noChangeArrowheads="1"/>
          </p:cNvSpPr>
          <p:nvPr/>
        </p:nvSpPr>
        <p:spPr bwMode="auto">
          <a:xfrm>
            <a:off x="5527398" y="3564209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0" name="AutoShape 16"/>
          <p:cNvSpPr>
            <a:spLocks noChangeArrowheads="1"/>
          </p:cNvSpPr>
          <p:nvPr/>
        </p:nvSpPr>
        <p:spPr bwMode="auto">
          <a:xfrm>
            <a:off x="2209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1" name="AutoShape 17"/>
          <p:cNvSpPr>
            <a:spLocks noChangeArrowheads="1"/>
          </p:cNvSpPr>
          <p:nvPr/>
        </p:nvSpPr>
        <p:spPr bwMode="auto">
          <a:xfrm>
            <a:off x="1752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2" name="AutoShape 18"/>
          <p:cNvSpPr>
            <a:spLocks noChangeArrowheads="1"/>
          </p:cNvSpPr>
          <p:nvPr/>
        </p:nvSpPr>
        <p:spPr bwMode="auto">
          <a:xfrm>
            <a:off x="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3" name="AutoShape 19"/>
          <p:cNvSpPr>
            <a:spLocks noChangeArrowheads="1"/>
          </p:cNvSpPr>
          <p:nvPr/>
        </p:nvSpPr>
        <p:spPr bwMode="auto">
          <a:xfrm>
            <a:off x="38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4" name="AutoShape 20"/>
          <p:cNvSpPr>
            <a:spLocks noChangeArrowheads="1"/>
          </p:cNvSpPr>
          <p:nvPr/>
        </p:nvSpPr>
        <p:spPr bwMode="auto">
          <a:xfrm>
            <a:off x="76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5" name="AutoShape 21"/>
          <p:cNvSpPr>
            <a:spLocks noChangeArrowheads="1"/>
          </p:cNvSpPr>
          <p:nvPr/>
        </p:nvSpPr>
        <p:spPr bwMode="auto">
          <a:xfrm>
            <a:off x="1219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6" name="AutoShape 26"/>
          <p:cNvSpPr>
            <a:spLocks noChangeArrowheads="1"/>
          </p:cNvSpPr>
          <p:nvPr/>
        </p:nvSpPr>
        <p:spPr bwMode="auto">
          <a:xfrm>
            <a:off x="4876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" name="AutoShape 27"/>
          <p:cNvSpPr>
            <a:spLocks noChangeArrowheads="1"/>
          </p:cNvSpPr>
          <p:nvPr/>
        </p:nvSpPr>
        <p:spPr bwMode="auto">
          <a:xfrm>
            <a:off x="4419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8" name="AutoShape 28"/>
          <p:cNvSpPr>
            <a:spLocks noChangeArrowheads="1"/>
          </p:cNvSpPr>
          <p:nvPr/>
        </p:nvSpPr>
        <p:spPr bwMode="auto">
          <a:xfrm>
            <a:off x="2667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9" name="AutoShape 29"/>
          <p:cNvSpPr>
            <a:spLocks noChangeArrowheads="1"/>
          </p:cNvSpPr>
          <p:nvPr/>
        </p:nvSpPr>
        <p:spPr bwMode="auto">
          <a:xfrm>
            <a:off x="3048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0" name="AutoShape 30"/>
          <p:cNvSpPr>
            <a:spLocks noChangeArrowheads="1"/>
          </p:cNvSpPr>
          <p:nvPr/>
        </p:nvSpPr>
        <p:spPr bwMode="auto">
          <a:xfrm>
            <a:off x="3429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1" name="AutoShape 31"/>
          <p:cNvSpPr>
            <a:spLocks noChangeArrowheads="1"/>
          </p:cNvSpPr>
          <p:nvPr/>
        </p:nvSpPr>
        <p:spPr bwMode="auto">
          <a:xfrm>
            <a:off x="3886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2" name="AutoShape 32"/>
          <p:cNvSpPr>
            <a:spLocks noChangeArrowheads="1"/>
          </p:cNvSpPr>
          <p:nvPr/>
        </p:nvSpPr>
        <p:spPr bwMode="auto">
          <a:xfrm>
            <a:off x="75438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3" name="AutoShape 33"/>
          <p:cNvSpPr>
            <a:spLocks noChangeArrowheads="1"/>
          </p:cNvSpPr>
          <p:nvPr/>
        </p:nvSpPr>
        <p:spPr bwMode="auto">
          <a:xfrm>
            <a:off x="70866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4" name="AutoShape 34"/>
          <p:cNvSpPr>
            <a:spLocks noChangeArrowheads="1"/>
          </p:cNvSpPr>
          <p:nvPr/>
        </p:nvSpPr>
        <p:spPr bwMode="auto">
          <a:xfrm>
            <a:off x="5334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5" name="AutoShape 35"/>
          <p:cNvSpPr>
            <a:spLocks noChangeArrowheads="1"/>
          </p:cNvSpPr>
          <p:nvPr/>
        </p:nvSpPr>
        <p:spPr bwMode="auto">
          <a:xfrm>
            <a:off x="5715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6" name="AutoShape 36"/>
          <p:cNvSpPr>
            <a:spLocks noChangeArrowheads="1"/>
          </p:cNvSpPr>
          <p:nvPr/>
        </p:nvSpPr>
        <p:spPr bwMode="auto">
          <a:xfrm>
            <a:off x="6096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" name="AutoShape 37"/>
          <p:cNvSpPr>
            <a:spLocks noChangeArrowheads="1"/>
          </p:cNvSpPr>
          <p:nvPr/>
        </p:nvSpPr>
        <p:spPr bwMode="auto">
          <a:xfrm>
            <a:off x="65532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" name="AutoShape 38"/>
          <p:cNvSpPr>
            <a:spLocks noChangeArrowheads="1"/>
          </p:cNvSpPr>
          <p:nvPr/>
        </p:nvSpPr>
        <p:spPr bwMode="auto">
          <a:xfrm>
            <a:off x="8001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" name="AutoShape 39"/>
          <p:cNvSpPr>
            <a:spLocks noChangeArrowheads="1"/>
          </p:cNvSpPr>
          <p:nvPr/>
        </p:nvSpPr>
        <p:spPr bwMode="auto">
          <a:xfrm>
            <a:off x="8382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0" name="AutoShape 40"/>
          <p:cNvSpPr>
            <a:spLocks noChangeArrowheads="1"/>
          </p:cNvSpPr>
          <p:nvPr/>
        </p:nvSpPr>
        <p:spPr bwMode="auto">
          <a:xfrm>
            <a:off x="8763000" y="1152626"/>
            <a:ext cx="228600" cy="274320"/>
          </a:xfrm>
          <a:prstGeom prst="sun">
            <a:avLst>
              <a:gd name="adj" fmla="val 25000"/>
            </a:avLst>
          </a:prstGeom>
          <a:gradFill rotWithShape="1">
            <a:gsLst>
              <a:gs pos="0">
                <a:srgbClr val="FF99CC"/>
              </a:gs>
              <a:gs pos="100000">
                <a:srgbClr val="FF99CC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1" name="Line 44"/>
          <p:cNvSpPr>
            <a:spLocks noChangeShapeType="1"/>
          </p:cNvSpPr>
          <p:nvPr/>
        </p:nvSpPr>
        <p:spPr bwMode="auto">
          <a:xfrm>
            <a:off x="0" y="1518386"/>
            <a:ext cx="91440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2" name="Line 45"/>
          <p:cNvSpPr>
            <a:spLocks noChangeShapeType="1"/>
          </p:cNvSpPr>
          <p:nvPr/>
        </p:nvSpPr>
        <p:spPr bwMode="auto">
          <a:xfrm>
            <a:off x="0" y="1575536"/>
            <a:ext cx="9144000" cy="0"/>
          </a:xfrm>
          <a:prstGeom prst="line">
            <a:avLst/>
          </a:prstGeom>
          <a:noFill/>
          <a:ln w="28575" cap="rnd">
            <a:solidFill>
              <a:srgbClr val="00FF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13" name="Oval 55"/>
          <p:cNvSpPr>
            <a:spLocks noChangeArrowheads="1"/>
          </p:cNvSpPr>
          <p:nvPr/>
        </p:nvSpPr>
        <p:spPr bwMode="auto">
          <a:xfrm>
            <a:off x="65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4" name="Oval 56"/>
          <p:cNvSpPr>
            <a:spLocks noChangeArrowheads="1"/>
          </p:cNvSpPr>
          <p:nvPr/>
        </p:nvSpPr>
        <p:spPr bwMode="auto">
          <a:xfrm>
            <a:off x="1066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5" name="Oval 57"/>
          <p:cNvSpPr>
            <a:spLocks noChangeArrowheads="1"/>
          </p:cNvSpPr>
          <p:nvPr/>
        </p:nvSpPr>
        <p:spPr bwMode="auto">
          <a:xfrm>
            <a:off x="1524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6" name="Oval 58"/>
          <p:cNvSpPr>
            <a:spLocks noChangeArrowheads="1"/>
          </p:cNvSpPr>
          <p:nvPr/>
        </p:nvSpPr>
        <p:spPr bwMode="auto">
          <a:xfrm>
            <a:off x="2057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7" name="Oval 59"/>
          <p:cNvSpPr>
            <a:spLocks noChangeArrowheads="1"/>
          </p:cNvSpPr>
          <p:nvPr/>
        </p:nvSpPr>
        <p:spPr bwMode="auto">
          <a:xfrm>
            <a:off x="2514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8" name="Oval 60"/>
          <p:cNvSpPr>
            <a:spLocks noChangeArrowheads="1"/>
          </p:cNvSpPr>
          <p:nvPr/>
        </p:nvSpPr>
        <p:spPr bwMode="auto">
          <a:xfrm>
            <a:off x="2895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19" name="Oval 61"/>
          <p:cNvSpPr>
            <a:spLocks noChangeArrowheads="1"/>
          </p:cNvSpPr>
          <p:nvPr/>
        </p:nvSpPr>
        <p:spPr bwMode="auto">
          <a:xfrm>
            <a:off x="3292475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0" name="Oval 62"/>
          <p:cNvSpPr>
            <a:spLocks noChangeArrowheads="1"/>
          </p:cNvSpPr>
          <p:nvPr/>
        </p:nvSpPr>
        <p:spPr bwMode="auto">
          <a:xfrm>
            <a:off x="3733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1" name="Oval 63"/>
          <p:cNvSpPr>
            <a:spLocks noChangeArrowheads="1"/>
          </p:cNvSpPr>
          <p:nvPr/>
        </p:nvSpPr>
        <p:spPr bwMode="auto">
          <a:xfrm>
            <a:off x="4191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2" name="Oval 64"/>
          <p:cNvSpPr>
            <a:spLocks noChangeArrowheads="1"/>
          </p:cNvSpPr>
          <p:nvPr/>
        </p:nvSpPr>
        <p:spPr bwMode="auto">
          <a:xfrm>
            <a:off x="4724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3" name="Oval 65"/>
          <p:cNvSpPr>
            <a:spLocks noChangeArrowheads="1"/>
          </p:cNvSpPr>
          <p:nvPr/>
        </p:nvSpPr>
        <p:spPr bwMode="auto">
          <a:xfrm>
            <a:off x="518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4" name="Oval 66"/>
          <p:cNvSpPr>
            <a:spLocks noChangeArrowheads="1"/>
          </p:cNvSpPr>
          <p:nvPr/>
        </p:nvSpPr>
        <p:spPr bwMode="auto">
          <a:xfrm>
            <a:off x="5607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5" name="Oval 67"/>
          <p:cNvSpPr>
            <a:spLocks noChangeArrowheads="1"/>
          </p:cNvSpPr>
          <p:nvPr/>
        </p:nvSpPr>
        <p:spPr bwMode="auto">
          <a:xfrm>
            <a:off x="5975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6" name="Oval 68"/>
          <p:cNvSpPr>
            <a:spLocks noChangeArrowheads="1"/>
          </p:cNvSpPr>
          <p:nvPr/>
        </p:nvSpPr>
        <p:spPr bwMode="auto">
          <a:xfrm>
            <a:off x="64008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7" name="Oval 69"/>
          <p:cNvSpPr>
            <a:spLocks noChangeArrowheads="1"/>
          </p:cNvSpPr>
          <p:nvPr/>
        </p:nvSpPr>
        <p:spPr bwMode="auto">
          <a:xfrm>
            <a:off x="68580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8" name="Oval 70"/>
          <p:cNvSpPr>
            <a:spLocks noChangeArrowheads="1"/>
          </p:cNvSpPr>
          <p:nvPr/>
        </p:nvSpPr>
        <p:spPr bwMode="auto">
          <a:xfrm>
            <a:off x="73914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29" name="Oval 71"/>
          <p:cNvSpPr>
            <a:spLocks noChangeArrowheads="1"/>
          </p:cNvSpPr>
          <p:nvPr/>
        </p:nvSpPr>
        <p:spPr bwMode="auto">
          <a:xfrm>
            <a:off x="7848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0" name="Oval 72"/>
          <p:cNvSpPr>
            <a:spLocks noChangeArrowheads="1"/>
          </p:cNvSpPr>
          <p:nvPr/>
        </p:nvSpPr>
        <p:spPr bwMode="auto">
          <a:xfrm>
            <a:off x="8274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1" name="Oval 73"/>
          <p:cNvSpPr>
            <a:spLocks noChangeArrowheads="1"/>
          </p:cNvSpPr>
          <p:nvPr/>
        </p:nvSpPr>
        <p:spPr bwMode="auto">
          <a:xfrm>
            <a:off x="86550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2" name="Oval 74"/>
          <p:cNvSpPr>
            <a:spLocks noChangeArrowheads="1"/>
          </p:cNvSpPr>
          <p:nvPr/>
        </p:nvSpPr>
        <p:spPr bwMode="auto">
          <a:xfrm>
            <a:off x="899160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33" name="Oval 75"/>
          <p:cNvSpPr>
            <a:spLocks noChangeArrowheads="1"/>
          </p:cNvSpPr>
          <p:nvPr/>
        </p:nvSpPr>
        <p:spPr bwMode="auto">
          <a:xfrm>
            <a:off x="260350" y="1030111"/>
            <a:ext cx="259766" cy="519351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6017" y="4078987"/>
            <a:ext cx="3231873" cy="2297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23618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70"/>
            <a:ext cx="9144000" cy="6838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62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94937" y="50152"/>
            <a:ext cx="8656889" cy="2664823"/>
            <a:chOff x="94936" y="41793"/>
            <a:chExt cx="8656889" cy="2220686"/>
          </a:xfrm>
        </p:grpSpPr>
        <p:grpSp>
          <p:nvGrpSpPr>
            <p:cNvPr id="9" name="Group 8"/>
            <p:cNvGrpSpPr/>
            <p:nvPr/>
          </p:nvGrpSpPr>
          <p:grpSpPr>
            <a:xfrm>
              <a:off x="94936" y="41793"/>
              <a:ext cx="8656889" cy="2220686"/>
              <a:chOff x="308079" y="1291772"/>
              <a:chExt cx="8656889" cy="2220686"/>
            </a:xfrm>
          </p:grpSpPr>
          <p:pic>
            <p:nvPicPr>
              <p:cNvPr id="10" name="Picture 2" descr="D:\Dao Duc 1 moi\Package - Lesson\Data\image_paste_200709160737.jp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21939"/>
              <a:stretch/>
            </p:blipFill>
            <p:spPr bwMode="auto">
              <a:xfrm>
                <a:off x="308079" y="1291772"/>
                <a:ext cx="8656889" cy="222068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1" name="Rectangle 10"/>
              <p:cNvSpPr/>
              <p:nvPr/>
            </p:nvSpPr>
            <p:spPr>
              <a:xfrm rot="21416432">
                <a:off x="622709" y="1740839"/>
                <a:ext cx="8076090" cy="1294717"/>
              </a:xfrm>
              <a:prstGeom prst="rect">
                <a:avLst/>
              </a:prstGeom>
              <a:solidFill>
                <a:srgbClr val="FF5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21280163">
              <a:off x="1237494" y="659678"/>
              <a:ext cx="6371771" cy="8976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Chủ</a:t>
              </a:r>
              <a:r>
                <a:rPr lang="en-US" sz="3200" b="1" dirty="0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solidFill>
                    <a:srgbClr val="FFFF00"/>
                  </a:solidFill>
                  <a:latin typeface="Arial" pitchFamily="34" charset="0"/>
                  <a:cs typeface="Arial" pitchFamily="34" charset="0"/>
                </a:rPr>
                <a:t>đề</a:t>
              </a:r>
              <a:endPara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32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TỰ GIÁC LÀM VIỆC CỦA MÌNH</a:t>
              </a:r>
              <a:endParaRPr lang="en-US" sz="3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543" y="2400211"/>
            <a:ext cx="2866571" cy="3755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05199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9144000" cy="6857999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707" y="684984"/>
            <a:ext cx="7254875" cy="2217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2678884"/>
            <a:ext cx="2402114" cy="31470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938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533400" y="1143000"/>
            <a:ext cx="8153400" cy="53340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nl-NL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ể </a:t>
            </a:r>
            <a:r>
              <a:rPr lang="nl-NL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lại </a:t>
            </a:r>
            <a:r>
              <a:rPr lang="nl-NL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</a:t>
            </a:r>
            <a:r>
              <a:rPr lang="nl-NL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 em </a:t>
            </a:r>
            <a:r>
              <a:rPr lang="nl-NL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 tự giác làm ở nhà và </a:t>
            </a:r>
            <a:r>
              <a:rPr lang="nl-NL" sz="4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ở </a:t>
            </a:r>
            <a:r>
              <a:rPr lang="nl-NL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trường?</a:t>
            </a:r>
            <a:endParaRPr lang="en-US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117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35" y="15240"/>
            <a:ext cx="2144409" cy="97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5851" y="256481"/>
            <a:ext cx="55834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hành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sau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990600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77" y="1435172"/>
            <a:ext cx="3710345" cy="3263804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97" y="2710274"/>
            <a:ext cx="3710345" cy="3263804"/>
          </a:xfrm>
          <a:prstGeom prst="rect">
            <a:avLst/>
          </a:prstGeom>
          <a:ln>
            <a:solidFill>
              <a:srgbClr val="92D0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13816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26168" y="4953000"/>
            <a:ext cx="5450417" cy="889000"/>
            <a:chOff x="0" y="3257"/>
            <a:chExt cx="5952" cy="1063"/>
          </a:xfrm>
        </p:grpSpPr>
        <p:pic>
          <p:nvPicPr>
            <p:cNvPr id="25612" name="Picture 3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3" name="Picture 4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4" name="Picture 5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15" name="Picture 6" descr="Khuon nhac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4" y="3257"/>
              <a:ext cx="1488" cy="1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" name="Picture 8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WordArt 9"/>
          <p:cNvSpPr>
            <a:spLocks noChangeArrowheads="1" noChangeShapeType="1" noTextEdit="1"/>
          </p:cNvSpPr>
          <p:nvPr/>
        </p:nvSpPr>
        <p:spPr bwMode="auto">
          <a:xfrm>
            <a:off x="2402417" y="825502"/>
            <a:ext cx="4762500" cy="11535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defTabSz="6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5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76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107763" dir="2700000" algn="ctr" rotWithShape="0">
                    <a:srgbClr val="C0C0C0">
                      <a:alpha val="50000"/>
                    </a:srgbClr>
                  </a:outerShdw>
                </a:effectLst>
                <a:latin typeface=".VnArial" panose="020B7200000000000000" pitchFamily="34" charset="0"/>
              </a:rPr>
              <a:t>NghØ gi÷a tiết</a:t>
            </a:r>
          </a:p>
        </p:txBody>
      </p:sp>
      <p:pic>
        <p:nvPicPr>
          <p:cNvPr id="9" name="Tap dem 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1" y="6032500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1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584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bunny_thumping_foot_md_clr"/>
          <p:cNvPicPr>
            <a:picLocks noChangeAspect="1" noChangeArrowheads="1" noCrop="1"/>
          </p:cNvPicPr>
          <p:nvPr/>
        </p:nvPicPr>
        <p:blipFill>
          <a:blip r:embed="rId6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91" y="2222500"/>
            <a:ext cx="1962327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Tho con tam nang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334" y="4826001"/>
            <a:ext cx="211667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2" y="509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435" y="636324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52" descr="DSTARS-P"/>
          <p:cNvPicPr>
            <a:picLocks noChangeAspect="1" noChangeArrowheads="1" noCrop="1"/>
          </p:cNvPicPr>
          <p:nvPr/>
        </p:nvPicPr>
        <p:blipFill>
          <a:blip r:embed="rId9">
            <a:lum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335" y="382323"/>
            <a:ext cx="1254566" cy="1522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201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 nodeType="clickPar">
                      <p:stCondLst>
                        <p:cond delay="0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154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3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D:\Dao Duc 1 moi\Package - Lesson\Data\image_paste_2007101009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708"/>
            <a:ext cx="2133600" cy="74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Line 12"/>
          <p:cNvSpPr>
            <a:spLocks noChangeShapeType="1"/>
          </p:cNvSpPr>
          <p:nvPr/>
        </p:nvSpPr>
        <p:spPr bwMode="auto">
          <a:xfrm>
            <a:off x="0" y="816432"/>
            <a:ext cx="91440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6" tIns="45718" rIns="91436" bIns="45718"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45143" y="761165"/>
            <a:ext cx="87376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Cùng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chăm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sóc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ở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trường</a:t>
            </a:r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85" y="1778191"/>
            <a:ext cx="3464716" cy="2409923"/>
          </a:xfrm>
          <a:prstGeom prst="rect">
            <a:avLst/>
          </a:prstGeom>
          <a:ln>
            <a:solidFill>
              <a:srgbClr val="92D05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61261" y="4319453"/>
            <a:ext cx="601799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Hằng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Học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trực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nhật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lớp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nhà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phù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hả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năng</a:t>
            </a:r>
            <a:endParaRPr lang="en-US" sz="24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*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Nhắc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nhở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bạn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tự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giác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làm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mình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335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032164"/>
            <a:ext cx="8305800" cy="4876800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b="1" smtClean="0">
                <a:solidFill>
                  <a:srgbClr val="FF0000"/>
                </a:solidFill>
                <a:latin typeface="+mj-lt"/>
              </a:rPr>
              <a:t>Em hãy tự làm những việc của mình trong học tập v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à</a:t>
            </a:r>
            <a:r>
              <a:rPr lang="vi-VN" sz="4400" b="1" smtClean="0">
                <a:solidFill>
                  <a:srgbClr val="FF0000"/>
                </a:solidFill>
                <a:latin typeface="+mj-lt"/>
              </a:rPr>
              <a:t> sinh hoạt hằng ngày, không nên ỷ lại vào người khác. Khi tự giác làm việc của mình, em sẽ mau tiến bộ và được mọi người yêu quý</a:t>
            </a:r>
            <a:r>
              <a:rPr lang="vi-VN" sz="4400" smtClean="0">
                <a:latin typeface="+mj-lt"/>
              </a:rPr>
              <a:t>.</a:t>
            </a:r>
            <a:endParaRPr lang="en-US" sz="4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03056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0745" y="4657552"/>
            <a:ext cx="1833705" cy="220044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92770" y="189514"/>
            <a:ext cx="8540137" cy="4468040"/>
            <a:chOff x="163741" y="253547"/>
            <a:chExt cx="8540137" cy="2475140"/>
          </a:xfrm>
        </p:grpSpPr>
        <p:grpSp>
          <p:nvGrpSpPr>
            <p:cNvPr id="3" name="Group 2"/>
            <p:cNvGrpSpPr/>
            <p:nvPr/>
          </p:nvGrpSpPr>
          <p:grpSpPr>
            <a:xfrm>
              <a:off x="163741" y="253547"/>
              <a:ext cx="8540137" cy="2475140"/>
              <a:chOff x="163741" y="253547"/>
              <a:chExt cx="8540137" cy="2475140"/>
            </a:xfrm>
          </p:grpSpPr>
          <p:pic>
            <p:nvPicPr>
              <p:cNvPr id="10242" name="Picture 2" descr="D:\Dao Duc 1 moi\Package - Lesson\Data\image_paste_200710101007.jp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3741" y="253547"/>
                <a:ext cx="8540137" cy="24751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18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7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71155" y="1253217"/>
                <a:ext cx="1661886" cy="464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8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33041" y="125321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9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86012" y="1671637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7590" y="1780495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1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15236" y="1797501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66065" y="1756229"/>
                <a:ext cx="1782160" cy="5030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4" name="TextBox 3"/>
            <p:cNvSpPr txBox="1"/>
            <p:nvPr/>
          </p:nvSpPr>
          <p:spPr>
            <a:xfrm>
              <a:off x="2905221" y="1152667"/>
              <a:ext cx="4409979" cy="10059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Để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mọi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người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quý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mếm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tiến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bọ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hằng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ngày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tự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giác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việc</a:t>
              </a:r>
              <a:endParaRPr lang="en-US" sz="2800" dirty="0" smtClean="0">
                <a:latin typeface="Arial" pitchFamily="34" charset="0"/>
                <a:cs typeface="Arial" pitchFamily="34" charset="0"/>
              </a:endParaRPr>
            </a:p>
            <a:p>
              <a:pPr algn="just"/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Chớ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nhờ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ai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làm</a:t>
              </a:r>
              <a:r>
                <a:rPr lang="en-US" sz="28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2800" dirty="0" err="1" smtClean="0">
                  <a:latin typeface="Arial" pitchFamily="34" charset="0"/>
                  <a:cs typeface="Arial" pitchFamily="34" charset="0"/>
                </a:rPr>
                <a:t>thay</a:t>
              </a:r>
              <a:endParaRPr lang="en-US" sz="28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727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</TotalTime>
  <Words>159</Words>
  <Application>Microsoft Office PowerPoint</Application>
  <PresentationFormat>On-screen Show (4:3)</PresentationFormat>
  <Paragraphs>18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2020-11-29T09:29:41Z</dcterms:created>
  <dcterms:modified xsi:type="dcterms:W3CDTF">2020-11-29T09:35:56Z</dcterms:modified>
</cp:coreProperties>
</file>