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86" r:id="rId3"/>
  </p:sldMasterIdLst>
  <p:notesMasterIdLst>
    <p:notesMasterId r:id="rId29"/>
  </p:notesMasterIdLst>
  <p:sldIdLst>
    <p:sldId id="295" r:id="rId4"/>
    <p:sldId id="256" r:id="rId5"/>
    <p:sldId id="260" r:id="rId6"/>
    <p:sldId id="279" r:id="rId7"/>
    <p:sldId id="286" r:id="rId8"/>
    <p:sldId id="281" r:id="rId9"/>
    <p:sldId id="282" r:id="rId10"/>
    <p:sldId id="261" r:id="rId11"/>
    <p:sldId id="262" r:id="rId12"/>
    <p:sldId id="283" r:id="rId13"/>
    <p:sldId id="276" r:id="rId14"/>
    <p:sldId id="277" r:id="rId15"/>
    <p:sldId id="263" r:id="rId16"/>
    <p:sldId id="287" r:id="rId17"/>
    <p:sldId id="270" r:id="rId18"/>
    <p:sldId id="289" r:id="rId19"/>
    <p:sldId id="265" r:id="rId20"/>
    <p:sldId id="280" r:id="rId21"/>
    <p:sldId id="271" r:id="rId22"/>
    <p:sldId id="274" r:id="rId23"/>
    <p:sldId id="273" r:id="rId24"/>
    <p:sldId id="292" r:id="rId25"/>
    <p:sldId id="293" r:id="rId26"/>
    <p:sldId id="294" r:id="rId27"/>
    <p:sldId id="296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4" autoAdjust="0"/>
    <p:restoredTop sz="94660"/>
  </p:normalViewPr>
  <p:slideViewPr>
    <p:cSldViewPr>
      <p:cViewPr>
        <p:scale>
          <a:sx n="72" d="100"/>
          <a:sy n="72" d="100"/>
        </p:scale>
        <p:origin x="-12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ags" Target="tags/tag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95C040-6F68-4118-ABEC-AB1BE2B8AD85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7AF926-F0D5-49AF-91CB-E3CDECE40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81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AF926-F0D5-49AF-91CB-E3CDECE402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7AF926-F0D5-49AF-91CB-E3CDECE402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82029-78FA-44FE-A0C8-5FCBF591199E}" type="datetimeFigureOut">
              <a:rPr lang="en-US" smtClean="0"/>
              <a:pPr/>
              <a:t>23/04/2019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F0425-28C4-4EA9-BDC0-9A3A02806F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34E0AF-A34E-4231-9E6F-0FC497ED239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23/04/2019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0B39-8827-44FE-9A7A-0E2F121A2A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gif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7.gif"/><Relationship Id="rId2" Type="http://schemas.openxmlformats.org/officeDocument/2006/relationships/audio" Target="file:///C:\Users\ADMIN\Desktop\NUOC%20VAN%20LANG%20-%20MINH%202015\dmlh%2000_01_02-.mp3" TargetMode="External"/><Relationship Id="rId1" Type="http://schemas.openxmlformats.org/officeDocument/2006/relationships/audio" Target="file:///C:\Documents%20and%20Settings\Administrator\Desktop\dong%20mau%20lac%20hong%20ppt.MP3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gif"/><Relationship Id="rId9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8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-24"/>
            <a:chExt cx="5760" cy="4368"/>
          </a:xfrm>
        </p:grpSpPr>
        <p:grpSp>
          <p:nvGrpSpPr>
            <p:cNvPr id="3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5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6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7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8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7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8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9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0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1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2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3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74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31163" y="4114800"/>
            <a:ext cx="1112837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5200" y="48006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7400" y="5334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82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81600" y="4953000"/>
            <a:ext cx="105886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478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0" y="470535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4876800"/>
            <a:ext cx="1112838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1066800"/>
            <a:ext cx="6843712" cy="5791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TIỂU HỌC ĐÔ THỊ VIỆT HƯNG</a:t>
            </a:r>
            <a:endParaRPr lang="en-US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3400" y="3505200"/>
            <a:ext cx="82296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4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4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prstClr val="black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 CÁC THẦY CÔ GIÁO VỀ DỰ GIỜ  </a:t>
            </a:r>
            <a:endParaRPr lang="en-US" sz="4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prstClr val="black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9906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533400" y="16764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Tìm hiểu về bệnh béo phì.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3400" y="22098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a. Dấu hiệu của bệnh béo phì</a:t>
            </a:r>
            <a:endParaRPr lang="en-US" sz="28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33400" y="267718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b. Tác hại của bệnh béo phì</a:t>
            </a:r>
            <a:endParaRPr lang="en-US" sz="2800" b="1" dirty="0" smtClean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33400" y="3286780"/>
            <a:ext cx="8229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Người bị béo phì thường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ất sự thoải mái trong cuộc sống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g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iảm hiệu suất lao động và sự lanh lợi trong sinh hoạt.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1485037"/>
            <a:ext cx="6781800" cy="31631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vi-VN" sz="5400" b="1" u="sng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5400" b="1" u="sng" dirty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5400" b="1" u="sng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u="sng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5400" b="1" dirty="0" smtClean="0">
                <a:ln w="17780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n w="17780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759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benh-dau-lung-o-tre-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8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</p:spPr>
      </p:pic>
      <p:pic>
        <p:nvPicPr>
          <p:cNvPr id="1027" name="Picture 3" descr="C:\Users\Admin\Desktop\beo-ph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Admin\Desktop\118_22_26_0000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9906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86580"/>
            <a:ext cx="8915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loud Callout 4"/>
          <p:cNvSpPr/>
          <p:nvPr/>
        </p:nvSpPr>
        <p:spPr>
          <a:xfrm>
            <a:off x="3276600" y="228600"/>
            <a:ext cx="4724400" cy="2057400"/>
          </a:xfrm>
          <a:prstGeom prst="cloudCallout">
            <a:avLst>
              <a:gd name="adj1" fmla="val -22583"/>
              <a:gd name="adj2" fmla="val 6816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276600"/>
            <a:ext cx="7848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3770293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2743200"/>
            <a:ext cx="731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7" grpId="0"/>
      <p:bldP spid="8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8382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05580"/>
            <a:ext cx="8915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2348805"/>
            <a:ext cx="7010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ga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4191000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1838980"/>
            <a:ext cx="731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3657600"/>
            <a:ext cx="7848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Admin\Desktop\Tap-the-du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5" name="Picture 7" descr="C:\Users\Admin\Desktop\l_2028302996_xe-da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6" name="Picture 8" descr="C:\Users\Admin\Desktop\the-duc-cho-t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" name="Picture 1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C:\Users\Admin\Desktop\cach-chay-bo-the-duc-dung-cach-11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60934"/>
          </a:xfrm>
          <a:prstGeom prst="rect">
            <a:avLst/>
          </a:prstGeom>
          <a:noFill/>
        </p:spPr>
      </p:pic>
      <p:pic>
        <p:nvPicPr>
          <p:cNvPr id="2058" name="Picture 10" descr="C:\Users\Admin\Desktop\cau_long_doi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1625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8382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305580"/>
            <a:ext cx="8915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2348805"/>
            <a:ext cx="701040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dinnh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vặt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ga</a:t>
            </a:r>
            <a:endParaRPr lang="en-US" sz="280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endParaRPr lang="vi-VN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191000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lí,ăn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5903893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838980"/>
            <a:ext cx="7315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657600"/>
            <a:ext cx="78486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065693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u="sng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u="sng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cap="none" spc="0" dirty="0" smtClean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9144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610380"/>
            <a:ext cx="8915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133600"/>
            <a:ext cx="8915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u="sng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u="sng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endParaRPr lang="vi-VN" sz="2800" b="1" cap="none" spc="0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3048000"/>
            <a:ext cx="85344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cap="none" spc="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cap="none" spc="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cap="none" spc="0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4038600"/>
            <a:ext cx="8305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4532293"/>
            <a:ext cx="8763000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447800"/>
            <a:ext cx="5715000" cy="35052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urveDown">
              <a:avLst>
                <a:gd name="adj" fmla="val 35389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5400" b="1" u="sng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5400" b="1" u="sng" dirty="0">
                <a:ln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5400" b="1" u="sng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u="sng" dirty="0" smtClean="0">
              <a:ln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66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66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66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6600" b="1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6600" b="1" dirty="0">
              <a:ln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12192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2057400"/>
            <a:ext cx="54102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800" b="1" u="sng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b="1" u="sng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cap="none" spc="0" dirty="0" err="1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cap="none" spc="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28194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1000" y="42672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ghẹo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ghẹo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loud 9"/>
          <p:cNvSpPr/>
          <p:nvPr/>
        </p:nvSpPr>
        <p:spPr>
          <a:xfrm>
            <a:off x="2971800" y="304800"/>
            <a:ext cx="5334000" cy="2209800"/>
          </a:xfrm>
          <a:prstGeom prst="cloud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cặp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lúa"/>
          <p:cNvPicPr>
            <a:picLocks noChangeAspect="1" noChangeArrowheads="1"/>
          </p:cNvPicPr>
          <p:nvPr/>
        </p:nvPicPr>
        <p:blipFill>
          <a:blip r:embed="rId3"/>
          <a:srcRect l="5000" t="4256" r="5000" b="42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57200" y="1524000"/>
            <a:ext cx="8534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 dirty="0" err="1" smtClean="0">
                <a:solidFill>
                  <a:srgbClr val="7030A0"/>
                </a:solidFill>
                <a:latin typeface="Times New Roman" pitchFamily="18" charset="0"/>
              </a:rPr>
              <a:t>Câu</a:t>
            </a:r>
            <a:r>
              <a:rPr lang="en-US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1</a:t>
            </a:r>
            <a:r>
              <a:rPr lang="en-US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: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</a:rPr>
              <a:t> Em hãy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kể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tên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các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loại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bệnh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do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ăn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thiếu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chất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</a:rPr>
              <a:t>?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533400" y="21336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 –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-min A,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lòa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i-ốt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vi-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-min D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;…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81000" y="35814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u="sng" dirty="0" err="1" smtClean="0">
                <a:solidFill>
                  <a:srgbClr val="7030A0"/>
                </a:solidFill>
                <a:latin typeface="Times New Roman" pitchFamily="18" charset="0"/>
              </a:rPr>
              <a:t>Câu</a:t>
            </a:r>
            <a:r>
              <a:rPr lang="en-US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2</a:t>
            </a:r>
            <a:r>
              <a:rPr lang="en-US" sz="2800" b="1" i="1" u="sng" dirty="0" smtClean="0">
                <a:solidFill>
                  <a:srgbClr val="7030A0"/>
                </a:solidFill>
                <a:latin typeface="Times New Roman" pitchFamily="18" charset="0"/>
              </a:rPr>
              <a:t>: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Làm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thế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nào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7030A0"/>
                </a:solidFill>
                <a:latin typeface="Times New Roman" pitchFamily="18" charset="0"/>
              </a:rPr>
              <a:t>để</a:t>
            </a:r>
            <a:r>
              <a:rPr lang="en-US" sz="2800" b="1" i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vi-VN" sz="2800" b="1" i="1" dirty="0" smtClean="0">
                <a:solidFill>
                  <a:srgbClr val="7030A0"/>
                </a:solidFill>
                <a:latin typeface="Times New Roman" pitchFamily="18" charset="0"/>
              </a:rPr>
              <a:t>phòng chống bệnh suy dinh dưỡng?</a:t>
            </a:r>
            <a:endParaRPr lang="en-US" sz="2800" b="1" i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57200" y="4267200"/>
            <a:ext cx="838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-.. 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dõi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685800"/>
            <a:ext cx="7239000" cy="7709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5400" i="1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Ôn</a:t>
            </a:r>
            <a:r>
              <a:rPr lang="en-US" sz="5400" i="1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vi-VN" sz="5400" b="0" i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bài </a:t>
            </a:r>
            <a:r>
              <a:rPr lang="vi-VN" sz="5400" b="0" i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cũ</a:t>
            </a:r>
            <a:r>
              <a:rPr lang="en-US" sz="5400" b="0" i="1" u="sng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163617_b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Admin\Desktop\1419650340-bmtwe2kprb_ni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100" name="Picture 4" descr="C:\Users\Admin\Desktop\150722tvBNNC6-ec2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04939"/>
          </a:xfrm>
          <a:prstGeom prst="rect">
            <a:avLst/>
          </a:prstGeom>
          <a:noFill/>
        </p:spPr>
      </p:pic>
      <p:pic>
        <p:nvPicPr>
          <p:cNvPr id="4101" name="Picture 5" descr="C:\Users\Admin\Desktop\4727757069_0b3bd78a90_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2" name="Picture 6" descr="C:\Users\Admin\Desktop\110324145313-160-78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1524000" y="152400"/>
            <a:ext cx="6019800" cy="15240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533400"/>
            <a:ext cx="2678938" cy="1219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5400" b="1" cap="none" spc="50" dirty="0" smtClean="0">
                <a:ln w="1270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cap="none" spc="50" dirty="0">
              <a:ln w="12700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533400" y="1912977"/>
            <a:ext cx="86106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tụ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càng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209800"/>
            <a:ext cx="8326331" cy="2667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en-US" sz="5400" b="1" u="sng" cap="none" spc="100" dirty="0" err="1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u="sng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u="sng" cap="none" spc="100" dirty="0" err="1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u="sng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5400" b="1" cap="none" spc="100" dirty="0" err="1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54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100" dirty="0" err="1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54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…?</a:t>
            </a:r>
            <a:endParaRPr lang="en-US" sz="54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rgbClr val="FFFF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304800" y="1274326"/>
            <a:ext cx="8610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1: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Tx/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 kg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Tx/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kg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</a:pP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228600" y="3851970"/>
            <a:ext cx="8610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2: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dưỡng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0"/>
            <a:ext cx="8509290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cap="none" spc="0" dirty="0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chemeClr val="tx1">
                      <a:alpha val="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5400" b="1" cap="none" spc="0" dirty="0">
              <a:ln w="900" cmpd="sng">
                <a:solidFill>
                  <a:schemeClr val="tx1">
                    <a:alpha val="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1" name="Smiley Face 10"/>
          <p:cNvSpPr/>
          <p:nvPr/>
        </p:nvSpPr>
        <p:spPr>
          <a:xfrm>
            <a:off x="152400" y="6172200"/>
            <a:ext cx="609600" cy="533400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228600" y="2590800"/>
            <a:ext cx="609600" cy="533400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7000"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304800" y="4017526"/>
            <a:ext cx="8610600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4: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Tim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endParaRPr lang="en-US" sz="2800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endParaRPr lang="en-US" sz="2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304800" y="1576387"/>
            <a:ext cx="86106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u="sng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u="sng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3: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Tx/>
              <a:buAutoNum type="alphaLcPeriod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67270"/>
            <a:ext cx="8509290" cy="1151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5400" b="1" cap="none" spc="0" dirty="0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900" cmpd="sng">
                  <a:solidFill>
                    <a:srgbClr val="FF0000">
                      <a:alpha val="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5400" b="1" cap="none" spc="0" dirty="0">
              <a:ln w="900" cmpd="sng">
                <a:solidFill>
                  <a:srgbClr val="FF0000">
                    <a:alpha val="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Smiley Face 6"/>
          <p:cNvSpPr/>
          <p:nvPr/>
        </p:nvSpPr>
        <p:spPr>
          <a:xfrm>
            <a:off x="152400" y="3505200"/>
            <a:ext cx="609600" cy="533400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miley Face 7"/>
          <p:cNvSpPr/>
          <p:nvPr/>
        </p:nvSpPr>
        <p:spPr>
          <a:xfrm>
            <a:off x="152400" y="4648200"/>
            <a:ext cx="609600" cy="533400"/>
          </a:xfrm>
          <a:prstGeom prst="smileyFace">
            <a:avLst>
              <a:gd name="adj" fmla="val 46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  <p:bldP spid="8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4881">
            <a:off x="3124200" y="4343400"/>
            <a:ext cx="1676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WordArt 5"/>
          <p:cNvSpPr>
            <a:spLocks noChangeArrowheads="1" noChangeShapeType="1" noTextEdit="1"/>
          </p:cNvSpPr>
          <p:nvPr/>
        </p:nvSpPr>
        <p:spPr bwMode="auto">
          <a:xfrm>
            <a:off x="1066800" y="1447800"/>
            <a:ext cx="71628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kern="10">
                <a:ln w="1587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</a:rPr>
              <a:t>Kính chúc quý thầy cô, các em học sinh</a:t>
            </a:r>
          </a:p>
        </p:txBody>
      </p:sp>
      <p:sp>
        <p:nvSpPr>
          <p:cNvPr id="12292" name="WordArt 6" descr="Woven mat"/>
          <p:cNvSpPr>
            <a:spLocks noChangeArrowheads="1" noChangeShapeType="1" noTextEdit="1"/>
          </p:cNvSpPr>
          <p:nvPr/>
        </p:nvSpPr>
        <p:spPr bwMode="auto">
          <a:xfrm>
            <a:off x="2438400" y="2686050"/>
            <a:ext cx="529590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r>
              <a:rPr lang="en-US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</a:rPr>
              <a:t>khoẻ mạnh và hạnh phúc.</a:t>
            </a:r>
          </a:p>
        </p:txBody>
      </p:sp>
      <p:pic>
        <p:nvPicPr>
          <p:cNvPr id="495621" name="dong mau lac hong ppt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705600" y="6400800"/>
            <a:ext cx="22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prstClr val="black"/>
                </a:solidFill>
              </a:rPr>
              <a:t>.</a:t>
            </a:r>
          </a:p>
        </p:txBody>
      </p:sp>
      <p:pic>
        <p:nvPicPr>
          <p:cNvPr id="12295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950" y="-768350"/>
            <a:ext cx="4445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8163"/>
            <a:ext cx="539750" cy="250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600200" y="-685800"/>
            <a:ext cx="38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533400"/>
            <a:ext cx="53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03350" y="5002213"/>
            <a:ext cx="550863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28613" y="3810000"/>
            <a:ext cx="5095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46599" flipV="1">
            <a:off x="7312819" y="5179219"/>
            <a:ext cx="534987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4" descr="659204qfhni5vgxw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8148638" y="3657600"/>
            <a:ext cx="61436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67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2" descr="flower-rose-013_0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9955">
            <a:off x="5105400" y="4373563"/>
            <a:ext cx="152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Picture 17" descr="Obst100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18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6692900"/>
            <a:ext cx="91440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19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5638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0" y="0"/>
            <a:ext cx="91440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21" descr="N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-3352800" y="3352800"/>
            <a:ext cx="6858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5639" name="dmlh 00_01_02-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6096000"/>
            <a:ext cx="508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41464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240" fill="hold"/>
                                        <p:tgtEl>
                                          <p:spTgt spid="4956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21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563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122938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ArchUp">
              <a:avLst>
                <a:gd name="adj" fmla="val 10627659"/>
              </a:avLst>
            </a:prstTxWarp>
            <a:spAutoFit/>
          </a:bodyPr>
          <a:lstStyle/>
          <a:p>
            <a:pPr algn="ctr"/>
            <a:r>
              <a:rPr lang="en-US" sz="1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</a:t>
            </a:r>
            <a:r>
              <a:rPr lang="en-US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1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 bệnh béo phì</a:t>
            </a:r>
            <a:endParaRPr lang="en-US" sz="1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1676400"/>
            <a:ext cx="7840608" cy="28211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vi-VN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vi-VN" sz="5400" b="1" u="sng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5400" b="1" u="sng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1696" y="2551837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371600" y="10668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Tìm hiểu về bệnh béo phì.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" y="2306121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Dấu hiệu của bệnh béo phì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Admin\Desktop\beophi2-5524-14292377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Admin\Desktop\11071600-b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52400" y="8638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Tìm hiểu về bệnh béo phì.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52400" y="639901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Dấu hiệu của bệnh béo phì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302127"/>
            <a:ext cx="8305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  <a:r>
              <a:rPr lang="vi-VN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béo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742950" indent="-7429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đùi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742950" indent="-7429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cằm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indent="-7429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5kg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hụt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Cả ba ý trên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685800"/>
            <a:ext cx="38862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76200" y="4876800"/>
            <a:ext cx="381000" cy="381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" y="27432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b. Tác hại của bệnh béo phì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371600" y="1066800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 bệnh béo phì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57200" y="1752600"/>
            <a:ext cx="8077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Hoạt động 1:</a:t>
            </a:r>
            <a:r>
              <a:rPr lang="vi-VN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Tìm hiểu về bệnh béo phì.</a:t>
            </a:r>
            <a:endParaRPr lang="en-US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7200" y="2306121"/>
            <a:ext cx="632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a. Dấu hiệu của bệnh béo phì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3058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2:</a:t>
            </a: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 bị béo phì thường gặp những khó khăn gì trong cuộc sống?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Mất sự thoải mái trong cuộc sống.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Giảm hiệu suất lao động và sự lanh lợi trong sinh hoạt.</a:t>
            </a: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Cả a và b đều đúng.</a:t>
            </a:r>
          </a:p>
          <a:p>
            <a:pPr marL="742950" indent="-742950">
              <a:buFontTx/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Câu a đúng, câu b sai.</a:t>
            </a:r>
          </a:p>
          <a:p>
            <a:pPr marL="742950" indent="-742950">
              <a:buAutoNum type="alphaLcPeriod"/>
            </a:pP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3581400"/>
            <a:ext cx="8305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u="sng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Câu 3:</a:t>
            </a:r>
            <a:r>
              <a:rPr lang="vi-VN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Người béo phì có nguy cơ bị :</a:t>
            </a:r>
            <a:endParaRPr lang="en-US" sz="2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Bệnh tim mạch.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Huyết áp cao.</a:t>
            </a: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Bệnh tiểu đường.</a:t>
            </a:r>
          </a:p>
          <a:p>
            <a:pPr marL="742950" indent="-742950">
              <a:buAutoNum type="alphaLcPeriod"/>
            </a:pP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Cả ba ý trên đều đúng.</a:t>
            </a:r>
          </a:p>
          <a:p>
            <a:pPr marL="742950" indent="-742950">
              <a:buAutoNum type="alphaLcPeriod"/>
            </a:pPr>
            <a:endParaRPr lang="en-US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5410200"/>
            <a:ext cx="5334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381000" y="2590800"/>
            <a:ext cx="53340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172200" y="2133600"/>
            <a:ext cx="2971800" cy="4572000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32225e78f93bb45025cd351b7efadaf35f6f6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1270</Words>
  <Application>Microsoft Office PowerPoint</Application>
  <PresentationFormat>On-screen Show (4:3)</PresentationFormat>
  <Paragraphs>121</Paragraphs>
  <Slides>25</Slides>
  <Notes>2</Notes>
  <HiddenSlides>0</HiddenSlides>
  <MMClips>2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PC</dc:creator>
  <cp:lastModifiedBy>VS9 X64Bit</cp:lastModifiedBy>
  <cp:revision>145</cp:revision>
  <dcterms:created xsi:type="dcterms:W3CDTF">2015-03-04T01:01:18Z</dcterms:created>
  <dcterms:modified xsi:type="dcterms:W3CDTF">2019-04-23T08:29:19Z</dcterms:modified>
</cp:coreProperties>
</file>