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5" r:id="rId2"/>
    <p:sldId id="259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2" autoAdjust="0"/>
    <p:restoredTop sz="94660"/>
  </p:normalViewPr>
  <p:slideViewPr>
    <p:cSldViewPr>
      <p:cViewPr>
        <p:scale>
          <a:sx n="72" d="100"/>
          <a:sy n="72" d="100"/>
        </p:scale>
        <p:origin x="-1338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F6602E-CBEF-4CD4-9923-4ABFDC383B07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F6A0E5-CABE-4601-9C95-B3285FD68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35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F6A0E5-CABE-4601-9C95-B3285FD6806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853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12.bin"/><Relationship Id="rId3" Type="http://schemas.openxmlformats.org/officeDocument/2006/relationships/image" Target="../media/image16.png"/><Relationship Id="rId7" Type="http://schemas.openxmlformats.org/officeDocument/2006/relationships/oleObject" Target="../embeddings/oleObject9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20.wmf"/><Relationship Id="rId4" Type="http://schemas.openxmlformats.org/officeDocument/2006/relationships/image" Target="../media/image17.png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2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8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0.gi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5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11" Type="http://schemas.openxmlformats.org/officeDocument/2006/relationships/image" Target="../media/image7.wmf"/><Relationship Id="rId5" Type="http://schemas.openxmlformats.org/officeDocument/2006/relationships/image" Target="../media/image8.png"/><Relationship Id="rId10" Type="http://schemas.openxmlformats.org/officeDocument/2006/relationships/oleObject" Target="../embeddings/oleObject3.bin"/><Relationship Id="rId4" Type="http://schemas.openxmlformats.org/officeDocument/2006/relationships/image" Target="../media/image5.wmf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20"/>
          <p:cNvSpPr>
            <a:spLocks noChangeArrowheads="1" noChangeShapeType="1" noTextEdit="1"/>
          </p:cNvSpPr>
          <p:nvPr/>
        </p:nvSpPr>
        <p:spPr bwMode="auto">
          <a:xfrm>
            <a:off x="685800" y="1676400"/>
            <a:ext cx="78105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en-US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vi-VN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– </a:t>
            </a:r>
            <a:r>
              <a:rPr lang="vi-VN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</a:t>
            </a:r>
            <a:r>
              <a:rPr lang="vi-VN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4</a:t>
            </a:r>
            <a:endParaRPr lang="en-US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6" name="WordArt 21"/>
          <p:cNvSpPr>
            <a:spLocks noChangeArrowheads="1" noChangeShapeType="1" noTextEdit="1"/>
          </p:cNvSpPr>
          <p:nvPr/>
        </p:nvSpPr>
        <p:spPr bwMode="auto">
          <a:xfrm>
            <a:off x="685800" y="2819400"/>
            <a:ext cx="8001000" cy="27010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Phân</a:t>
            </a:r>
            <a:r>
              <a:rPr lang="en-US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053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2054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5" name="Picture 7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6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7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8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9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0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503189920"/>
      </p:ext>
    </p:extLst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838200" y="1371600"/>
            <a:ext cx="2286000" cy="1371600"/>
            <a:chOff x="384" y="1536"/>
            <a:chExt cx="1680" cy="1056"/>
          </a:xfrm>
        </p:grpSpPr>
        <p:grpSp>
          <p:nvGrpSpPr>
            <p:cNvPr id="12329" name="Group 3"/>
            <p:cNvGrpSpPr>
              <a:grpSpLocks/>
            </p:cNvGrpSpPr>
            <p:nvPr/>
          </p:nvGrpSpPr>
          <p:grpSpPr bwMode="auto">
            <a:xfrm>
              <a:off x="384" y="1536"/>
              <a:ext cx="672" cy="1056"/>
              <a:chOff x="384" y="1536"/>
              <a:chExt cx="672" cy="1056"/>
            </a:xfrm>
          </p:grpSpPr>
          <p:sp>
            <p:nvSpPr>
              <p:cNvPr id="12333" name="Rectangle 4"/>
              <p:cNvSpPr>
                <a:spLocks noChangeArrowheads="1"/>
              </p:cNvSpPr>
              <p:nvPr/>
            </p:nvSpPr>
            <p:spPr bwMode="auto">
              <a:xfrm>
                <a:off x="384" y="1536"/>
                <a:ext cx="336" cy="1056"/>
              </a:xfrm>
              <a:prstGeom prst="rect">
                <a:avLst/>
              </a:prstGeom>
              <a:solidFill>
                <a:srgbClr val="FF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solidFill>
                    <a:srgbClr val="0000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2334" name="Rectangle 6"/>
              <p:cNvSpPr>
                <a:spLocks noChangeArrowheads="1"/>
              </p:cNvSpPr>
              <p:nvPr/>
            </p:nvSpPr>
            <p:spPr bwMode="auto">
              <a:xfrm>
                <a:off x="720" y="1536"/>
                <a:ext cx="336" cy="1056"/>
              </a:xfrm>
              <a:prstGeom prst="rect">
                <a:avLst/>
              </a:prstGeom>
              <a:solidFill>
                <a:srgbClr val="FF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solidFill>
                    <a:srgbClr val="0000FF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2330" name="Rectangle 7"/>
            <p:cNvSpPr>
              <a:spLocks noChangeArrowheads="1"/>
            </p:cNvSpPr>
            <p:nvPr/>
          </p:nvSpPr>
          <p:spPr bwMode="auto">
            <a:xfrm>
              <a:off x="1056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2331" name="Rectangle 8"/>
            <p:cNvSpPr>
              <a:spLocks noChangeArrowheads="1"/>
            </p:cNvSpPr>
            <p:nvPr/>
          </p:nvSpPr>
          <p:spPr bwMode="auto">
            <a:xfrm>
              <a:off x="1392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2332" name="Rectangle 9"/>
            <p:cNvSpPr>
              <a:spLocks noChangeArrowheads="1"/>
            </p:cNvSpPr>
            <p:nvPr/>
          </p:nvSpPr>
          <p:spPr bwMode="auto">
            <a:xfrm>
              <a:off x="1728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</p:grpSp>
      <p:pic>
        <p:nvPicPr>
          <p:cNvPr id="12291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295400"/>
            <a:ext cx="1828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292" name="Group 10"/>
          <p:cNvGrpSpPr>
            <a:grpSpLocks/>
          </p:cNvGrpSpPr>
          <p:nvPr/>
        </p:nvGrpSpPr>
        <p:grpSpPr bwMode="auto">
          <a:xfrm>
            <a:off x="6781800" y="1219200"/>
            <a:ext cx="1905000" cy="1524000"/>
            <a:chOff x="4272" y="1200"/>
            <a:chExt cx="1152" cy="1008"/>
          </a:xfrm>
        </p:grpSpPr>
        <p:sp>
          <p:nvSpPr>
            <p:cNvPr id="12327" name="AutoShape 26"/>
            <p:cNvSpPr>
              <a:spLocks noChangeArrowheads="1"/>
            </p:cNvSpPr>
            <p:nvPr/>
          </p:nvSpPr>
          <p:spPr bwMode="auto">
            <a:xfrm>
              <a:off x="4272" y="1200"/>
              <a:ext cx="1152" cy="1008"/>
            </a:xfrm>
            <a:prstGeom prst="triangle">
              <a:avLst>
                <a:gd name="adj" fmla="val 50000"/>
              </a:avLst>
            </a:prstGeom>
            <a:solidFill>
              <a:srgbClr val="9999FF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2328" name="AutoShape 27"/>
            <p:cNvSpPr>
              <a:spLocks noChangeArrowheads="1"/>
            </p:cNvSpPr>
            <p:nvPr/>
          </p:nvSpPr>
          <p:spPr bwMode="auto">
            <a:xfrm rot="10800000">
              <a:off x="4560" y="1704"/>
              <a:ext cx="576" cy="50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 eaLnBrk="0" hangingPunct="0"/>
              <a:endParaRPr lang="en-US" sz="1800">
                <a:solidFill>
                  <a:schemeClr val="accent2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2293" name="Text Box 31"/>
          <p:cNvSpPr txBox="1">
            <a:spLocks noChangeArrowheads="1"/>
          </p:cNvSpPr>
          <p:nvPr/>
        </p:nvSpPr>
        <p:spPr bwMode="auto">
          <a:xfrm>
            <a:off x="838200" y="53340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1800">
              <a:latin typeface="Arial" charset="0"/>
              <a:cs typeface="Arial" charset="0"/>
            </a:endParaRPr>
          </a:p>
        </p:txBody>
      </p:sp>
      <p:grpSp>
        <p:nvGrpSpPr>
          <p:cNvPr id="12294" name="Group 21"/>
          <p:cNvGrpSpPr>
            <a:grpSpLocks/>
          </p:cNvGrpSpPr>
          <p:nvPr/>
        </p:nvGrpSpPr>
        <p:grpSpPr bwMode="auto">
          <a:xfrm>
            <a:off x="304800" y="3735388"/>
            <a:ext cx="2743200" cy="990600"/>
            <a:chOff x="528" y="1200"/>
            <a:chExt cx="2352" cy="864"/>
          </a:xfrm>
        </p:grpSpPr>
        <p:sp>
          <p:nvSpPr>
            <p:cNvPr id="12316" name="Oval 4"/>
            <p:cNvSpPr>
              <a:spLocks noChangeArrowheads="1"/>
            </p:cNvSpPr>
            <p:nvPr/>
          </p:nvSpPr>
          <p:spPr bwMode="auto">
            <a:xfrm>
              <a:off x="528" y="120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2317" name="Oval 16"/>
            <p:cNvSpPr>
              <a:spLocks noChangeArrowheads="1"/>
            </p:cNvSpPr>
            <p:nvPr/>
          </p:nvSpPr>
          <p:spPr bwMode="auto">
            <a:xfrm>
              <a:off x="528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2318" name="Oval 18"/>
            <p:cNvSpPr>
              <a:spLocks noChangeArrowheads="1"/>
            </p:cNvSpPr>
            <p:nvPr/>
          </p:nvSpPr>
          <p:spPr bwMode="auto">
            <a:xfrm>
              <a:off x="1008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2319" name="Oval 20"/>
            <p:cNvSpPr>
              <a:spLocks noChangeArrowheads="1"/>
            </p:cNvSpPr>
            <p:nvPr/>
          </p:nvSpPr>
          <p:spPr bwMode="auto">
            <a:xfrm>
              <a:off x="153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grpSp>
          <p:nvGrpSpPr>
            <p:cNvPr id="12320" name="Group 26"/>
            <p:cNvGrpSpPr>
              <a:grpSpLocks/>
            </p:cNvGrpSpPr>
            <p:nvPr/>
          </p:nvGrpSpPr>
          <p:grpSpPr bwMode="auto">
            <a:xfrm>
              <a:off x="1008" y="1200"/>
              <a:ext cx="1392" cy="384"/>
              <a:chOff x="1008" y="1200"/>
              <a:chExt cx="1392" cy="384"/>
            </a:xfrm>
          </p:grpSpPr>
          <p:sp>
            <p:nvSpPr>
              <p:cNvPr id="12324" name="Oval 17"/>
              <p:cNvSpPr>
                <a:spLocks noChangeArrowheads="1"/>
              </p:cNvSpPr>
              <p:nvPr/>
            </p:nvSpPr>
            <p:spPr bwMode="auto">
              <a:xfrm>
                <a:off x="1008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2325" name="Oval 19"/>
              <p:cNvSpPr>
                <a:spLocks noChangeArrowheads="1"/>
              </p:cNvSpPr>
              <p:nvPr/>
            </p:nvSpPr>
            <p:spPr bwMode="auto">
              <a:xfrm>
                <a:off x="1536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2326" name="Oval 21"/>
              <p:cNvSpPr>
                <a:spLocks noChangeArrowheads="1"/>
              </p:cNvSpPr>
              <p:nvPr/>
            </p:nvSpPr>
            <p:spPr bwMode="auto">
              <a:xfrm>
                <a:off x="2016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2321" name="Oval 22"/>
            <p:cNvSpPr>
              <a:spLocks noChangeArrowheads="1"/>
            </p:cNvSpPr>
            <p:nvPr/>
          </p:nvSpPr>
          <p:spPr bwMode="auto">
            <a:xfrm>
              <a:off x="201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2322" name="Oval 23"/>
            <p:cNvSpPr>
              <a:spLocks noChangeArrowheads="1"/>
            </p:cNvSpPr>
            <p:nvPr/>
          </p:nvSpPr>
          <p:spPr bwMode="auto">
            <a:xfrm>
              <a:off x="2496" y="120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2323" name="Oval 24"/>
            <p:cNvSpPr>
              <a:spLocks noChangeArrowheads="1"/>
            </p:cNvSpPr>
            <p:nvPr/>
          </p:nvSpPr>
          <p:spPr bwMode="auto">
            <a:xfrm>
              <a:off x="249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</p:grpSp>
      <p:grpSp>
        <p:nvGrpSpPr>
          <p:cNvPr id="12295" name="Group 33"/>
          <p:cNvGrpSpPr>
            <a:grpSpLocks/>
          </p:cNvGrpSpPr>
          <p:nvPr/>
        </p:nvGrpSpPr>
        <p:grpSpPr bwMode="auto">
          <a:xfrm>
            <a:off x="5716588" y="3684588"/>
            <a:ext cx="3254375" cy="1101725"/>
            <a:chOff x="1008" y="2544"/>
            <a:chExt cx="2736" cy="1056"/>
          </a:xfrm>
        </p:grpSpPr>
        <p:grpSp>
          <p:nvGrpSpPr>
            <p:cNvPr id="12306" name="Group 34"/>
            <p:cNvGrpSpPr>
              <a:grpSpLocks/>
            </p:cNvGrpSpPr>
            <p:nvPr/>
          </p:nvGrpSpPr>
          <p:grpSpPr bwMode="auto">
            <a:xfrm>
              <a:off x="1536" y="2544"/>
              <a:ext cx="1104" cy="1056"/>
              <a:chOff x="1536" y="2544"/>
              <a:chExt cx="1104" cy="1056"/>
            </a:xfrm>
          </p:grpSpPr>
          <p:sp>
            <p:nvSpPr>
              <p:cNvPr id="12313" name="AutoShape 34"/>
              <p:cNvSpPr>
                <a:spLocks noChangeArrowheads="1"/>
              </p:cNvSpPr>
              <p:nvPr/>
            </p:nvSpPr>
            <p:spPr bwMode="auto">
              <a:xfrm>
                <a:off x="1537" y="2544"/>
                <a:ext cx="480" cy="432"/>
              </a:xfrm>
              <a:custGeom>
                <a:avLst/>
                <a:gdLst>
                  <a:gd name="T0" fmla="*/ 240 w 480"/>
                  <a:gd name="T1" fmla="*/ 0 h 432"/>
                  <a:gd name="T2" fmla="*/ 0 w 480"/>
                  <a:gd name="T3" fmla="*/ 165 h 432"/>
                  <a:gd name="T4" fmla="*/ 92 w 480"/>
                  <a:gd name="T5" fmla="*/ 432 h 432"/>
                  <a:gd name="T6" fmla="*/ 388 w 480"/>
                  <a:gd name="T7" fmla="*/ 432 h 432"/>
                  <a:gd name="T8" fmla="*/ 480 w 480"/>
                  <a:gd name="T9" fmla="*/ 165 h 432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148 w 480"/>
                  <a:gd name="T16" fmla="*/ 165 h 432"/>
                  <a:gd name="T17" fmla="*/ 332 w 480"/>
                  <a:gd name="T18" fmla="*/ 330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0" h="432">
                    <a:moveTo>
                      <a:pt x="0" y="165"/>
                    </a:moveTo>
                    <a:lnTo>
                      <a:pt x="183" y="165"/>
                    </a:lnTo>
                    <a:lnTo>
                      <a:pt x="240" y="0"/>
                    </a:lnTo>
                    <a:lnTo>
                      <a:pt x="297" y="165"/>
                    </a:lnTo>
                    <a:lnTo>
                      <a:pt x="480" y="165"/>
                    </a:lnTo>
                    <a:lnTo>
                      <a:pt x="332" y="267"/>
                    </a:lnTo>
                    <a:lnTo>
                      <a:pt x="388" y="432"/>
                    </a:lnTo>
                    <a:lnTo>
                      <a:pt x="240" y="330"/>
                    </a:lnTo>
                    <a:lnTo>
                      <a:pt x="92" y="432"/>
                    </a:lnTo>
                    <a:lnTo>
                      <a:pt x="148" y="267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000099"/>
              </a:solidFill>
              <a:ln w="9525">
                <a:solidFill>
                  <a:srgbClr val="FF0066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4" name="AutoShape 38"/>
              <p:cNvSpPr>
                <a:spLocks noChangeArrowheads="1"/>
              </p:cNvSpPr>
              <p:nvPr/>
            </p:nvSpPr>
            <p:spPr bwMode="auto">
              <a:xfrm>
                <a:off x="1585" y="3168"/>
                <a:ext cx="480" cy="432"/>
              </a:xfrm>
              <a:custGeom>
                <a:avLst/>
                <a:gdLst>
                  <a:gd name="T0" fmla="*/ 240 w 480"/>
                  <a:gd name="T1" fmla="*/ 0 h 432"/>
                  <a:gd name="T2" fmla="*/ 0 w 480"/>
                  <a:gd name="T3" fmla="*/ 165 h 432"/>
                  <a:gd name="T4" fmla="*/ 92 w 480"/>
                  <a:gd name="T5" fmla="*/ 432 h 432"/>
                  <a:gd name="T6" fmla="*/ 388 w 480"/>
                  <a:gd name="T7" fmla="*/ 432 h 432"/>
                  <a:gd name="T8" fmla="*/ 480 w 480"/>
                  <a:gd name="T9" fmla="*/ 165 h 432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148 w 480"/>
                  <a:gd name="T16" fmla="*/ 165 h 432"/>
                  <a:gd name="T17" fmla="*/ 332 w 480"/>
                  <a:gd name="T18" fmla="*/ 330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0" h="432">
                    <a:moveTo>
                      <a:pt x="0" y="165"/>
                    </a:moveTo>
                    <a:lnTo>
                      <a:pt x="183" y="165"/>
                    </a:lnTo>
                    <a:lnTo>
                      <a:pt x="240" y="0"/>
                    </a:lnTo>
                    <a:lnTo>
                      <a:pt x="297" y="165"/>
                    </a:lnTo>
                    <a:lnTo>
                      <a:pt x="480" y="165"/>
                    </a:lnTo>
                    <a:lnTo>
                      <a:pt x="332" y="267"/>
                    </a:lnTo>
                    <a:lnTo>
                      <a:pt x="388" y="432"/>
                    </a:lnTo>
                    <a:lnTo>
                      <a:pt x="240" y="330"/>
                    </a:lnTo>
                    <a:lnTo>
                      <a:pt x="92" y="432"/>
                    </a:lnTo>
                    <a:lnTo>
                      <a:pt x="148" y="267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000099"/>
              </a:solidFill>
              <a:ln w="9525">
                <a:solidFill>
                  <a:srgbClr val="FF0066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5" name="AutoShape 39"/>
              <p:cNvSpPr>
                <a:spLocks noChangeArrowheads="1"/>
              </p:cNvSpPr>
              <p:nvPr/>
            </p:nvSpPr>
            <p:spPr bwMode="auto">
              <a:xfrm>
                <a:off x="2160" y="3168"/>
                <a:ext cx="480" cy="432"/>
              </a:xfrm>
              <a:custGeom>
                <a:avLst/>
                <a:gdLst>
                  <a:gd name="T0" fmla="*/ 240 w 480"/>
                  <a:gd name="T1" fmla="*/ 0 h 432"/>
                  <a:gd name="T2" fmla="*/ 0 w 480"/>
                  <a:gd name="T3" fmla="*/ 165 h 432"/>
                  <a:gd name="T4" fmla="*/ 92 w 480"/>
                  <a:gd name="T5" fmla="*/ 432 h 432"/>
                  <a:gd name="T6" fmla="*/ 388 w 480"/>
                  <a:gd name="T7" fmla="*/ 432 h 432"/>
                  <a:gd name="T8" fmla="*/ 480 w 480"/>
                  <a:gd name="T9" fmla="*/ 165 h 432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148 w 480"/>
                  <a:gd name="T16" fmla="*/ 165 h 432"/>
                  <a:gd name="T17" fmla="*/ 332 w 480"/>
                  <a:gd name="T18" fmla="*/ 330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0" h="432">
                    <a:moveTo>
                      <a:pt x="0" y="165"/>
                    </a:moveTo>
                    <a:lnTo>
                      <a:pt x="183" y="165"/>
                    </a:lnTo>
                    <a:lnTo>
                      <a:pt x="240" y="0"/>
                    </a:lnTo>
                    <a:lnTo>
                      <a:pt x="297" y="165"/>
                    </a:lnTo>
                    <a:lnTo>
                      <a:pt x="480" y="165"/>
                    </a:lnTo>
                    <a:lnTo>
                      <a:pt x="332" y="267"/>
                    </a:lnTo>
                    <a:lnTo>
                      <a:pt x="388" y="432"/>
                    </a:lnTo>
                    <a:lnTo>
                      <a:pt x="240" y="330"/>
                    </a:lnTo>
                    <a:lnTo>
                      <a:pt x="92" y="432"/>
                    </a:lnTo>
                    <a:lnTo>
                      <a:pt x="148" y="267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000099"/>
              </a:solidFill>
              <a:ln w="9525">
                <a:solidFill>
                  <a:srgbClr val="FF0066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307" name="Group 38"/>
            <p:cNvGrpSpPr>
              <a:grpSpLocks/>
            </p:cNvGrpSpPr>
            <p:nvPr/>
          </p:nvGrpSpPr>
          <p:grpSpPr bwMode="auto">
            <a:xfrm>
              <a:off x="1008" y="2544"/>
              <a:ext cx="2736" cy="1056"/>
              <a:chOff x="1008" y="2544"/>
              <a:chExt cx="2736" cy="1056"/>
            </a:xfrm>
          </p:grpSpPr>
          <p:sp>
            <p:nvSpPr>
              <p:cNvPr id="12308" name="AutoShape 35"/>
              <p:cNvSpPr>
                <a:spLocks noChangeArrowheads="1"/>
              </p:cNvSpPr>
              <p:nvPr/>
            </p:nvSpPr>
            <p:spPr bwMode="auto">
              <a:xfrm>
                <a:off x="2112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" name="AutoShape 36"/>
              <p:cNvSpPr>
                <a:spLocks noChangeArrowheads="1"/>
              </p:cNvSpPr>
              <p:nvPr/>
            </p:nvSpPr>
            <p:spPr bwMode="auto">
              <a:xfrm>
                <a:off x="2688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0" name="AutoShape 37"/>
              <p:cNvSpPr>
                <a:spLocks noChangeArrowheads="1"/>
              </p:cNvSpPr>
              <p:nvPr/>
            </p:nvSpPr>
            <p:spPr bwMode="auto">
              <a:xfrm>
                <a:off x="3264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1" name="AutoShape 40"/>
              <p:cNvSpPr>
                <a:spLocks noChangeArrowheads="1"/>
              </p:cNvSpPr>
              <p:nvPr/>
            </p:nvSpPr>
            <p:spPr bwMode="auto">
              <a:xfrm>
                <a:off x="2736" y="3168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2" name="AutoShape 41"/>
              <p:cNvSpPr>
                <a:spLocks noChangeArrowheads="1"/>
              </p:cNvSpPr>
              <p:nvPr/>
            </p:nvSpPr>
            <p:spPr bwMode="auto">
              <a:xfrm>
                <a:off x="1008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12296" name="Picture 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525838"/>
            <a:ext cx="1752600" cy="1447800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7" name="Text Box 46"/>
          <p:cNvSpPr txBox="1">
            <a:spLocks noChangeArrowheads="1"/>
          </p:cNvSpPr>
          <p:nvPr/>
        </p:nvSpPr>
        <p:spPr bwMode="auto">
          <a:xfrm>
            <a:off x="4114800" y="28956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VNI-Times" pitchFamily="2" charset="0"/>
                <a:cs typeface="Arial" charset="0"/>
              </a:rPr>
              <a:t> </a:t>
            </a:r>
            <a:r>
              <a:rPr lang="en-US" sz="2800" b="1">
                <a:latin typeface="Times New Roman" pitchFamily="18" charset="0"/>
                <a:cs typeface="Arial" charset="0"/>
              </a:rPr>
              <a:t>Hình 2</a:t>
            </a:r>
          </a:p>
        </p:txBody>
      </p:sp>
      <p:sp>
        <p:nvSpPr>
          <p:cNvPr id="12298" name="Text Box 47"/>
          <p:cNvSpPr txBox="1">
            <a:spLocks noChangeArrowheads="1"/>
          </p:cNvSpPr>
          <p:nvPr/>
        </p:nvSpPr>
        <p:spPr bwMode="auto">
          <a:xfrm>
            <a:off x="6858000" y="28194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>
                <a:latin typeface="VNI-Times" pitchFamily="2" charset="0"/>
                <a:cs typeface="Arial" charset="0"/>
              </a:rPr>
              <a:t> </a:t>
            </a:r>
            <a:r>
              <a:rPr lang="en-US" sz="2800" b="1">
                <a:latin typeface="Times New Roman" pitchFamily="18" charset="0"/>
                <a:cs typeface="Arial" charset="0"/>
              </a:rPr>
              <a:t>Hình 3</a:t>
            </a:r>
          </a:p>
        </p:txBody>
      </p:sp>
      <p:sp>
        <p:nvSpPr>
          <p:cNvPr id="12299" name="Oval 52"/>
          <p:cNvSpPr>
            <a:spLocks noChangeArrowheads="1"/>
          </p:cNvSpPr>
          <p:nvPr/>
        </p:nvSpPr>
        <p:spPr bwMode="auto">
          <a:xfrm>
            <a:off x="57150" y="396875"/>
            <a:ext cx="5334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VNI-Times" pitchFamily="2" charset="0"/>
                <a:cs typeface="Arial" charset="0"/>
              </a:rPr>
              <a:t>1</a:t>
            </a:r>
          </a:p>
        </p:txBody>
      </p:sp>
      <p:sp>
        <p:nvSpPr>
          <p:cNvPr id="12300" name="Text Box 53"/>
          <p:cNvSpPr txBox="1">
            <a:spLocks noChangeArrowheads="1"/>
          </p:cNvSpPr>
          <p:nvPr/>
        </p:nvSpPr>
        <p:spPr bwMode="auto">
          <a:xfrm>
            <a:off x="304800" y="381000"/>
            <a:ext cx="8686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/>
              <a:t> 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301" name="Text Box 46"/>
          <p:cNvSpPr txBox="1">
            <a:spLocks noChangeArrowheads="1"/>
          </p:cNvSpPr>
          <p:nvPr/>
        </p:nvSpPr>
        <p:spPr bwMode="auto">
          <a:xfrm>
            <a:off x="1219200" y="29718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VNI-Times" pitchFamily="2" charset="0"/>
                <a:cs typeface="Arial" charset="0"/>
              </a:rPr>
              <a:t> </a:t>
            </a:r>
            <a:r>
              <a:rPr lang="en-US" sz="2800" b="1">
                <a:latin typeface="Times New Roman" pitchFamily="18" charset="0"/>
                <a:cs typeface="Arial" charset="0"/>
              </a:rPr>
              <a:t>Hình 1</a:t>
            </a:r>
          </a:p>
        </p:txBody>
      </p:sp>
      <p:sp>
        <p:nvSpPr>
          <p:cNvPr id="12302" name="Text Box 46"/>
          <p:cNvSpPr txBox="1">
            <a:spLocks noChangeArrowheads="1"/>
          </p:cNvSpPr>
          <p:nvPr/>
        </p:nvSpPr>
        <p:spPr bwMode="auto">
          <a:xfrm>
            <a:off x="609600" y="5029200"/>
            <a:ext cx="160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>
                <a:latin typeface="VNI-Times" pitchFamily="2" charset="0"/>
                <a:cs typeface="Arial" charset="0"/>
              </a:rPr>
              <a:t> </a:t>
            </a:r>
            <a:r>
              <a:rPr lang="en-US" sz="2800" b="1">
                <a:latin typeface="Times New Roman" pitchFamily="18" charset="0"/>
                <a:cs typeface="Arial" charset="0"/>
              </a:rPr>
              <a:t>Hình 4</a:t>
            </a:r>
          </a:p>
        </p:txBody>
      </p:sp>
      <p:sp>
        <p:nvSpPr>
          <p:cNvPr id="12303" name="Text Box 46"/>
          <p:cNvSpPr txBox="1">
            <a:spLocks noChangeArrowheads="1"/>
          </p:cNvSpPr>
          <p:nvPr/>
        </p:nvSpPr>
        <p:spPr bwMode="auto">
          <a:xfrm>
            <a:off x="3733800" y="5029200"/>
            <a:ext cx="1552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>
                <a:latin typeface="VNI-Times" pitchFamily="2" charset="0"/>
                <a:cs typeface="Arial" charset="0"/>
              </a:rPr>
              <a:t> </a:t>
            </a:r>
            <a:r>
              <a:rPr lang="en-US" sz="2800" b="1">
                <a:latin typeface="Times New Roman" pitchFamily="18" charset="0"/>
                <a:cs typeface="Arial" charset="0"/>
              </a:rPr>
              <a:t>Hình 5</a:t>
            </a:r>
          </a:p>
        </p:txBody>
      </p:sp>
      <p:sp>
        <p:nvSpPr>
          <p:cNvPr id="12304" name="Text Box 46"/>
          <p:cNvSpPr txBox="1">
            <a:spLocks noChangeArrowheads="1"/>
          </p:cNvSpPr>
          <p:nvPr/>
        </p:nvSpPr>
        <p:spPr bwMode="auto">
          <a:xfrm>
            <a:off x="6477000" y="5033963"/>
            <a:ext cx="1524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VNI-Times" pitchFamily="2" charset="0"/>
                <a:cs typeface="Arial" charset="0"/>
              </a:rPr>
              <a:t> </a:t>
            </a:r>
            <a:r>
              <a:rPr lang="en-US" sz="2800" b="1">
                <a:latin typeface="Times New Roman" pitchFamily="18" charset="0"/>
                <a:cs typeface="Arial" charset="0"/>
              </a:rPr>
              <a:t>Hình 6</a:t>
            </a:r>
          </a:p>
        </p:txBody>
      </p:sp>
      <p:sp>
        <p:nvSpPr>
          <p:cNvPr id="12305" name="Text Box 53"/>
          <p:cNvSpPr txBox="1">
            <a:spLocks noChangeArrowheads="1"/>
          </p:cNvSpPr>
          <p:nvPr/>
        </p:nvSpPr>
        <p:spPr bwMode="auto">
          <a:xfrm>
            <a:off x="247650" y="5638800"/>
            <a:ext cx="8458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27770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838200" y="1295400"/>
            <a:ext cx="2286000" cy="1295400"/>
            <a:chOff x="384" y="1536"/>
            <a:chExt cx="1680" cy="1056"/>
          </a:xfrm>
        </p:grpSpPr>
        <p:grpSp>
          <p:nvGrpSpPr>
            <p:cNvPr id="13372" name="Group 3"/>
            <p:cNvGrpSpPr>
              <a:grpSpLocks/>
            </p:cNvGrpSpPr>
            <p:nvPr/>
          </p:nvGrpSpPr>
          <p:grpSpPr bwMode="auto">
            <a:xfrm>
              <a:off x="384" y="1536"/>
              <a:ext cx="672" cy="1056"/>
              <a:chOff x="384" y="1536"/>
              <a:chExt cx="672" cy="1056"/>
            </a:xfrm>
          </p:grpSpPr>
          <p:sp>
            <p:nvSpPr>
              <p:cNvPr id="13376" name="Rectangle 4"/>
              <p:cNvSpPr>
                <a:spLocks noChangeArrowheads="1"/>
              </p:cNvSpPr>
              <p:nvPr/>
            </p:nvSpPr>
            <p:spPr bwMode="auto">
              <a:xfrm>
                <a:off x="384" y="1536"/>
                <a:ext cx="336" cy="1056"/>
              </a:xfrm>
              <a:prstGeom prst="rect">
                <a:avLst/>
              </a:prstGeom>
              <a:solidFill>
                <a:srgbClr val="FF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solidFill>
                    <a:srgbClr val="0000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3377" name="Rectangle 6"/>
              <p:cNvSpPr>
                <a:spLocks noChangeArrowheads="1"/>
              </p:cNvSpPr>
              <p:nvPr/>
            </p:nvSpPr>
            <p:spPr bwMode="auto">
              <a:xfrm>
                <a:off x="720" y="1536"/>
                <a:ext cx="336" cy="1056"/>
              </a:xfrm>
              <a:prstGeom prst="rect">
                <a:avLst/>
              </a:prstGeom>
              <a:solidFill>
                <a:srgbClr val="FF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solidFill>
                    <a:srgbClr val="0000FF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3373" name="Rectangle 7"/>
            <p:cNvSpPr>
              <a:spLocks noChangeArrowheads="1"/>
            </p:cNvSpPr>
            <p:nvPr/>
          </p:nvSpPr>
          <p:spPr bwMode="auto">
            <a:xfrm>
              <a:off x="1056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3374" name="Rectangle 8"/>
            <p:cNvSpPr>
              <a:spLocks noChangeArrowheads="1"/>
            </p:cNvSpPr>
            <p:nvPr/>
          </p:nvSpPr>
          <p:spPr bwMode="auto">
            <a:xfrm>
              <a:off x="1392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3375" name="Rectangle 9"/>
            <p:cNvSpPr>
              <a:spLocks noChangeArrowheads="1"/>
            </p:cNvSpPr>
            <p:nvPr/>
          </p:nvSpPr>
          <p:spPr bwMode="auto">
            <a:xfrm>
              <a:off x="1728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</p:grpSp>
      <p:pic>
        <p:nvPicPr>
          <p:cNvPr id="13315" name="Picture 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2713" y="1143000"/>
            <a:ext cx="1676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6" name="Group 10"/>
          <p:cNvGrpSpPr>
            <a:grpSpLocks/>
          </p:cNvGrpSpPr>
          <p:nvPr/>
        </p:nvGrpSpPr>
        <p:grpSpPr bwMode="auto">
          <a:xfrm>
            <a:off x="6781800" y="898525"/>
            <a:ext cx="1905000" cy="1524000"/>
            <a:chOff x="4272" y="1200"/>
            <a:chExt cx="1152" cy="1008"/>
          </a:xfrm>
        </p:grpSpPr>
        <p:sp>
          <p:nvSpPr>
            <p:cNvPr id="13370" name="AutoShape 26"/>
            <p:cNvSpPr>
              <a:spLocks noChangeArrowheads="1"/>
            </p:cNvSpPr>
            <p:nvPr/>
          </p:nvSpPr>
          <p:spPr bwMode="auto">
            <a:xfrm>
              <a:off x="4272" y="1200"/>
              <a:ext cx="1152" cy="1008"/>
            </a:xfrm>
            <a:prstGeom prst="triangle">
              <a:avLst>
                <a:gd name="adj" fmla="val 50000"/>
              </a:avLst>
            </a:prstGeom>
            <a:solidFill>
              <a:srgbClr val="9999FF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3371" name="AutoShape 27"/>
            <p:cNvSpPr>
              <a:spLocks noChangeArrowheads="1"/>
            </p:cNvSpPr>
            <p:nvPr/>
          </p:nvSpPr>
          <p:spPr bwMode="auto">
            <a:xfrm rot="10800000">
              <a:off x="4560" y="1704"/>
              <a:ext cx="576" cy="50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 eaLnBrk="0" hangingPunct="0"/>
              <a:endParaRPr lang="en-US" sz="1800">
                <a:solidFill>
                  <a:schemeClr val="accent2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3317" name="Text Box 31"/>
          <p:cNvSpPr txBox="1">
            <a:spLocks noChangeArrowheads="1"/>
          </p:cNvSpPr>
          <p:nvPr/>
        </p:nvSpPr>
        <p:spPr bwMode="auto">
          <a:xfrm>
            <a:off x="838200" y="5348288"/>
            <a:ext cx="1295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1800">
              <a:latin typeface="Arial" charset="0"/>
              <a:cs typeface="Arial" charset="0"/>
            </a:endParaRPr>
          </a:p>
        </p:txBody>
      </p:sp>
      <p:grpSp>
        <p:nvGrpSpPr>
          <p:cNvPr id="13318" name="Group 21"/>
          <p:cNvGrpSpPr>
            <a:grpSpLocks/>
          </p:cNvGrpSpPr>
          <p:nvPr/>
        </p:nvGrpSpPr>
        <p:grpSpPr bwMode="auto">
          <a:xfrm>
            <a:off x="304800" y="4114800"/>
            <a:ext cx="2743200" cy="990600"/>
            <a:chOff x="528" y="1200"/>
            <a:chExt cx="2352" cy="864"/>
          </a:xfrm>
        </p:grpSpPr>
        <p:sp>
          <p:nvSpPr>
            <p:cNvPr id="13359" name="Oval 4"/>
            <p:cNvSpPr>
              <a:spLocks noChangeArrowheads="1"/>
            </p:cNvSpPr>
            <p:nvPr/>
          </p:nvSpPr>
          <p:spPr bwMode="auto">
            <a:xfrm>
              <a:off x="528" y="120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3360" name="Oval 16"/>
            <p:cNvSpPr>
              <a:spLocks noChangeArrowheads="1"/>
            </p:cNvSpPr>
            <p:nvPr/>
          </p:nvSpPr>
          <p:spPr bwMode="auto">
            <a:xfrm>
              <a:off x="528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3361" name="Oval 18"/>
            <p:cNvSpPr>
              <a:spLocks noChangeArrowheads="1"/>
            </p:cNvSpPr>
            <p:nvPr/>
          </p:nvSpPr>
          <p:spPr bwMode="auto">
            <a:xfrm>
              <a:off x="1008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3362" name="Oval 20"/>
            <p:cNvSpPr>
              <a:spLocks noChangeArrowheads="1"/>
            </p:cNvSpPr>
            <p:nvPr/>
          </p:nvSpPr>
          <p:spPr bwMode="auto">
            <a:xfrm>
              <a:off x="153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grpSp>
          <p:nvGrpSpPr>
            <p:cNvPr id="13363" name="Group 26"/>
            <p:cNvGrpSpPr>
              <a:grpSpLocks/>
            </p:cNvGrpSpPr>
            <p:nvPr/>
          </p:nvGrpSpPr>
          <p:grpSpPr bwMode="auto">
            <a:xfrm>
              <a:off x="1008" y="1200"/>
              <a:ext cx="1392" cy="384"/>
              <a:chOff x="1008" y="1200"/>
              <a:chExt cx="1392" cy="384"/>
            </a:xfrm>
          </p:grpSpPr>
          <p:sp>
            <p:nvSpPr>
              <p:cNvPr id="13367" name="Oval 17"/>
              <p:cNvSpPr>
                <a:spLocks noChangeArrowheads="1"/>
              </p:cNvSpPr>
              <p:nvPr/>
            </p:nvSpPr>
            <p:spPr bwMode="auto">
              <a:xfrm>
                <a:off x="1008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3368" name="Oval 19"/>
              <p:cNvSpPr>
                <a:spLocks noChangeArrowheads="1"/>
              </p:cNvSpPr>
              <p:nvPr/>
            </p:nvSpPr>
            <p:spPr bwMode="auto">
              <a:xfrm>
                <a:off x="1536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3369" name="Oval 21"/>
              <p:cNvSpPr>
                <a:spLocks noChangeArrowheads="1"/>
              </p:cNvSpPr>
              <p:nvPr/>
            </p:nvSpPr>
            <p:spPr bwMode="auto">
              <a:xfrm>
                <a:off x="2016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3364" name="Oval 22"/>
            <p:cNvSpPr>
              <a:spLocks noChangeArrowheads="1"/>
            </p:cNvSpPr>
            <p:nvPr/>
          </p:nvSpPr>
          <p:spPr bwMode="auto">
            <a:xfrm>
              <a:off x="201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3365" name="Oval 23"/>
            <p:cNvSpPr>
              <a:spLocks noChangeArrowheads="1"/>
            </p:cNvSpPr>
            <p:nvPr/>
          </p:nvSpPr>
          <p:spPr bwMode="auto">
            <a:xfrm>
              <a:off x="2496" y="120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3366" name="Oval 24"/>
            <p:cNvSpPr>
              <a:spLocks noChangeArrowheads="1"/>
            </p:cNvSpPr>
            <p:nvPr/>
          </p:nvSpPr>
          <p:spPr bwMode="auto">
            <a:xfrm>
              <a:off x="249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</p:grpSp>
      <p:grpSp>
        <p:nvGrpSpPr>
          <p:cNvPr id="13319" name="Group 33"/>
          <p:cNvGrpSpPr>
            <a:grpSpLocks/>
          </p:cNvGrpSpPr>
          <p:nvPr/>
        </p:nvGrpSpPr>
        <p:grpSpPr bwMode="auto">
          <a:xfrm>
            <a:off x="5599113" y="3962400"/>
            <a:ext cx="3429000" cy="1219200"/>
            <a:chOff x="1008" y="2544"/>
            <a:chExt cx="2736" cy="1056"/>
          </a:xfrm>
        </p:grpSpPr>
        <p:grpSp>
          <p:nvGrpSpPr>
            <p:cNvPr id="13349" name="Group 34"/>
            <p:cNvGrpSpPr>
              <a:grpSpLocks/>
            </p:cNvGrpSpPr>
            <p:nvPr/>
          </p:nvGrpSpPr>
          <p:grpSpPr bwMode="auto">
            <a:xfrm>
              <a:off x="1536" y="2544"/>
              <a:ext cx="1104" cy="1056"/>
              <a:chOff x="1536" y="2544"/>
              <a:chExt cx="1104" cy="1056"/>
            </a:xfrm>
          </p:grpSpPr>
          <p:sp>
            <p:nvSpPr>
              <p:cNvPr id="13356" name="AutoShape 34"/>
              <p:cNvSpPr>
                <a:spLocks noChangeArrowheads="1"/>
              </p:cNvSpPr>
              <p:nvPr/>
            </p:nvSpPr>
            <p:spPr bwMode="auto">
              <a:xfrm>
                <a:off x="1537" y="2544"/>
                <a:ext cx="480" cy="432"/>
              </a:xfrm>
              <a:custGeom>
                <a:avLst/>
                <a:gdLst>
                  <a:gd name="T0" fmla="*/ 240 w 480"/>
                  <a:gd name="T1" fmla="*/ 0 h 432"/>
                  <a:gd name="T2" fmla="*/ 0 w 480"/>
                  <a:gd name="T3" fmla="*/ 165 h 432"/>
                  <a:gd name="T4" fmla="*/ 92 w 480"/>
                  <a:gd name="T5" fmla="*/ 432 h 432"/>
                  <a:gd name="T6" fmla="*/ 388 w 480"/>
                  <a:gd name="T7" fmla="*/ 432 h 432"/>
                  <a:gd name="T8" fmla="*/ 480 w 480"/>
                  <a:gd name="T9" fmla="*/ 165 h 432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148 w 480"/>
                  <a:gd name="T16" fmla="*/ 165 h 432"/>
                  <a:gd name="T17" fmla="*/ 332 w 480"/>
                  <a:gd name="T18" fmla="*/ 330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0" h="432">
                    <a:moveTo>
                      <a:pt x="0" y="165"/>
                    </a:moveTo>
                    <a:lnTo>
                      <a:pt x="183" y="165"/>
                    </a:lnTo>
                    <a:lnTo>
                      <a:pt x="240" y="0"/>
                    </a:lnTo>
                    <a:lnTo>
                      <a:pt x="297" y="165"/>
                    </a:lnTo>
                    <a:lnTo>
                      <a:pt x="480" y="165"/>
                    </a:lnTo>
                    <a:lnTo>
                      <a:pt x="332" y="267"/>
                    </a:lnTo>
                    <a:lnTo>
                      <a:pt x="388" y="432"/>
                    </a:lnTo>
                    <a:lnTo>
                      <a:pt x="240" y="330"/>
                    </a:lnTo>
                    <a:lnTo>
                      <a:pt x="92" y="432"/>
                    </a:lnTo>
                    <a:lnTo>
                      <a:pt x="148" y="267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000099"/>
              </a:solidFill>
              <a:ln w="9525">
                <a:solidFill>
                  <a:srgbClr val="FF0066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7" name="AutoShape 38"/>
              <p:cNvSpPr>
                <a:spLocks noChangeArrowheads="1"/>
              </p:cNvSpPr>
              <p:nvPr/>
            </p:nvSpPr>
            <p:spPr bwMode="auto">
              <a:xfrm>
                <a:off x="1585" y="3168"/>
                <a:ext cx="480" cy="432"/>
              </a:xfrm>
              <a:custGeom>
                <a:avLst/>
                <a:gdLst>
                  <a:gd name="T0" fmla="*/ 240 w 480"/>
                  <a:gd name="T1" fmla="*/ 0 h 432"/>
                  <a:gd name="T2" fmla="*/ 0 w 480"/>
                  <a:gd name="T3" fmla="*/ 165 h 432"/>
                  <a:gd name="T4" fmla="*/ 92 w 480"/>
                  <a:gd name="T5" fmla="*/ 432 h 432"/>
                  <a:gd name="T6" fmla="*/ 388 w 480"/>
                  <a:gd name="T7" fmla="*/ 432 h 432"/>
                  <a:gd name="T8" fmla="*/ 480 w 480"/>
                  <a:gd name="T9" fmla="*/ 165 h 432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148 w 480"/>
                  <a:gd name="T16" fmla="*/ 165 h 432"/>
                  <a:gd name="T17" fmla="*/ 332 w 480"/>
                  <a:gd name="T18" fmla="*/ 330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0" h="432">
                    <a:moveTo>
                      <a:pt x="0" y="165"/>
                    </a:moveTo>
                    <a:lnTo>
                      <a:pt x="183" y="165"/>
                    </a:lnTo>
                    <a:lnTo>
                      <a:pt x="240" y="0"/>
                    </a:lnTo>
                    <a:lnTo>
                      <a:pt x="297" y="165"/>
                    </a:lnTo>
                    <a:lnTo>
                      <a:pt x="480" y="165"/>
                    </a:lnTo>
                    <a:lnTo>
                      <a:pt x="332" y="267"/>
                    </a:lnTo>
                    <a:lnTo>
                      <a:pt x="388" y="432"/>
                    </a:lnTo>
                    <a:lnTo>
                      <a:pt x="240" y="330"/>
                    </a:lnTo>
                    <a:lnTo>
                      <a:pt x="92" y="432"/>
                    </a:lnTo>
                    <a:lnTo>
                      <a:pt x="148" y="267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000099"/>
              </a:solidFill>
              <a:ln w="9525">
                <a:solidFill>
                  <a:srgbClr val="FF0066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8" name="AutoShape 39"/>
              <p:cNvSpPr>
                <a:spLocks noChangeArrowheads="1"/>
              </p:cNvSpPr>
              <p:nvPr/>
            </p:nvSpPr>
            <p:spPr bwMode="auto">
              <a:xfrm>
                <a:off x="2160" y="3168"/>
                <a:ext cx="480" cy="432"/>
              </a:xfrm>
              <a:custGeom>
                <a:avLst/>
                <a:gdLst>
                  <a:gd name="T0" fmla="*/ 240 w 480"/>
                  <a:gd name="T1" fmla="*/ 0 h 432"/>
                  <a:gd name="T2" fmla="*/ 0 w 480"/>
                  <a:gd name="T3" fmla="*/ 165 h 432"/>
                  <a:gd name="T4" fmla="*/ 92 w 480"/>
                  <a:gd name="T5" fmla="*/ 432 h 432"/>
                  <a:gd name="T6" fmla="*/ 388 w 480"/>
                  <a:gd name="T7" fmla="*/ 432 h 432"/>
                  <a:gd name="T8" fmla="*/ 480 w 480"/>
                  <a:gd name="T9" fmla="*/ 165 h 432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148 w 480"/>
                  <a:gd name="T16" fmla="*/ 165 h 432"/>
                  <a:gd name="T17" fmla="*/ 332 w 480"/>
                  <a:gd name="T18" fmla="*/ 330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0" h="432">
                    <a:moveTo>
                      <a:pt x="0" y="165"/>
                    </a:moveTo>
                    <a:lnTo>
                      <a:pt x="183" y="165"/>
                    </a:lnTo>
                    <a:lnTo>
                      <a:pt x="240" y="0"/>
                    </a:lnTo>
                    <a:lnTo>
                      <a:pt x="297" y="165"/>
                    </a:lnTo>
                    <a:lnTo>
                      <a:pt x="480" y="165"/>
                    </a:lnTo>
                    <a:lnTo>
                      <a:pt x="332" y="267"/>
                    </a:lnTo>
                    <a:lnTo>
                      <a:pt x="388" y="432"/>
                    </a:lnTo>
                    <a:lnTo>
                      <a:pt x="240" y="330"/>
                    </a:lnTo>
                    <a:lnTo>
                      <a:pt x="92" y="432"/>
                    </a:lnTo>
                    <a:lnTo>
                      <a:pt x="148" y="267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000099"/>
              </a:solidFill>
              <a:ln w="9525">
                <a:solidFill>
                  <a:srgbClr val="FF0066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350" name="Group 38"/>
            <p:cNvGrpSpPr>
              <a:grpSpLocks/>
            </p:cNvGrpSpPr>
            <p:nvPr/>
          </p:nvGrpSpPr>
          <p:grpSpPr bwMode="auto">
            <a:xfrm>
              <a:off x="1008" y="2544"/>
              <a:ext cx="2736" cy="1056"/>
              <a:chOff x="1008" y="2544"/>
              <a:chExt cx="2736" cy="1056"/>
            </a:xfrm>
          </p:grpSpPr>
          <p:sp>
            <p:nvSpPr>
              <p:cNvPr id="13351" name="AutoShape 35"/>
              <p:cNvSpPr>
                <a:spLocks noChangeArrowheads="1"/>
              </p:cNvSpPr>
              <p:nvPr/>
            </p:nvSpPr>
            <p:spPr bwMode="auto">
              <a:xfrm>
                <a:off x="2112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2" name="AutoShape 36"/>
              <p:cNvSpPr>
                <a:spLocks noChangeArrowheads="1"/>
              </p:cNvSpPr>
              <p:nvPr/>
            </p:nvSpPr>
            <p:spPr bwMode="auto">
              <a:xfrm>
                <a:off x="2688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3" name="AutoShape 37"/>
              <p:cNvSpPr>
                <a:spLocks noChangeArrowheads="1"/>
              </p:cNvSpPr>
              <p:nvPr/>
            </p:nvSpPr>
            <p:spPr bwMode="auto">
              <a:xfrm>
                <a:off x="3264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4" name="AutoShape 40"/>
              <p:cNvSpPr>
                <a:spLocks noChangeArrowheads="1"/>
              </p:cNvSpPr>
              <p:nvPr/>
            </p:nvSpPr>
            <p:spPr bwMode="auto">
              <a:xfrm>
                <a:off x="2736" y="3168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5" name="AutoShape 41"/>
              <p:cNvSpPr>
                <a:spLocks noChangeArrowheads="1"/>
              </p:cNvSpPr>
              <p:nvPr/>
            </p:nvSpPr>
            <p:spPr bwMode="auto">
              <a:xfrm>
                <a:off x="1008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13320" name="Picture 4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962400"/>
            <a:ext cx="1447800" cy="1219200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Oval 52"/>
          <p:cNvSpPr>
            <a:spLocks noChangeArrowheads="1"/>
          </p:cNvSpPr>
          <p:nvPr/>
        </p:nvSpPr>
        <p:spPr bwMode="auto">
          <a:xfrm>
            <a:off x="152400" y="381000"/>
            <a:ext cx="4572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VNI-Times" pitchFamily="2" charset="0"/>
                <a:cs typeface="Arial" charset="0"/>
              </a:rPr>
              <a:t>1</a:t>
            </a:r>
          </a:p>
        </p:txBody>
      </p:sp>
      <p:sp>
        <p:nvSpPr>
          <p:cNvPr id="13322" name="Text Box 53"/>
          <p:cNvSpPr txBox="1">
            <a:spLocks noChangeArrowheads="1"/>
          </p:cNvSpPr>
          <p:nvPr/>
        </p:nvSpPr>
        <p:spPr bwMode="auto">
          <a:xfrm>
            <a:off x="614363" y="334963"/>
            <a:ext cx="8458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200" dirty="0">
              <a:latin typeface="VNI-Times" pitchFamily="2" charset="0"/>
              <a:cs typeface="Arial" charset="0"/>
            </a:endParaRPr>
          </a:p>
        </p:txBody>
      </p:sp>
      <p:grpSp>
        <p:nvGrpSpPr>
          <p:cNvPr id="13323" name="Group 61"/>
          <p:cNvGrpSpPr>
            <a:grpSpLocks/>
          </p:cNvGrpSpPr>
          <p:nvPr/>
        </p:nvGrpSpPr>
        <p:grpSpPr bwMode="auto">
          <a:xfrm>
            <a:off x="6262688" y="2636838"/>
            <a:ext cx="2667000" cy="1076325"/>
            <a:chOff x="3956" y="2160"/>
            <a:chExt cx="1680" cy="678"/>
          </a:xfrm>
        </p:grpSpPr>
        <p:sp>
          <p:nvSpPr>
            <p:cNvPr id="13347" name="Text Box 58"/>
            <p:cNvSpPr txBox="1">
              <a:spLocks noChangeArrowheads="1"/>
            </p:cNvSpPr>
            <p:nvPr/>
          </p:nvSpPr>
          <p:spPr bwMode="auto">
            <a:xfrm>
              <a:off x="3956" y="2588"/>
              <a:ext cx="16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Đọc:ba phần tư</a:t>
              </a:r>
            </a:p>
          </p:txBody>
        </p:sp>
        <p:graphicFrame>
          <p:nvGraphicFramePr>
            <p:cNvPr id="13348" name="Object 59"/>
            <p:cNvGraphicFramePr>
              <a:graphicFrameLocks noChangeAspect="1"/>
            </p:cNvGraphicFramePr>
            <p:nvPr/>
          </p:nvGraphicFramePr>
          <p:xfrm>
            <a:off x="4752" y="2160"/>
            <a:ext cx="190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34" name="Equation" r:id="rId5" imgW="152334" imgH="393529" progId="Equation.3">
                    <p:embed/>
                  </p:oleObj>
                </mc:Choice>
                <mc:Fallback>
                  <p:oleObj name="Equation" r:id="rId5" imgW="152334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52" y="2160"/>
                          <a:ext cx="190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24" name="Group 62"/>
          <p:cNvGrpSpPr>
            <a:grpSpLocks/>
          </p:cNvGrpSpPr>
          <p:nvPr/>
        </p:nvGrpSpPr>
        <p:grpSpPr bwMode="auto">
          <a:xfrm>
            <a:off x="3460750" y="2636838"/>
            <a:ext cx="2819400" cy="1006475"/>
            <a:chOff x="4080" y="2160"/>
            <a:chExt cx="1680" cy="634"/>
          </a:xfrm>
        </p:grpSpPr>
        <p:sp>
          <p:nvSpPr>
            <p:cNvPr id="13345" name="Text Box 64"/>
            <p:cNvSpPr txBox="1">
              <a:spLocks noChangeArrowheads="1"/>
            </p:cNvSpPr>
            <p:nvPr/>
          </p:nvSpPr>
          <p:spPr bwMode="auto">
            <a:xfrm>
              <a:off x="4080" y="2544"/>
              <a:ext cx="16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Đọc: năm phần tám</a:t>
              </a:r>
            </a:p>
          </p:txBody>
        </p:sp>
        <p:graphicFrame>
          <p:nvGraphicFramePr>
            <p:cNvPr id="13346" name="Object 65"/>
            <p:cNvGraphicFramePr>
              <a:graphicFrameLocks noChangeAspect="1"/>
            </p:cNvGraphicFramePr>
            <p:nvPr/>
          </p:nvGraphicFramePr>
          <p:xfrm>
            <a:off x="4760" y="2160"/>
            <a:ext cx="174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35" name="Equation" r:id="rId7" imgW="139639" imgH="393529" progId="Equation.3">
                    <p:embed/>
                  </p:oleObj>
                </mc:Choice>
                <mc:Fallback>
                  <p:oleObj name="Equation" r:id="rId7" imgW="139639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60" y="2160"/>
                          <a:ext cx="174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25" name="Group 70"/>
          <p:cNvGrpSpPr>
            <a:grpSpLocks/>
          </p:cNvGrpSpPr>
          <p:nvPr/>
        </p:nvGrpSpPr>
        <p:grpSpPr bwMode="auto">
          <a:xfrm>
            <a:off x="609600" y="2408238"/>
            <a:ext cx="2971800" cy="1371600"/>
            <a:chOff x="432" y="1920"/>
            <a:chExt cx="1680" cy="864"/>
          </a:xfrm>
        </p:grpSpPr>
        <p:sp>
          <p:nvSpPr>
            <p:cNvPr id="13341" name="Text Box 54"/>
            <p:cNvSpPr txBox="1">
              <a:spLocks noChangeArrowheads="1"/>
            </p:cNvSpPr>
            <p:nvPr/>
          </p:nvSpPr>
          <p:spPr bwMode="auto">
            <a:xfrm>
              <a:off x="851" y="1920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>
                  <a:latin typeface="VNI-Times" pitchFamily="2" charset="0"/>
                  <a:cs typeface="Arial" charset="0"/>
                </a:rPr>
                <a:t> </a:t>
              </a:r>
              <a:endParaRPr lang="en-US" sz="2400" b="1">
                <a:latin typeface="VNI-Times" pitchFamily="2" charset="0"/>
                <a:cs typeface="Arial" charset="0"/>
              </a:endParaRPr>
            </a:p>
          </p:txBody>
        </p:sp>
        <p:grpSp>
          <p:nvGrpSpPr>
            <p:cNvPr id="13342" name="Group 66"/>
            <p:cNvGrpSpPr>
              <a:grpSpLocks/>
            </p:cNvGrpSpPr>
            <p:nvPr/>
          </p:nvGrpSpPr>
          <p:grpSpPr bwMode="auto">
            <a:xfrm>
              <a:off x="432" y="2150"/>
              <a:ext cx="1680" cy="634"/>
              <a:chOff x="4080" y="2160"/>
              <a:chExt cx="1680" cy="634"/>
            </a:xfrm>
          </p:grpSpPr>
          <p:sp>
            <p:nvSpPr>
              <p:cNvPr id="13343" name="Text Box 68"/>
              <p:cNvSpPr txBox="1">
                <a:spLocks noChangeArrowheads="1"/>
              </p:cNvSpPr>
              <p:nvPr/>
            </p:nvSpPr>
            <p:spPr bwMode="auto">
              <a:xfrm>
                <a:off x="4080" y="2544"/>
                <a:ext cx="168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b="1">
                    <a:latin typeface="Times New Roman" pitchFamily="18" charset="0"/>
                    <a:cs typeface="Times New Roman" pitchFamily="18" charset="0"/>
                  </a:rPr>
                  <a:t>Đọc: hai phần năm</a:t>
                </a:r>
              </a:p>
            </p:txBody>
          </p:sp>
          <p:graphicFrame>
            <p:nvGraphicFramePr>
              <p:cNvPr id="13344" name="Object 69"/>
              <p:cNvGraphicFramePr>
                <a:graphicFrameLocks noChangeAspect="1"/>
              </p:cNvGraphicFramePr>
              <p:nvPr/>
            </p:nvGraphicFramePr>
            <p:xfrm>
              <a:off x="4752" y="2160"/>
              <a:ext cx="190" cy="4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36" name="Equation" r:id="rId9" imgW="152334" imgH="393529" progId="Equation.3">
                      <p:embed/>
                    </p:oleObj>
                  </mc:Choice>
                  <mc:Fallback>
                    <p:oleObj name="Equation" r:id="rId9" imgW="152334" imgH="39352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52" y="2160"/>
                            <a:ext cx="190" cy="4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13326" name="Group 71"/>
          <p:cNvGrpSpPr>
            <a:grpSpLocks/>
          </p:cNvGrpSpPr>
          <p:nvPr/>
        </p:nvGrpSpPr>
        <p:grpSpPr bwMode="auto">
          <a:xfrm>
            <a:off x="285750" y="4821238"/>
            <a:ext cx="2836863" cy="1638300"/>
            <a:chOff x="313" y="1862"/>
            <a:chExt cx="1680" cy="1054"/>
          </a:xfrm>
        </p:grpSpPr>
        <p:sp>
          <p:nvSpPr>
            <p:cNvPr id="13337" name="Text Box 72"/>
            <p:cNvSpPr txBox="1">
              <a:spLocks noChangeArrowheads="1"/>
            </p:cNvSpPr>
            <p:nvPr/>
          </p:nvSpPr>
          <p:spPr bwMode="auto">
            <a:xfrm>
              <a:off x="720" y="1862"/>
              <a:ext cx="720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>
                  <a:latin typeface="VNI-Times" pitchFamily="2" charset="0"/>
                  <a:cs typeface="Arial" charset="0"/>
                </a:rPr>
                <a:t> </a:t>
              </a:r>
              <a:endParaRPr lang="en-US" sz="2400" b="1"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13338" name="Group 73"/>
            <p:cNvGrpSpPr>
              <a:grpSpLocks/>
            </p:cNvGrpSpPr>
            <p:nvPr/>
          </p:nvGrpSpPr>
          <p:grpSpPr bwMode="auto">
            <a:xfrm>
              <a:off x="313" y="2150"/>
              <a:ext cx="1680" cy="766"/>
              <a:chOff x="3961" y="2160"/>
              <a:chExt cx="1680" cy="766"/>
            </a:xfrm>
          </p:grpSpPr>
          <p:sp>
            <p:nvSpPr>
              <p:cNvPr id="13339" name="Text Box 75"/>
              <p:cNvSpPr txBox="1">
                <a:spLocks noChangeArrowheads="1"/>
              </p:cNvSpPr>
              <p:nvPr/>
            </p:nvSpPr>
            <p:spPr bwMode="auto">
              <a:xfrm>
                <a:off x="3961" y="2670"/>
                <a:ext cx="1680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b="1">
                    <a:latin typeface="Times New Roman" pitchFamily="18" charset="0"/>
                    <a:cs typeface="Times New Roman" pitchFamily="18" charset="0"/>
                  </a:rPr>
                  <a:t>Đọc: bảy phần mười</a:t>
                </a:r>
              </a:p>
            </p:txBody>
          </p:sp>
          <p:graphicFrame>
            <p:nvGraphicFramePr>
              <p:cNvPr id="13340" name="Object 76"/>
              <p:cNvGraphicFramePr>
                <a:graphicFrameLocks noChangeAspect="1"/>
              </p:cNvGraphicFramePr>
              <p:nvPr/>
            </p:nvGraphicFramePr>
            <p:xfrm>
              <a:off x="4721" y="2160"/>
              <a:ext cx="253" cy="4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37" name="Equation" r:id="rId11" imgW="203112" imgH="393529" progId="Equation.3">
                      <p:embed/>
                    </p:oleObj>
                  </mc:Choice>
                  <mc:Fallback>
                    <p:oleObj name="Equation" r:id="rId11" imgW="203112" imgH="39352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21" y="2160"/>
                            <a:ext cx="253" cy="4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13327" name="Group 77"/>
          <p:cNvGrpSpPr>
            <a:grpSpLocks/>
          </p:cNvGrpSpPr>
          <p:nvPr/>
        </p:nvGrpSpPr>
        <p:grpSpPr bwMode="auto">
          <a:xfrm>
            <a:off x="3214688" y="4902200"/>
            <a:ext cx="3048000" cy="1428750"/>
            <a:chOff x="366" y="1920"/>
            <a:chExt cx="1680" cy="900"/>
          </a:xfrm>
        </p:grpSpPr>
        <p:sp>
          <p:nvSpPr>
            <p:cNvPr id="13333" name="Text Box 78"/>
            <p:cNvSpPr txBox="1">
              <a:spLocks noChangeArrowheads="1"/>
            </p:cNvSpPr>
            <p:nvPr/>
          </p:nvSpPr>
          <p:spPr bwMode="auto">
            <a:xfrm>
              <a:off x="720" y="1920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2400" b="1"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13334" name="Group 79"/>
            <p:cNvGrpSpPr>
              <a:grpSpLocks/>
            </p:cNvGrpSpPr>
            <p:nvPr/>
          </p:nvGrpSpPr>
          <p:grpSpPr bwMode="auto">
            <a:xfrm>
              <a:off x="366" y="2150"/>
              <a:ext cx="1680" cy="670"/>
              <a:chOff x="4014" y="2160"/>
              <a:chExt cx="1680" cy="670"/>
            </a:xfrm>
          </p:grpSpPr>
          <p:sp>
            <p:nvSpPr>
              <p:cNvPr id="13335" name="Text Box 81"/>
              <p:cNvSpPr txBox="1">
                <a:spLocks noChangeArrowheads="1"/>
              </p:cNvSpPr>
              <p:nvPr/>
            </p:nvSpPr>
            <p:spPr bwMode="auto">
              <a:xfrm>
                <a:off x="4014" y="2580"/>
                <a:ext cx="168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b="1">
                    <a:latin typeface="Times New Roman" pitchFamily="18" charset="0"/>
                    <a:cs typeface="Times New Roman" pitchFamily="18" charset="0"/>
                  </a:rPr>
                  <a:t>Đọc: ba phần sáu</a:t>
                </a:r>
              </a:p>
            </p:txBody>
          </p:sp>
          <p:graphicFrame>
            <p:nvGraphicFramePr>
              <p:cNvPr id="13336" name="Object 82"/>
              <p:cNvGraphicFramePr>
                <a:graphicFrameLocks noChangeAspect="1"/>
              </p:cNvGraphicFramePr>
              <p:nvPr/>
            </p:nvGraphicFramePr>
            <p:xfrm>
              <a:off x="4752" y="2160"/>
              <a:ext cx="190" cy="4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38" name="Equation" r:id="rId13" imgW="152334" imgH="393529" progId="Equation.3">
                      <p:embed/>
                    </p:oleObj>
                  </mc:Choice>
                  <mc:Fallback>
                    <p:oleObj name="Equation" r:id="rId13" imgW="152334" imgH="39352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52" y="2160"/>
                            <a:ext cx="190" cy="4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13328" name="Group 83"/>
          <p:cNvGrpSpPr>
            <a:grpSpLocks/>
          </p:cNvGrpSpPr>
          <p:nvPr/>
        </p:nvGrpSpPr>
        <p:grpSpPr bwMode="auto">
          <a:xfrm>
            <a:off x="6030913" y="4983163"/>
            <a:ext cx="2997200" cy="1463675"/>
            <a:chOff x="345" y="1920"/>
            <a:chExt cx="1680" cy="922"/>
          </a:xfrm>
        </p:grpSpPr>
        <p:sp>
          <p:nvSpPr>
            <p:cNvPr id="13329" name="Text Box 84"/>
            <p:cNvSpPr txBox="1">
              <a:spLocks noChangeArrowheads="1"/>
            </p:cNvSpPr>
            <p:nvPr/>
          </p:nvSpPr>
          <p:spPr bwMode="auto">
            <a:xfrm>
              <a:off x="968" y="1920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2400" b="1"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13330" name="Group 85"/>
            <p:cNvGrpSpPr>
              <a:grpSpLocks/>
            </p:cNvGrpSpPr>
            <p:nvPr/>
          </p:nvGrpSpPr>
          <p:grpSpPr bwMode="auto">
            <a:xfrm>
              <a:off x="345" y="2150"/>
              <a:ext cx="1680" cy="692"/>
              <a:chOff x="3993" y="2160"/>
              <a:chExt cx="1680" cy="692"/>
            </a:xfrm>
          </p:grpSpPr>
          <p:sp>
            <p:nvSpPr>
              <p:cNvPr id="13331" name="Text Box 87"/>
              <p:cNvSpPr txBox="1">
                <a:spLocks noChangeArrowheads="1"/>
              </p:cNvSpPr>
              <p:nvPr/>
            </p:nvSpPr>
            <p:spPr bwMode="auto">
              <a:xfrm>
                <a:off x="3993" y="2602"/>
                <a:ext cx="168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b="1">
                    <a:latin typeface="Times New Roman" pitchFamily="18" charset="0"/>
                    <a:cs typeface="Times New Roman" pitchFamily="18" charset="0"/>
                  </a:rPr>
                  <a:t>Đọc: ba phần tám</a:t>
                </a:r>
              </a:p>
            </p:txBody>
          </p:sp>
          <p:graphicFrame>
            <p:nvGraphicFramePr>
              <p:cNvPr id="13332" name="Object 88"/>
              <p:cNvGraphicFramePr>
                <a:graphicFrameLocks noChangeAspect="1"/>
              </p:cNvGraphicFramePr>
              <p:nvPr/>
            </p:nvGraphicFramePr>
            <p:xfrm>
              <a:off x="4760" y="2160"/>
              <a:ext cx="174" cy="4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39" name="Equation" r:id="rId15" imgW="139639" imgH="393529" progId="Equation.3">
                      <p:embed/>
                    </p:oleObj>
                  </mc:Choice>
                  <mc:Fallback>
                    <p:oleObj name="Equation" r:id="rId15" imgW="139639" imgH="39352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60" y="2160"/>
                            <a:ext cx="174" cy="4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  <p:extLst>
      <p:ext uri="{BB962C8B-B14F-4D97-AF65-F5344CB8AC3E}">
        <p14:creationId xmlns:p14="http://schemas.microsoft.com/office/powerpoint/2010/main" val="3004355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412750" y="4267200"/>
            <a:ext cx="8229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sz="4000" b="1">
                <a:latin typeface="Times New Roman" pitchFamily="18" charset="0"/>
              </a:rPr>
              <a:t>Mẫu số là tổng số phần bằng nhau đã được chia ra. Tử số là số phần bằng nhau được tô màu. </a:t>
            </a:r>
          </a:p>
        </p:txBody>
      </p:sp>
      <p:sp>
        <p:nvSpPr>
          <p:cNvPr id="14339" name="Text Box 53"/>
          <p:cNvSpPr txBox="1">
            <a:spLocks noChangeArrowheads="1"/>
          </p:cNvSpPr>
          <p:nvPr/>
        </p:nvSpPr>
        <p:spPr bwMode="auto">
          <a:xfrm>
            <a:off x="400050" y="3124200"/>
            <a:ext cx="8458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graphicFrame>
        <p:nvGraphicFramePr>
          <p:cNvPr id="14340" name="Object 59"/>
          <p:cNvGraphicFramePr>
            <a:graphicFrameLocks noChangeAspect="1"/>
          </p:cNvGraphicFramePr>
          <p:nvPr/>
        </p:nvGraphicFramePr>
        <p:xfrm>
          <a:off x="7315200" y="749300"/>
          <a:ext cx="3016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3" imgW="152334" imgH="393529" progId="Equation.3">
                  <p:embed/>
                </p:oleObj>
              </mc:Choice>
              <mc:Fallback>
                <p:oleObj name="Equation" r:id="rId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749300"/>
                        <a:ext cx="3016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65"/>
          <p:cNvGraphicFramePr>
            <a:graphicFrameLocks noChangeAspect="1"/>
          </p:cNvGraphicFramePr>
          <p:nvPr/>
        </p:nvGraphicFramePr>
        <p:xfrm>
          <a:off x="4346575" y="687388"/>
          <a:ext cx="292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5" imgW="139639" imgH="393529" progId="Equation.3">
                  <p:embed/>
                </p:oleObj>
              </mc:Choice>
              <mc:Fallback>
                <p:oleObj name="Equation" r:id="rId5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6575" y="687388"/>
                        <a:ext cx="2921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342" name="Group 70"/>
          <p:cNvGrpSpPr>
            <a:grpSpLocks/>
          </p:cNvGrpSpPr>
          <p:nvPr/>
        </p:nvGrpSpPr>
        <p:grpSpPr bwMode="auto">
          <a:xfrm>
            <a:off x="1219200" y="254000"/>
            <a:ext cx="1273175" cy="1127125"/>
            <a:chOff x="851" y="1920"/>
            <a:chExt cx="720" cy="710"/>
          </a:xfrm>
        </p:grpSpPr>
        <p:sp>
          <p:nvSpPr>
            <p:cNvPr id="14352" name="Text Box 54"/>
            <p:cNvSpPr txBox="1">
              <a:spLocks noChangeArrowheads="1"/>
            </p:cNvSpPr>
            <p:nvPr/>
          </p:nvSpPr>
          <p:spPr bwMode="auto">
            <a:xfrm>
              <a:off x="851" y="1920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VNI-Times" pitchFamily="2" charset="0"/>
                  <a:cs typeface="Arial" charset="0"/>
                </a:rPr>
                <a:t> </a:t>
              </a:r>
            </a:p>
          </p:txBody>
        </p:sp>
        <p:graphicFrame>
          <p:nvGraphicFramePr>
            <p:cNvPr id="14353" name="Object 69"/>
            <p:cNvGraphicFramePr>
              <a:graphicFrameLocks noChangeAspect="1"/>
            </p:cNvGraphicFramePr>
            <p:nvPr/>
          </p:nvGraphicFramePr>
          <p:xfrm>
            <a:off x="1104" y="2150"/>
            <a:ext cx="190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4" name="Equation" r:id="rId7" imgW="152334" imgH="393529" progId="Equation.3">
                    <p:embed/>
                  </p:oleObj>
                </mc:Choice>
                <mc:Fallback>
                  <p:oleObj name="Equation" r:id="rId7" imgW="152334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2150"/>
                          <a:ext cx="190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343" name="Group 71"/>
          <p:cNvGrpSpPr>
            <a:grpSpLocks/>
          </p:cNvGrpSpPr>
          <p:nvPr/>
        </p:nvGrpSpPr>
        <p:grpSpPr bwMode="auto">
          <a:xfrm>
            <a:off x="989013" y="1449388"/>
            <a:ext cx="1216025" cy="1193800"/>
            <a:chOff x="720" y="1862"/>
            <a:chExt cx="720" cy="768"/>
          </a:xfrm>
        </p:grpSpPr>
        <p:sp>
          <p:nvSpPr>
            <p:cNvPr id="14350" name="Text Box 72"/>
            <p:cNvSpPr txBox="1">
              <a:spLocks noChangeArrowheads="1"/>
            </p:cNvSpPr>
            <p:nvPr/>
          </p:nvSpPr>
          <p:spPr bwMode="auto">
            <a:xfrm>
              <a:off x="720" y="1862"/>
              <a:ext cx="720" cy="2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VNI-Times" pitchFamily="2" charset="0"/>
                  <a:cs typeface="Arial" charset="0"/>
                </a:rPr>
                <a:t> </a:t>
              </a:r>
              <a:endParaRPr lang="en-US" sz="2400" b="1">
                <a:latin typeface="Times New Roman" pitchFamily="18" charset="0"/>
                <a:cs typeface="Arial" charset="0"/>
              </a:endParaRPr>
            </a:p>
          </p:txBody>
        </p:sp>
        <p:graphicFrame>
          <p:nvGraphicFramePr>
            <p:cNvPr id="14351" name="Object 76"/>
            <p:cNvGraphicFramePr>
              <a:graphicFrameLocks noChangeAspect="1"/>
            </p:cNvGraphicFramePr>
            <p:nvPr/>
          </p:nvGraphicFramePr>
          <p:xfrm>
            <a:off x="1073" y="2150"/>
            <a:ext cx="253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5" name="Equation" r:id="rId9" imgW="203112" imgH="393529" progId="Equation.3">
                    <p:embed/>
                  </p:oleObj>
                </mc:Choice>
                <mc:Fallback>
                  <p:oleObj name="Equation" r:id="rId9" imgW="203112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73" y="2150"/>
                          <a:ext cx="253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344" name="Group 77"/>
          <p:cNvGrpSpPr>
            <a:grpSpLocks/>
          </p:cNvGrpSpPr>
          <p:nvPr/>
        </p:nvGrpSpPr>
        <p:grpSpPr bwMode="auto">
          <a:xfrm>
            <a:off x="3986213" y="1498600"/>
            <a:ext cx="1306512" cy="1127125"/>
            <a:chOff x="720" y="1920"/>
            <a:chExt cx="720" cy="710"/>
          </a:xfrm>
        </p:grpSpPr>
        <p:sp>
          <p:nvSpPr>
            <p:cNvPr id="14348" name="Text Box 78"/>
            <p:cNvSpPr txBox="1">
              <a:spLocks noChangeArrowheads="1"/>
            </p:cNvSpPr>
            <p:nvPr/>
          </p:nvSpPr>
          <p:spPr bwMode="auto">
            <a:xfrm>
              <a:off x="720" y="1920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2400" b="1">
                <a:latin typeface="Times New Roman" pitchFamily="18" charset="0"/>
                <a:cs typeface="Arial" charset="0"/>
              </a:endParaRPr>
            </a:p>
          </p:txBody>
        </p:sp>
        <p:graphicFrame>
          <p:nvGraphicFramePr>
            <p:cNvPr id="14349" name="Object 82"/>
            <p:cNvGraphicFramePr>
              <a:graphicFrameLocks noChangeAspect="1"/>
            </p:cNvGraphicFramePr>
            <p:nvPr/>
          </p:nvGraphicFramePr>
          <p:xfrm>
            <a:off x="1104" y="2150"/>
            <a:ext cx="190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6" name="Equation" r:id="rId11" imgW="152334" imgH="393529" progId="Equation.3">
                    <p:embed/>
                  </p:oleObj>
                </mc:Choice>
                <mc:Fallback>
                  <p:oleObj name="Equation" r:id="rId11" imgW="152334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2150"/>
                          <a:ext cx="190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345" name="Group 83"/>
          <p:cNvGrpSpPr>
            <a:grpSpLocks/>
          </p:cNvGrpSpPr>
          <p:nvPr/>
        </p:nvGrpSpPr>
        <p:grpSpPr bwMode="auto">
          <a:xfrm>
            <a:off x="7172325" y="1498600"/>
            <a:ext cx="1284288" cy="1127125"/>
            <a:chOff x="968" y="1920"/>
            <a:chExt cx="720" cy="710"/>
          </a:xfrm>
        </p:grpSpPr>
        <p:sp>
          <p:nvSpPr>
            <p:cNvPr id="14346" name="Text Box 84"/>
            <p:cNvSpPr txBox="1">
              <a:spLocks noChangeArrowheads="1"/>
            </p:cNvSpPr>
            <p:nvPr/>
          </p:nvSpPr>
          <p:spPr bwMode="auto">
            <a:xfrm>
              <a:off x="968" y="1920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2400" b="1">
                <a:latin typeface="Times New Roman" pitchFamily="18" charset="0"/>
                <a:cs typeface="Arial" charset="0"/>
              </a:endParaRPr>
            </a:p>
          </p:txBody>
        </p:sp>
        <p:graphicFrame>
          <p:nvGraphicFramePr>
            <p:cNvPr id="14347" name="Object 88"/>
            <p:cNvGraphicFramePr>
              <a:graphicFrameLocks noChangeAspect="1"/>
            </p:cNvGraphicFramePr>
            <p:nvPr/>
          </p:nvGraphicFramePr>
          <p:xfrm>
            <a:off x="1112" y="2150"/>
            <a:ext cx="174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7" name="Equation" r:id="rId13" imgW="139639" imgH="393529" progId="Equation.3">
                    <p:embed/>
                  </p:oleObj>
                </mc:Choice>
                <mc:Fallback>
                  <p:oleObj name="Equation" r:id="rId13" imgW="139639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2" y="2150"/>
                          <a:ext cx="174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42416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1"/>
          <p:cNvSpPr txBox="1">
            <a:spLocks noChangeArrowheads="1"/>
          </p:cNvSpPr>
          <p:nvPr/>
        </p:nvSpPr>
        <p:spPr bwMode="auto">
          <a:xfrm>
            <a:off x="838200" y="5348288"/>
            <a:ext cx="1295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1800">
              <a:latin typeface="Arial" charset="0"/>
              <a:cs typeface="Arial" charset="0"/>
            </a:endParaRPr>
          </a:p>
        </p:txBody>
      </p:sp>
      <p:sp>
        <p:nvSpPr>
          <p:cNvPr id="16387" name="Oval 52"/>
          <p:cNvSpPr>
            <a:spLocks noChangeArrowheads="1"/>
          </p:cNvSpPr>
          <p:nvPr/>
        </p:nvSpPr>
        <p:spPr bwMode="auto">
          <a:xfrm>
            <a:off x="228600" y="762000"/>
            <a:ext cx="4572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VNI-Times" pitchFamily="2" charset="0"/>
                <a:cs typeface="Arial" charset="0"/>
              </a:rPr>
              <a:t>2</a:t>
            </a:r>
          </a:p>
        </p:txBody>
      </p:sp>
      <p:sp>
        <p:nvSpPr>
          <p:cNvPr id="16388" name="Text Box 53"/>
          <p:cNvSpPr txBox="1">
            <a:spLocks noChangeArrowheads="1"/>
          </p:cNvSpPr>
          <p:nvPr/>
        </p:nvSpPr>
        <p:spPr bwMode="auto">
          <a:xfrm>
            <a:off x="685800" y="685800"/>
            <a:ext cx="3048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81992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937247"/>
              </p:ext>
            </p:extLst>
          </p:nvPr>
        </p:nvGraphicFramePr>
        <p:xfrm>
          <a:off x="4724400" y="1981200"/>
          <a:ext cx="4267200" cy="4664393"/>
        </p:xfrm>
        <a:graphic>
          <a:graphicData uri="http://schemas.openxmlformats.org/drawingml/2006/table">
            <a:tbl>
              <a:tblPr/>
              <a:tblGrid>
                <a:gridCol w="1422400"/>
                <a:gridCol w="1422400"/>
                <a:gridCol w="1422400"/>
              </a:tblGrid>
              <a:tr h="5334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Tử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Mẫu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9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7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2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1991" name="Group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165310"/>
              </p:ext>
            </p:extLst>
          </p:nvPr>
        </p:nvGraphicFramePr>
        <p:xfrm>
          <a:off x="330200" y="1981200"/>
          <a:ext cx="4113213" cy="4664393"/>
        </p:xfrm>
        <a:graphic>
          <a:graphicData uri="http://schemas.openxmlformats.org/drawingml/2006/table">
            <a:tbl>
              <a:tblPr/>
              <a:tblGrid>
                <a:gridCol w="1420813"/>
                <a:gridCol w="1346200"/>
                <a:gridCol w="1346200"/>
              </a:tblGrid>
              <a:tr h="5334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Tử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Mẫu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9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7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2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433" name="Object 2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0273468"/>
              </p:ext>
            </p:extLst>
          </p:nvPr>
        </p:nvGraphicFramePr>
        <p:xfrm>
          <a:off x="838200" y="3054927"/>
          <a:ext cx="4572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4" imgW="190417" imgH="393529" progId="Equation.3">
                  <p:embed/>
                </p:oleObj>
              </mc:Choice>
              <mc:Fallback>
                <p:oleObj name="Equation" r:id="rId4" imgW="19041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054927"/>
                        <a:ext cx="457200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34" name="Object 2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531433"/>
              </p:ext>
            </p:extLst>
          </p:nvPr>
        </p:nvGraphicFramePr>
        <p:xfrm>
          <a:off x="5181600" y="3048000"/>
          <a:ext cx="2762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6" imgW="139639" imgH="393529" progId="Equation.3">
                  <p:embed/>
                </p:oleObj>
              </mc:Choice>
              <mc:Fallback>
                <p:oleObj name="Equation" r:id="rId6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048000"/>
                        <a:ext cx="276225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35" name="Object 2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5048592"/>
              </p:ext>
            </p:extLst>
          </p:nvPr>
        </p:nvGraphicFramePr>
        <p:xfrm>
          <a:off x="5105400" y="4324350"/>
          <a:ext cx="452438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8" imgW="228501" imgH="393529" progId="Equation.3">
                  <p:embed/>
                </p:oleObj>
              </mc:Choice>
              <mc:Fallback>
                <p:oleObj name="Equation" r:id="rId8" imgW="22850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324350"/>
                        <a:ext cx="452438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36" name="Object 2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7530392"/>
              </p:ext>
            </p:extLst>
          </p:nvPr>
        </p:nvGraphicFramePr>
        <p:xfrm>
          <a:off x="838200" y="5467350"/>
          <a:ext cx="477838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10" imgW="203112" imgH="393529" progId="Equation.3">
                  <p:embed/>
                </p:oleObj>
              </mc:Choice>
              <mc:Fallback>
                <p:oleObj name="Equation" r:id="rId10" imgW="20311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467350"/>
                        <a:ext cx="477838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37" name="Object 2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114208"/>
              </p:ext>
            </p:extLst>
          </p:nvPr>
        </p:nvGraphicFramePr>
        <p:xfrm>
          <a:off x="838200" y="4324350"/>
          <a:ext cx="4572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12" imgW="203112" imgH="393529" progId="Equation.3">
                  <p:embed/>
                </p:oleObj>
              </mc:Choice>
              <mc:Fallback>
                <p:oleObj name="Equation" r:id="rId12" imgW="20311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324350"/>
                        <a:ext cx="457200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38" name="Object 2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748868"/>
              </p:ext>
            </p:extLst>
          </p:nvPr>
        </p:nvGraphicFramePr>
        <p:xfrm>
          <a:off x="5105400" y="5530778"/>
          <a:ext cx="457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14" imgW="215713" imgH="393359" progId="Equation.3">
                  <p:embed/>
                </p:oleObj>
              </mc:Choice>
              <mc:Fallback>
                <p:oleObj name="Equation" r:id="rId14" imgW="215713" imgH="39335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5530778"/>
                        <a:ext cx="457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39" name="Text Box 266"/>
          <p:cNvSpPr txBox="1">
            <a:spLocks noChangeArrowheads="1"/>
          </p:cNvSpPr>
          <p:nvPr/>
        </p:nvSpPr>
        <p:spPr bwMode="auto">
          <a:xfrm>
            <a:off x="3505200" y="3048000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11</a:t>
            </a:r>
          </a:p>
        </p:txBody>
      </p:sp>
      <p:sp>
        <p:nvSpPr>
          <p:cNvPr id="16440" name="Text Box 267"/>
          <p:cNvSpPr txBox="1">
            <a:spLocks noChangeArrowheads="1"/>
          </p:cNvSpPr>
          <p:nvPr/>
        </p:nvSpPr>
        <p:spPr bwMode="auto">
          <a:xfrm>
            <a:off x="2362200" y="30480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6441" name="Text Box 268"/>
          <p:cNvSpPr txBox="1">
            <a:spLocks noChangeArrowheads="1"/>
          </p:cNvSpPr>
          <p:nvPr/>
        </p:nvSpPr>
        <p:spPr bwMode="auto">
          <a:xfrm>
            <a:off x="2286000" y="41910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6442" name="Text Box 269"/>
          <p:cNvSpPr txBox="1">
            <a:spLocks noChangeArrowheads="1"/>
          </p:cNvSpPr>
          <p:nvPr/>
        </p:nvSpPr>
        <p:spPr bwMode="auto">
          <a:xfrm>
            <a:off x="2209800" y="52578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6443" name="Text Box 270"/>
          <p:cNvSpPr txBox="1">
            <a:spLocks noChangeArrowheads="1"/>
          </p:cNvSpPr>
          <p:nvPr/>
        </p:nvSpPr>
        <p:spPr bwMode="auto">
          <a:xfrm>
            <a:off x="3505200" y="4191000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16444" name="Text Box 271"/>
          <p:cNvSpPr txBox="1">
            <a:spLocks noChangeArrowheads="1"/>
          </p:cNvSpPr>
          <p:nvPr/>
        </p:nvSpPr>
        <p:spPr bwMode="auto">
          <a:xfrm>
            <a:off x="3581400" y="5334000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16445" name="Text Box 272"/>
          <p:cNvSpPr txBox="1">
            <a:spLocks noChangeArrowheads="1"/>
          </p:cNvSpPr>
          <p:nvPr/>
        </p:nvSpPr>
        <p:spPr bwMode="auto">
          <a:xfrm>
            <a:off x="6400800" y="4191000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18</a:t>
            </a:r>
          </a:p>
        </p:txBody>
      </p:sp>
      <p:sp>
        <p:nvSpPr>
          <p:cNvPr id="16446" name="Text Box 273"/>
          <p:cNvSpPr txBox="1">
            <a:spLocks noChangeArrowheads="1"/>
          </p:cNvSpPr>
          <p:nvPr/>
        </p:nvSpPr>
        <p:spPr bwMode="auto">
          <a:xfrm>
            <a:off x="7772400" y="4191000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25</a:t>
            </a:r>
          </a:p>
        </p:txBody>
      </p:sp>
      <p:pic>
        <p:nvPicPr>
          <p:cNvPr id="21" name="Picture 16" descr="Book-09-june"/>
          <p:cNvPicPr>
            <a:picLocks noChangeAspect="1" noChangeArrowheads="1" noCrop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52400"/>
            <a:ext cx="1820863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9625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6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6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39" grpId="0"/>
      <p:bldP spid="16440" grpId="0"/>
      <p:bldP spid="16441" grpId="0"/>
      <p:bldP spid="16442" grpId="0"/>
      <p:bldP spid="16443" grpId="0"/>
      <p:bldP spid="1644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99483"/>
            <a:ext cx="60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a)</a:t>
            </a:r>
            <a:endParaRPr lang="en-US" dirty="0"/>
          </a:p>
        </p:txBody>
      </p:sp>
      <p:sp>
        <p:nvSpPr>
          <p:cNvPr id="3" name="Oval 52"/>
          <p:cNvSpPr>
            <a:spLocks noChangeArrowheads="1"/>
          </p:cNvSpPr>
          <p:nvPr/>
        </p:nvSpPr>
        <p:spPr bwMode="auto">
          <a:xfrm>
            <a:off x="228600" y="762000"/>
            <a:ext cx="4572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 smtClean="0">
                <a:latin typeface="VNI-Times" pitchFamily="2" charset="0"/>
                <a:cs typeface="Arial" charset="0"/>
              </a:rPr>
              <a:t>3</a:t>
            </a:r>
            <a:endParaRPr lang="en-US" sz="2400" b="1" dirty="0">
              <a:latin typeface="VNI-Times" pitchFamily="2" charset="0"/>
              <a:cs typeface="Arial" charset="0"/>
            </a:endParaRPr>
          </a:p>
        </p:txBody>
      </p:sp>
      <p:sp>
        <p:nvSpPr>
          <p:cNvPr id="4" name="Text Box 53"/>
          <p:cNvSpPr txBox="1">
            <a:spLocks noChangeArrowheads="1"/>
          </p:cNvSpPr>
          <p:nvPr/>
        </p:nvSpPr>
        <p:spPr bwMode="auto">
          <a:xfrm>
            <a:off x="685800" y="685800"/>
            <a:ext cx="3657600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6" descr="Book-09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52400"/>
            <a:ext cx="1820863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53"/>
          <p:cNvSpPr txBox="1">
            <a:spLocks noChangeArrowheads="1"/>
          </p:cNvSpPr>
          <p:nvPr/>
        </p:nvSpPr>
        <p:spPr bwMode="auto">
          <a:xfrm>
            <a:off x="692727" y="1647950"/>
            <a:ext cx="289560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năm</a:t>
            </a:r>
            <a:endParaRPr lang="en-US" sz="3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53"/>
          <p:cNvSpPr txBox="1">
            <a:spLocks noChangeArrowheads="1"/>
          </p:cNvSpPr>
          <p:nvPr/>
        </p:nvSpPr>
        <p:spPr bwMode="auto">
          <a:xfrm>
            <a:off x="3733800" y="1182729"/>
            <a:ext cx="533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>
            <a:stCxn id="8" idx="1"/>
            <a:endCxn id="8" idx="3"/>
          </p:cNvCxnSpPr>
          <p:nvPr/>
        </p:nvCxnSpPr>
        <p:spPr>
          <a:xfrm>
            <a:off x="3733800" y="1844449"/>
            <a:ext cx="5334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Title 1"/>
          <p:cNvSpPr txBox="1">
            <a:spLocks/>
          </p:cNvSpPr>
          <p:nvPr/>
        </p:nvSpPr>
        <p:spPr>
          <a:xfrm>
            <a:off x="145473" y="2570162"/>
            <a:ext cx="60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5" name="Text Box 53"/>
          <p:cNvSpPr txBox="1">
            <a:spLocks noChangeArrowheads="1"/>
          </p:cNvSpPr>
          <p:nvPr/>
        </p:nvSpPr>
        <p:spPr bwMode="auto">
          <a:xfrm>
            <a:off x="762000" y="2564209"/>
            <a:ext cx="491490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endParaRPr lang="en-US" sz="3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53"/>
          <p:cNvSpPr txBox="1">
            <a:spLocks noChangeArrowheads="1"/>
          </p:cNvSpPr>
          <p:nvPr/>
        </p:nvSpPr>
        <p:spPr bwMode="auto">
          <a:xfrm>
            <a:off x="6089433" y="1990682"/>
            <a:ext cx="746414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1112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Connector 17"/>
          <p:cNvCxnSpPr>
            <a:stCxn id="16" idx="1"/>
            <a:endCxn id="16" idx="3"/>
          </p:cNvCxnSpPr>
          <p:nvPr/>
        </p:nvCxnSpPr>
        <p:spPr>
          <a:xfrm>
            <a:off x="6089433" y="2652402"/>
            <a:ext cx="746414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Title 1"/>
          <p:cNvSpPr txBox="1">
            <a:spLocks/>
          </p:cNvSpPr>
          <p:nvPr/>
        </p:nvSpPr>
        <p:spPr>
          <a:xfrm>
            <a:off x="200891" y="3314121"/>
            <a:ext cx="60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c)</a:t>
            </a:r>
            <a:endParaRPr lang="en-US" dirty="0"/>
          </a:p>
        </p:txBody>
      </p:sp>
      <p:sp>
        <p:nvSpPr>
          <p:cNvPr id="23" name="Text Box 53"/>
          <p:cNvSpPr txBox="1">
            <a:spLocks noChangeArrowheads="1"/>
          </p:cNvSpPr>
          <p:nvPr/>
        </p:nvSpPr>
        <p:spPr bwMode="auto">
          <a:xfrm>
            <a:off x="748145" y="3317006"/>
            <a:ext cx="289560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chín</a:t>
            </a:r>
            <a:endParaRPr lang="en-US" sz="3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53"/>
          <p:cNvSpPr txBox="1">
            <a:spLocks noChangeArrowheads="1"/>
          </p:cNvSpPr>
          <p:nvPr/>
        </p:nvSpPr>
        <p:spPr bwMode="auto">
          <a:xfrm>
            <a:off x="4786745" y="3179762"/>
            <a:ext cx="547255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49</a:t>
            </a:r>
            <a:endParaRPr lang="en-US" sz="3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Straight Connector 25"/>
          <p:cNvCxnSpPr>
            <a:stCxn id="24" idx="1"/>
            <a:endCxn id="24" idx="3"/>
          </p:cNvCxnSpPr>
          <p:nvPr/>
        </p:nvCxnSpPr>
        <p:spPr>
          <a:xfrm>
            <a:off x="4786745" y="3749149"/>
            <a:ext cx="54725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Title 1"/>
          <p:cNvSpPr txBox="1">
            <a:spLocks/>
          </p:cNvSpPr>
          <p:nvPr/>
        </p:nvSpPr>
        <p:spPr>
          <a:xfrm>
            <a:off x="152400" y="4166712"/>
            <a:ext cx="60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9" name="Text Box 53"/>
          <p:cNvSpPr txBox="1">
            <a:spLocks noChangeArrowheads="1"/>
          </p:cNvSpPr>
          <p:nvPr/>
        </p:nvSpPr>
        <p:spPr bwMode="auto">
          <a:xfrm>
            <a:off x="762000" y="4158159"/>
            <a:ext cx="3422073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mười</a:t>
            </a:r>
            <a:endParaRPr lang="en-US" sz="3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53"/>
          <p:cNvSpPr txBox="1">
            <a:spLocks noChangeArrowheads="1"/>
          </p:cNvSpPr>
          <p:nvPr/>
        </p:nvSpPr>
        <p:spPr bwMode="auto">
          <a:xfrm>
            <a:off x="4184073" y="3781217"/>
            <a:ext cx="876300" cy="140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eaLnBrk="1" hangingPunct="1">
              <a:spcBef>
                <a:spcPct val="50000"/>
              </a:spcBef>
            </a:pPr>
            <a:r>
              <a:rPr lang="en-US" sz="3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  <a:endParaRPr lang="en-US" sz="3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Straight Connector 31"/>
          <p:cNvCxnSpPr>
            <a:stCxn id="30" idx="1"/>
          </p:cNvCxnSpPr>
          <p:nvPr/>
        </p:nvCxnSpPr>
        <p:spPr>
          <a:xfrm flipV="1">
            <a:off x="4184073" y="4481408"/>
            <a:ext cx="647700" cy="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4" name="Title 1"/>
          <p:cNvSpPr txBox="1">
            <a:spLocks/>
          </p:cNvSpPr>
          <p:nvPr/>
        </p:nvSpPr>
        <p:spPr>
          <a:xfrm>
            <a:off x="138545" y="5181600"/>
            <a:ext cx="60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e)</a:t>
            </a:r>
            <a:endParaRPr lang="en-US" dirty="0"/>
          </a:p>
        </p:txBody>
      </p:sp>
      <p:sp>
        <p:nvSpPr>
          <p:cNvPr id="35" name="Text Box 53"/>
          <p:cNvSpPr txBox="1">
            <a:spLocks noChangeArrowheads="1"/>
          </p:cNvSpPr>
          <p:nvPr/>
        </p:nvSpPr>
        <p:spPr bwMode="auto">
          <a:xfrm>
            <a:off x="658091" y="5175647"/>
            <a:ext cx="6414655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3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53"/>
          <p:cNvSpPr txBox="1">
            <a:spLocks noChangeArrowheads="1"/>
          </p:cNvSpPr>
          <p:nvPr/>
        </p:nvSpPr>
        <p:spPr bwMode="auto">
          <a:xfrm>
            <a:off x="7114310" y="5029200"/>
            <a:ext cx="838199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52.84</a:t>
            </a:r>
            <a:endParaRPr lang="en-US" sz="3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Straight Connector 37"/>
          <p:cNvCxnSpPr>
            <a:stCxn id="36" idx="1"/>
            <a:endCxn id="36" idx="3"/>
          </p:cNvCxnSpPr>
          <p:nvPr/>
        </p:nvCxnSpPr>
        <p:spPr>
          <a:xfrm>
            <a:off x="7114310" y="5598587"/>
            <a:ext cx="83819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394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  <p:bldP spid="24" grpId="0"/>
      <p:bldP spid="30" grpId="0"/>
      <p:bldP spid="3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036" y="1307248"/>
            <a:ext cx="685800" cy="53498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a)</a:t>
            </a:r>
            <a:endParaRPr lang="en-US" dirty="0"/>
          </a:p>
        </p:txBody>
      </p:sp>
      <p:sp>
        <p:nvSpPr>
          <p:cNvPr id="3" name="Oval 52"/>
          <p:cNvSpPr>
            <a:spLocks noChangeArrowheads="1"/>
          </p:cNvSpPr>
          <p:nvPr/>
        </p:nvSpPr>
        <p:spPr bwMode="auto">
          <a:xfrm>
            <a:off x="228600" y="762000"/>
            <a:ext cx="4572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000" b="1" dirty="0" smtClean="0">
                <a:latin typeface="VNI-Times" pitchFamily="2" charset="0"/>
                <a:cs typeface="Arial" charset="0"/>
              </a:rPr>
              <a:t>4</a:t>
            </a:r>
            <a:endParaRPr lang="en-US" sz="5000" b="1" dirty="0">
              <a:latin typeface="VNI-Times" pitchFamily="2" charset="0"/>
              <a:cs typeface="Arial" charset="0"/>
            </a:endParaRPr>
          </a:p>
        </p:txBody>
      </p:sp>
      <p:sp>
        <p:nvSpPr>
          <p:cNvPr id="4" name="Text Box 53"/>
          <p:cNvSpPr txBox="1">
            <a:spLocks noChangeArrowheads="1"/>
          </p:cNvSpPr>
          <p:nvPr/>
        </p:nvSpPr>
        <p:spPr bwMode="auto">
          <a:xfrm>
            <a:off x="685800" y="685800"/>
            <a:ext cx="3048000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6" descr="Book-09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1473" y="231997"/>
            <a:ext cx="1820863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53"/>
          <p:cNvSpPr txBox="1">
            <a:spLocks noChangeArrowheads="1"/>
          </p:cNvSpPr>
          <p:nvPr/>
        </p:nvSpPr>
        <p:spPr bwMode="auto">
          <a:xfrm>
            <a:off x="865909" y="1238264"/>
            <a:ext cx="616527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5.9</a:t>
            </a:r>
            <a:endParaRPr lang="en-US" sz="3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53"/>
          <p:cNvSpPr txBox="1">
            <a:spLocks noChangeArrowheads="1"/>
          </p:cNvSpPr>
          <p:nvPr/>
        </p:nvSpPr>
        <p:spPr bwMode="auto">
          <a:xfrm>
            <a:off x="1676400" y="1390066"/>
            <a:ext cx="3048000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>
            <a:stCxn id="7" idx="1"/>
            <a:endCxn id="7" idx="3"/>
          </p:cNvCxnSpPr>
          <p:nvPr/>
        </p:nvCxnSpPr>
        <p:spPr>
          <a:xfrm>
            <a:off x="865909" y="1823040"/>
            <a:ext cx="61652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114300" y="2286000"/>
            <a:ext cx="685800" cy="534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Text Box 53"/>
          <p:cNvSpPr txBox="1">
            <a:spLocks noChangeArrowheads="1"/>
          </p:cNvSpPr>
          <p:nvPr/>
        </p:nvSpPr>
        <p:spPr bwMode="auto">
          <a:xfrm>
            <a:off x="685800" y="2282378"/>
            <a:ext cx="609600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8.17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3"/>
          <p:cNvCxnSpPr>
            <a:stCxn id="12" idx="1"/>
            <a:endCxn id="12" idx="3"/>
          </p:cNvCxnSpPr>
          <p:nvPr/>
        </p:nvCxnSpPr>
        <p:spPr>
          <a:xfrm>
            <a:off x="685800" y="2774821"/>
            <a:ext cx="609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Text Box 53"/>
          <p:cNvSpPr txBox="1">
            <a:spLocks noChangeArrowheads="1"/>
          </p:cNvSpPr>
          <p:nvPr/>
        </p:nvSpPr>
        <p:spPr bwMode="auto">
          <a:xfrm>
            <a:off x="1482436" y="2302748"/>
            <a:ext cx="3470564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bảy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114300" y="3234214"/>
            <a:ext cx="685800" cy="534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c)</a:t>
            </a:r>
            <a:endParaRPr lang="en-US" dirty="0"/>
          </a:p>
        </p:txBody>
      </p:sp>
      <p:sp>
        <p:nvSpPr>
          <p:cNvPr id="18" name="Text Box 53"/>
          <p:cNvSpPr txBox="1">
            <a:spLocks noChangeArrowheads="1"/>
          </p:cNvSpPr>
          <p:nvPr/>
        </p:nvSpPr>
        <p:spPr bwMode="auto">
          <a:xfrm>
            <a:off x="658091" y="3124200"/>
            <a:ext cx="637309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3.27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Connector 19"/>
          <p:cNvCxnSpPr>
            <a:stCxn id="18" idx="1"/>
          </p:cNvCxnSpPr>
          <p:nvPr/>
        </p:nvCxnSpPr>
        <p:spPr>
          <a:xfrm flipV="1">
            <a:off x="658091" y="3616642"/>
            <a:ext cx="516081" cy="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" name="Text Box 53"/>
          <p:cNvSpPr txBox="1">
            <a:spLocks noChangeArrowheads="1"/>
          </p:cNvSpPr>
          <p:nvPr/>
        </p:nvSpPr>
        <p:spPr bwMode="auto">
          <a:xfrm>
            <a:off x="1465117" y="3120361"/>
            <a:ext cx="3716483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bảy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114300" y="4109850"/>
            <a:ext cx="685800" cy="534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4" name="Text Box 53"/>
          <p:cNvSpPr txBox="1">
            <a:spLocks noChangeArrowheads="1"/>
          </p:cNvSpPr>
          <p:nvPr/>
        </p:nvSpPr>
        <p:spPr bwMode="auto">
          <a:xfrm>
            <a:off x="685801" y="4109851"/>
            <a:ext cx="779316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19.33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53"/>
          <p:cNvSpPr txBox="1">
            <a:spLocks noChangeArrowheads="1"/>
          </p:cNvSpPr>
          <p:nvPr/>
        </p:nvSpPr>
        <p:spPr bwMode="auto">
          <a:xfrm>
            <a:off x="1359476" y="4191000"/>
            <a:ext cx="4660324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658091" y="4602293"/>
            <a:ext cx="63730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Title 1"/>
          <p:cNvSpPr txBox="1">
            <a:spLocks/>
          </p:cNvSpPr>
          <p:nvPr/>
        </p:nvSpPr>
        <p:spPr>
          <a:xfrm>
            <a:off x="114300" y="4953000"/>
            <a:ext cx="685800" cy="534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e)</a:t>
            </a:r>
            <a:endParaRPr lang="en-US" dirty="0"/>
          </a:p>
        </p:txBody>
      </p:sp>
      <p:sp>
        <p:nvSpPr>
          <p:cNvPr id="30" name="Text Box 53"/>
          <p:cNvSpPr txBox="1">
            <a:spLocks noChangeArrowheads="1"/>
          </p:cNvSpPr>
          <p:nvPr/>
        </p:nvSpPr>
        <p:spPr bwMode="auto">
          <a:xfrm>
            <a:off x="658091" y="4949379"/>
            <a:ext cx="824345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80.100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53"/>
          <p:cNvSpPr txBox="1">
            <a:spLocks noChangeArrowheads="1"/>
          </p:cNvSpPr>
          <p:nvPr/>
        </p:nvSpPr>
        <p:spPr bwMode="auto">
          <a:xfrm>
            <a:off x="1504949" y="5113800"/>
            <a:ext cx="4660324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Straight Connector 32"/>
          <p:cNvCxnSpPr>
            <a:stCxn id="30" idx="1"/>
          </p:cNvCxnSpPr>
          <p:nvPr/>
        </p:nvCxnSpPr>
        <p:spPr>
          <a:xfrm flipV="1">
            <a:off x="658091" y="5441821"/>
            <a:ext cx="637309" cy="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2781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  <p:bldP spid="21" grpId="0"/>
      <p:bldP spid="25" grpId="0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247650" y="228600"/>
            <a:ext cx="4130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Giới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thiệu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4099" name="Text Box 38"/>
          <p:cNvSpPr txBox="1">
            <a:spLocks noChangeArrowheads="1"/>
          </p:cNvSpPr>
          <p:nvPr/>
        </p:nvSpPr>
        <p:spPr bwMode="auto">
          <a:xfrm>
            <a:off x="6248400" y="2133600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800">
              <a:latin typeface="Times New Roman" pitchFamily="18" charset="0"/>
            </a:endParaRPr>
          </a:p>
        </p:txBody>
      </p:sp>
      <p:sp>
        <p:nvSpPr>
          <p:cNvPr id="4100" name="Text Box 34"/>
          <p:cNvSpPr txBox="1">
            <a:spLocks noChangeArrowheads="1"/>
          </p:cNvSpPr>
          <p:nvPr/>
        </p:nvSpPr>
        <p:spPr bwMode="auto">
          <a:xfrm>
            <a:off x="3505200" y="3233738"/>
            <a:ext cx="5486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Tô màu mấy phần.?</a:t>
            </a:r>
          </a:p>
        </p:txBody>
      </p:sp>
      <p:sp>
        <p:nvSpPr>
          <p:cNvPr id="4101" name="Rectangle 37"/>
          <p:cNvSpPr>
            <a:spLocks noChangeArrowheads="1"/>
          </p:cNvSpPr>
          <p:nvPr/>
        </p:nvSpPr>
        <p:spPr bwMode="auto">
          <a:xfrm>
            <a:off x="0" y="30511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1800">
              <a:latin typeface="Times New Roman" pitchFamily="18" charset="0"/>
            </a:endParaRPr>
          </a:p>
        </p:txBody>
      </p:sp>
      <p:sp>
        <p:nvSpPr>
          <p:cNvPr id="4102" name="Text Box 38"/>
          <p:cNvSpPr txBox="1">
            <a:spLocks noChangeArrowheads="1"/>
          </p:cNvSpPr>
          <p:nvPr/>
        </p:nvSpPr>
        <p:spPr bwMode="auto">
          <a:xfrm>
            <a:off x="3276600" y="5105400"/>
            <a:ext cx="57912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Ta nói: 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Đã tô màu </a:t>
            </a:r>
            <a:r>
              <a:rPr lang="en-US" sz="3600" b="1" i="1" u="sng">
                <a:solidFill>
                  <a:srgbClr val="C00000"/>
                </a:solidFill>
                <a:latin typeface="Times New Roman" pitchFamily="18" charset="0"/>
              </a:rPr>
              <a:t>năm phần sáu</a:t>
            </a:r>
            <a:r>
              <a:rPr lang="en-US" sz="3600" b="1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b="1">
                <a:latin typeface="Times New Roman" pitchFamily="18" charset="0"/>
              </a:rPr>
              <a:t>hình tròn.</a:t>
            </a:r>
          </a:p>
        </p:txBody>
      </p:sp>
      <p:sp>
        <p:nvSpPr>
          <p:cNvPr id="4103" name="Oval 12"/>
          <p:cNvSpPr>
            <a:spLocks noChangeArrowheads="1"/>
          </p:cNvSpPr>
          <p:nvPr/>
        </p:nvSpPr>
        <p:spPr bwMode="auto">
          <a:xfrm>
            <a:off x="320675" y="1128713"/>
            <a:ext cx="2743200" cy="28194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1800">
              <a:latin typeface="Times New Roman" pitchFamily="18" charset="0"/>
            </a:endParaRPr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511175" y="1128713"/>
            <a:ext cx="2362200" cy="2820987"/>
            <a:chOff x="424" y="766"/>
            <a:chExt cx="1357" cy="1826"/>
          </a:xfrm>
        </p:grpSpPr>
        <p:sp>
          <p:nvSpPr>
            <p:cNvPr id="4108" name="Line 60"/>
            <p:cNvSpPr>
              <a:spLocks noChangeShapeType="1"/>
            </p:cNvSpPr>
            <p:nvPr/>
          </p:nvSpPr>
          <p:spPr bwMode="auto">
            <a:xfrm>
              <a:off x="1089" y="766"/>
              <a:ext cx="0" cy="182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Line 61"/>
            <p:cNvSpPr>
              <a:spLocks noChangeShapeType="1"/>
            </p:cNvSpPr>
            <p:nvPr/>
          </p:nvSpPr>
          <p:spPr bwMode="auto">
            <a:xfrm flipH="1">
              <a:off x="424" y="1154"/>
              <a:ext cx="1357" cy="1001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0" name="Line 62"/>
            <p:cNvSpPr>
              <a:spLocks noChangeShapeType="1"/>
            </p:cNvSpPr>
            <p:nvPr/>
          </p:nvSpPr>
          <p:spPr bwMode="auto">
            <a:xfrm>
              <a:off x="424" y="1154"/>
              <a:ext cx="1357" cy="987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" name="Text Box 34"/>
          <p:cNvSpPr txBox="1">
            <a:spLocks noChangeArrowheads="1"/>
          </p:cNvSpPr>
          <p:nvPr/>
        </p:nvSpPr>
        <p:spPr bwMode="auto">
          <a:xfrm>
            <a:off x="3276600" y="989013"/>
            <a:ext cx="5486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Chia hình tròn thành mấy phần bằng nhau?</a:t>
            </a:r>
          </a:p>
        </p:txBody>
      </p:sp>
      <p:sp>
        <p:nvSpPr>
          <p:cNvPr id="4106" name="Text Box 34"/>
          <p:cNvSpPr txBox="1">
            <a:spLocks noChangeArrowheads="1"/>
          </p:cNvSpPr>
          <p:nvPr/>
        </p:nvSpPr>
        <p:spPr bwMode="auto">
          <a:xfrm>
            <a:off x="3810000" y="5070475"/>
            <a:ext cx="54864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Chia hình tròn thành 6 phần bằng nhau, tô màu 5 phần.</a:t>
            </a:r>
          </a:p>
        </p:txBody>
      </p:sp>
      <p:sp>
        <p:nvSpPr>
          <p:cNvPr id="21" name="Text Box 34"/>
          <p:cNvSpPr txBox="1">
            <a:spLocks noChangeArrowheads="1"/>
          </p:cNvSpPr>
          <p:nvPr/>
        </p:nvSpPr>
        <p:spPr bwMode="auto">
          <a:xfrm>
            <a:off x="3302000" y="933450"/>
            <a:ext cx="5486400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Chia hình tròn thành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6 </a:t>
            </a:r>
            <a:r>
              <a:rPr lang="en-US" sz="3600" b="1">
                <a:latin typeface="Times New Roman" pitchFamily="18" charset="0"/>
              </a:rPr>
              <a:t>phần bằng nhau.</a:t>
            </a:r>
          </a:p>
        </p:txBody>
      </p:sp>
    </p:spTree>
    <p:extLst>
      <p:ext uri="{BB962C8B-B14F-4D97-AF65-F5344CB8AC3E}">
        <p14:creationId xmlns:p14="http://schemas.microsoft.com/office/powerpoint/2010/main" val="2897970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2"/>
          <p:cNvSpPr txBox="1">
            <a:spLocks noChangeArrowheads="1"/>
          </p:cNvSpPr>
          <p:nvPr/>
        </p:nvSpPr>
        <p:spPr bwMode="auto">
          <a:xfrm>
            <a:off x="247650" y="228600"/>
            <a:ext cx="4130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Giới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thiệu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phân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5123" name="Text Box 38"/>
          <p:cNvSpPr txBox="1">
            <a:spLocks noChangeArrowheads="1"/>
          </p:cNvSpPr>
          <p:nvPr/>
        </p:nvSpPr>
        <p:spPr bwMode="auto">
          <a:xfrm>
            <a:off x="6248400" y="2133600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800">
              <a:latin typeface="Times New Roman" pitchFamily="18" charset="0"/>
            </a:endParaRPr>
          </a:p>
        </p:txBody>
      </p:sp>
      <p:sp>
        <p:nvSpPr>
          <p:cNvPr id="5124" name="Text Box 34"/>
          <p:cNvSpPr txBox="1">
            <a:spLocks noChangeArrowheads="1"/>
          </p:cNvSpPr>
          <p:nvPr/>
        </p:nvSpPr>
        <p:spPr bwMode="auto">
          <a:xfrm>
            <a:off x="3581400" y="2312988"/>
            <a:ext cx="5486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Tô màu mấy phần.?</a:t>
            </a:r>
          </a:p>
        </p:txBody>
      </p:sp>
      <p:sp>
        <p:nvSpPr>
          <p:cNvPr id="5125" name="Rectangle 37"/>
          <p:cNvSpPr>
            <a:spLocks noChangeArrowheads="1"/>
          </p:cNvSpPr>
          <p:nvPr/>
        </p:nvSpPr>
        <p:spPr bwMode="auto">
          <a:xfrm>
            <a:off x="0" y="30511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1800">
              <a:latin typeface="Times New Roman" pitchFamily="18" charset="0"/>
            </a:endParaRPr>
          </a:p>
        </p:txBody>
      </p:sp>
      <p:sp>
        <p:nvSpPr>
          <p:cNvPr id="5126" name="Text Box 34"/>
          <p:cNvSpPr txBox="1">
            <a:spLocks noChangeArrowheads="1"/>
          </p:cNvSpPr>
          <p:nvPr/>
        </p:nvSpPr>
        <p:spPr bwMode="auto">
          <a:xfrm>
            <a:off x="3657600" y="925513"/>
            <a:ext cx="5486400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Chia hình tròn thành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6 </a:t>
            </a:r>
            <a:r>
              <a:rPr lang="en-US" sz="3600" b="1">
                <a:latin typeface="Times New Roman" pitchFamily="18" charset="0"/>
              </a:rPr>
              <a:t>phần bằng nhau.</a:t>
            </a:r>
          </a:p>
        </p:txBody>
      </p:sp>
      <p:pic>
        <p:nvPicPr>
          <p:cNvPr id="5127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066800"/>
            <a:ext cx="3429000" cy="3352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8" name="Line 61"/>
          <p:cNvSpPr>
            <a:spLocks noChangeShapeType="1"/>
          </p:cNvSpPr>
          <p:nvPr/>
        </p:nvSpPr>
        <p:spPr bwMode="auto">
          <a:xfrm flipH="1">
            <a:off x="1790700" y="1333500"/>
            <a:ext cx="0" cy="27051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Line 61"/>
          <p:cNvSpPr>
            <a:spLocks noChangeShapeType="1"/>
          </p:cNvSpPr>
          <p:nvPr/>
        </p:nvSpPr>
        <p:spPr bwMode="auto">
          <a:xfrm flipH="1">
            <a:off x="685800" y="1865313"/>
            <a:ext cx="2209800" cy="15462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61"/>
          <p:cNvSpPr>
            <a:spLocks noChangeShapeType="1"/>
          </p:cNvSpPr>
          <p:nvPr/>
        </p:nvSpPr>
        <p:spPr bwMode="auto">
          <a:xfrm flipH="1" flipV="1">
            <a:off x="685800" y="1889125"/>
            <a:ext cx="2286000" cy="15208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Oval 23"/>
          <p:cNvSpPr>
            <a:spLocks noChangeArrowheads="1"/>
          </p:cNvSpPr>
          <p:nvPr/>
        </p:nvSpPr>
        <p:spPr bwMode="auto">
          <a:xfrm>
            <a:off x="457200" y="1333500"/>
            <a:ext cx="2667000" cy="27051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 Box 34"/>
          <p:cNvSpPr txBox="1">
            <a:spLocks noChangeArrowheads="1"/>
          </p:cNvSpPr>
          <p:nvPr/>
        </p:nvSpPr>
        <p:spPr bwMode="auto">
          <a:xfrm>
            <a:off x="3581400" y="2389188"/>
            <a:ext cx="5486400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</a:rPr>
              <a:t>Tô màu 5 phần.</a:t>
            </a:r>
          </a:p>
        </p:txBody>
      </p:sp>
    </p:spTree>
    <p:extLst>
      <p:ext uri="{BB962C8B-B14F-4D97-AF65-F5344CB8AC3E}">
        <p14:creationId xmlns:p14="http://schemas.microsoft.com/office/powerpoint/2010/main" val="212740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2"/>
          <p:cNvSpPr txBox="1">
            <a:spLocks noChangeArrowheads="1"/>
          </p:cNvSpPr>
          <p:nvPr/>
        </p:nvSpPr>
        <p:spPr bwMode="auto">
          <a:xfrm>
            <a:off x="247650" y="228600"/>
            <a:ext cx="4130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Giới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thiệu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phân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6147" name="Text Box 38"/>
          <p:cNvSpPr txBox="1">
            <a:spLocks noChangeArrowheads="1"/>
          </p:cNvSpPr>
          <p:nvPr/>
        </p:nvSpPr>
        <p:spPr bwMode="auto">
          <a:xfrm>
            <a:off x="6248400" y="2133600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800">
              <a:latin typeface="Times New Roman" pitchFamily="18" charset="0"/>
            </a:endParaRPr>
          </a:p>
        </p:txBody>
      </p:sp>
      <p:sp>
        <p:nvSpPr>
          <p:cNvPr id="6148" name="Rectangle 37"/>
          <p:cNvSpPr>
            <a:spLocks noChangeArrowheads="1"/>
          </p:cNvSpPr>
          <p:nvPr/>
        </p:nvSpPr>
        <p:spPr bwMode="auto">
          <a:xfrm>
            <a:off x="0" y="30511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1800">
              <a:latin typeface="Times New Roman" pitchFamily="18" charset="0"/>
            </a:endParaRPr>
          </a:p>
        </p:txBody>
      </p:sp>
      <p:sp>
        <p:nvSpPr>
          <p:cNvPr id="6149" name="Text Box 34"/>
          <p:cNvSpPr txBox="1">
            <a:spLocks noChangeArrowheads="1"/>
          </p:cNvSpPr>
          <p:nvPr/>
        </p:nvSpPr>
        <p:spPr bwMode="auto">
          <a:xfrm>
            <a:off x="3505200" y="1079500"/>
            <a:ext cx="54864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Chia hình tròn thành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6 </a:t>
            </a:r>
            <a:r>
              <a:rPr lang="en-US" sz="3600" b="1">
                <a:latin typeface="Times New Roman" pitchFamily="18" charset="0"/>
              </a:rPr>
              <a:t>phần bằng nhau,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 tô màu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5</a:t>
            </a:r>
            <a:r>
              <a:rPr lang="en-US" sz="3600" b="1">
                <a:latin typeface="Times New Roman" pitchFamily="18" charset="0"/>
              </a:rPr>
              <a:t> phần.</a:t>
            </a:r>
          </a:p>
        </p:txBody>
      </p:sp>
      <p:pic>
        <p:nvPicPr>
          <p:cNvPr id="6150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066800"/>
            <a:ext cx="3429000" cy="3352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1" name="Line 61"/>
          <p:cNvSpPr>
            <a:spLocks noChangeShapeType="1"/>
          </p:cNvSpPr>
          <p:nvPr/>
        </p:nvSpPr>
        <p:spPr bwMode="auto">
          <a:xfrm flipH="1">
            <a:off x="1790700" y="1333500"/>
            <a:ext cx="0" cy="27051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Line 61"/>
          <p:cNvSpPr>
            <a:spLocks noChangeShapeType="1"/>
          </p:cNvSpPr>
          <p:nvPr/>
        </p:nvSpPr>
        <p:spPr bwMode="auto">
          <a:xfrm flipH="1">
            <a:off x="685800" y="1865313"/>
            <a:ext cx="2209800" cy="15462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Line 61"/>
          <p:cNvSpPr>
            <a:spLocks noChangeShapeType="1"/>
          </p:cNvSpPr>
          <p:nvPr/>
        </p:nvSpPr>
        <p:spPr bwMode="auto">
          <a:xfrm flipH="1" flipV="1">
            <a:off x="685800" y="1889125"/>
            <a:ext cx="2286000" cy="15208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Oval 23"/>
          <p:cNvSpPr>
            <a:spLocks noChangeArrowheads="1"/>
          </p:cNvSpPr>
          <p:nvPr/>
        </p:nvSpPr>
        <p:spPr bwMode="auto">
          <a:xfrm>
            <a:off x="457200" y="1333500"/>
            <a:ext cx="2667000" cy="27051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Text Box 38"/>
          <p:cNvSpPr txBox="1">
            <a:spLocks noChangeArrowheads="1"/>
          </p:cNvSpPr>
          <p:nvPr/>
        </p:nvSpPr>
        <p:spPr bwMode="auto">
          <a:xfrm>
            <a:off x="3124200" y="3135313"/>
            <a:ext cx="57912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Ta nói: 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Đã tô màu </a:t>
            </a:r>
            <a:r>
              <a:rPr lang="en-US" sz="3600" b="1" u="sng">
                <a:solidFill>
                  <a:srgbClr val="C00000"/>
                </a:solidFill>
                <a:latin typeface="Times New Roman" pitchFamily="18" charset="0"/>
              </a:rPr>
              <a:t>năm phần sáu</a:t>
            </a:r>
            <a:r>
              <a:rPr lang="en-US" sz="3600" b="1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b="1">
                <a:latin typeface="Times New Roman" pitchFamily="18" charset="0"/>
              </a:rPr>
              <a:t>hình tròn.</a:t>
            </a:r>
          </a:p>
        </p:txBody>
      </p:sp>
    </p:spTree>
    <p:extLst>
      <p:ext uri="{BB962C8B-B14F-4D97-AF65-F5344CB8AC3E}">
        <p14:creationId xmlns:p14="http://schemas.microsoft.com/office/powerpoint/2010/main" val="186790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2"/>
          <p:cNvSpPr txBox="1">
            <a:spLocks noChangeArrowheads="1"/>
          </p:cNvSpPr>
          <p:nvPr/>
        </p:nvSpPr>
        <p:spPr bwMode="auto">
          <a:xfrm>
            <a:off x="247650" y="228600"/>
            <a:ext cx="4130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Giới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thiệu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phân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7171" name="Text Box 38"/>
          <p:cNvSpPr txBox="1">
            <a:spLocks noChangeArrowheads="1"/>
          </p:cNvSpPr>
          <p:nvPr/>
        </p:nvSpPr>
        <p:spPr bwMode="auto">
          <a:xfrm>
            <a:off x="6248400" y="2133600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800">
              <a:latin typeface="Times New Roman" pitchFamily="18" charset="0"/>
            </a:endParaRPr>
          </a:p>
        </p:txBody>
      </p:sp>
      <p:sp>
        <p:nvSpPr>
          <p:cNvPr id="7172" name="Rectangle 37"/>
          <p:cNvSpPr>
            <a:spLocks noChangeArrowheads="1"/>
          </p:cNvSpPr>
          <p:nvPr/>
        </p:nvSpPr>
        <p:spPr bwMode="auto">
          <a:xfrm>
            <a:off x="0" y="30511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1800">
              <a:latin typeface="Times New Roman" pitchFamily="18" charset="0"/>
            </a:endParaRPr>
          </a:p>
        </p:txBody>
      </p:sp>
      <p:sp>
        <p:nvSpPr>
          <p:cNvPr id="7173" name="Text Box 34"/>
          <p:cNvSpPr txBox="1">
            <a:spLocks noChangeArrowheads="1"/>
          </p:cNvSpPr>
          <p:nvPr/>
        </p:nvSpPr>
        <p:spPr bwMode="auto">
          <a:xfrm>
            <a:off x="3429000" y="895350"/>
            <a:ext cx="54864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Chia hình tròn thành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6 </a:t>
            </a:r>
            <a:r>
              <a:rPr lang="en-US" sz="3200" b="1">
                <a:latin typeface="Times New Roman" pitchFamily="18" charset="0"/>
              </a:rPr>
              <a:t>phần bằng nhau, tô màu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5</a:t>
            </a:r>
            <a:r>
              <a:rPr lang="en-US" sz="3200" b="1">
                <a:latin typeface="Times New Roman" pitchFamily="18" charset="0"/>
              </a:rPr>
              <a:t> phần.</a:t>
            </a:r>
          </a:p>
        </p:txBody>
      </p:sp>
      <p:pic>
        <p:nvPicPr>
          <p:cNvPr id="7174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066800"/>
            <a:ext cx="3429000" cy="3352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5" name="Line 61"/>
          <p:cNvSpPr>
            <a:spLocks noChangeShapeType="1"/>
          </p:cNvSpPr>
          <p:nvPr/>
        </p:nvSpPr>
        <p:spPr bwMode="auto">
          <a:xfrm flipH="1">
            <a:off x="1790700" y="1333500"/>
            <a:ext cx="0" cy="27051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Line 61"/>
          <p:cNvSpPr>
            <a:spLocks noChangeShapeType="1"/>
          </p:cNvSpPr>
          <p:nvPr/>
        </p:nvSpPr>
        <p:spPr bwMode="auto">
          <a:xfrm flipH="1">
            <a:off x="685800" y="1865313"/>
            <a:ext cx="2209800" cy="15462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Line 61"/>
          <p:cNvSpPr>
            <a:spLocks noChangeShapeType="1"/>
          </p:cNvSpPr>
          <p:nvPr/>
        </p:nvSpPr>
        <p:spPr bwMode="auto">
          <a:xfrm flipH="1" flipV="1">
            <a:off x="685800" y="1889125"/>
            <a:ext cx="2286000" cy="15208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Oval 23"/>
          <p:cNvSpPr>
            <a:spLocks noChangeArrowheads="1"/>
          </p:cNvSpPr>
          <p:nvPr/>
        </p:nvSpPr>
        <p:spPr bwMode="auto">
          <a:xfrm>
            <a:off x="457200" y="1333500"/>
            <a:ext cx="2667000" cy="27051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Text Box 38"/>
          <p:cNvSpPr txBox="1">
            <a:spLocks noChangeArrowheads="1"/>
          </p:cNvSpPr>
          <p:nvPr/>
        </p:nvSpPr>
        <p:spPr bwMode="auto">
          <a:xfrm>
            <a:off x="3365500" y="1958975"/>
            <a:ext cx="5791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Ta nói: </a:t>
            </a:r>
            <a:r>
              <a:rPr lang="en-US" sz="3600" b="1">
                <a:latin typeface="Times New Roman" pitchFamily="18" charset="0"/>
              </a:rPr>
              <a:t>Đã tô màu </a:t>
            </a:r>
            <a:r>
              <a:rPr lang="en-US" sz="3600" b="1" u="sng">
                <a:solidFill>
                  <a:srgbClr val="C00000"/>
                </a:solidFill>
                <a:latin typeface="Times New Roman" pitchFamily="18" charset="0"/>
              </a:rPr>
              <a:t>năm phần sáu</a:t>
            </a:r>
            <a:r>
              <a:rPr lang="en-US" sz="3600" b="1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b="1">
                <a:latin typeface="Times New Roman" pitchFamily="18" charset="0"/>
              </a:rPr>
              <a:t>hình tròn.</a:t>
            </a:r>
          </a:p>
        </p:txBody>
      </p:sp>
      <p:sp>
        <p:nvSpPr>
          <p:cNvPr id="7180" name="Rectangle 1"/>
          <p:cNvSpPr>
            <a:spLocks noChangeArrowheads="1"/>
          </p:cNvSpPr>
          <p:nvPr/>
        </p:nvSpPr>
        <p:spPr bwMode="auto">
          <a:xfrm>
            <a:off x="2743200" y="3586163"/>
            <a:ext cx="6172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Ta viết:</a:t>
            </a:r>
            <a:endParaRPr lang="en-US" sz="320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292600" y="3309938"/>
            <a:ext cx="4159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lang="en-US" sz="360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225925" y="3902075"/>
            <a:ext cx="4143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6</a:t>
            </a:r>
            <a:endParaRPr lang="en-US" sz="3600"/>
          </a:p>
        </p:txBody>
      </p:sp>
      <p:cxnSp>
        <p:nvCxnSpPr>
          <p:cNvPr id="5" name="Straight Connector 4"/>
          <p:cNvCxnSpPr/>
          <p:nvPr/>
        </p:nvCxnSpPr>
        <p:spPr>
          <a:xfrm>
            <a:off x="4152900" y="3956050"/>
            <a:ext cx="555625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003800" y="3592513"/>
            <a:ext cx="3784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đọc là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năm phần sáu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133600" y="4703763"/>
            <a:ext cx="6172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Ta gọi</a:t>
            </a:r>
            <a:endParaRPr lang="en-US" sz="3200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3576638" y="4379913"/>
            <a:ext cx="4159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lang="en-US" sz="3600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509963" y="4973638"/>
            <a:ext cx="4159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6</a:t>
            </a:r>
            <a:endParaRPr lang="en-US" sz="3600"/>
          </a:p>
        </p:txBody>
      </p:sp>
      <p:cxnSp>
        <p:nvCxnSpPr>
          <p:cNvPr id="25" name="Straight Connector 24"/>
          <p:cNvCxnSpPr/>
          <p:nvPr/>
        </p:nvCxnSpPr>
        <p:spPr>
          <a:xfrm>
            <a:off x="3436938" y="5027613"/>
            <a:ext cx="555625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4094163" y="4679950"/>
            <a:ext cx="222528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419100" y="5619750"/>
            <a:ext cx="14959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Phân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số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105025" y="5307013"/>
            <a:ext cx="4159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lang="en-US" sz="3600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038350" y="5899150"/>
            <a:ext cx="4143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6</a:t>
            </a:r>
            <a:endParaRPr lang="en-US" sz="3600"/>
          </a:p>
        </p:txBody>
      </p:sp>
      <p:cxnSp>
        <p:nvCxnSpPr>
          <p:cNvPr id="30" name="Straight Connector 29"/>
          <p:cNvCxnSpPr/>
          <p:nvPr/>
        </p:nvCxnSpPr>
        <p:spPr>
          <a:xfrm>
            <a:off x="1965325" y="5953125"/>
            <a:ext cx="555625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2682875" y="5661025"/>
            <a:ext cx="464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Có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tử số 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là 5,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mẫu số 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là 6.</a:t>
            </a:r>
            <a:endParaRPr lang="en-US" sz="3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33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6" grpId="0"/>
      <p:bldP spid="21" grpId="0"/>
      <p:bldP spid="23" grpId="0"/>
      <p:bldP spid="24" grpId="0"/>
      <p:bldP spid="26" grpId="0"/>
      <p:bldP spid="27" grpId="0"/>
      <p:bldP spid="28" grpId="0"/>
      <p:bldP spid="29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2"/>
          <p:cNvSpPr txBox="1">
            <a:spLocks noChangeArrowheads="1"/>
          </p:cNvSpPr>
          <p:nvPr/>
        </p:nvSpPr>
        <p:spPr bwMode="auto">
          <a:xfrm>
            <a:off x="247650" y="228600"/>
            <a:ext cx="4130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Giới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thiệu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phân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8195" name="Text Box 38"/>
          <p:cNvSpPr txBox="1">
            <a:spLocks noChangeArrowheads="1"/>
          </p:cNvSpPr>
          <p:nvPr/>
        </p:nvSpPr>
        <p:spPr bwMode="auto">
          <a:xfrm>
            <a:off x="6248400" y="2133600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800">
              <a:latin typeface="Times New Roman" pitchFamily="18" charset="0"/>
            </a:endParaRPr>
          </a:p>
        </p:txBody>
      </p:sp>
      <p:sp>
        <p:nvSpPr>
          <p:cNvPr id="8196" name="Rectangle 37"/>
          <p:cNvSpPr>
            <a:spLocks noChangeArrowheads="1"/>
          </p:cNvSpPr>
          <p:nvPr/>
        </p:nvSpPr>
        <p:spPr bwMode="auto">
          <a:xfrm>
            <a:off x="0" y="30511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1800">
              <a:latin typeface="Times New Roman" pitchFamily="18" charset="0"/>
            </a:endParaRPr>
          </a:p>
        </p:txBody>
      </p:sp>
      <p:pic>
        <p:nvPicPr>
          <p:cNvPr id="8197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066800"/>
            <a:ext cx="3429000" cy="3352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8" name="Line 61"/>
          <p:cNvSpPr>
            <a:spLocks noChangeShapeType="1"/>
          </p:cNvSpPr>
          <p:nvPr/>
        </p:nvSpPr>
        <p:spPr bwMode="auto">
          <a:xfrm flipH="1">
            <a:off x="1790700" y="1333500"/>
            <a:ext cx="0" cy="27051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Line 61"/>
          <p:cNvSpPr>
            <a:spLocks noChangeShapeType="1"/>
          </p:cNvSpPr>
          <p:nvPr/>
        </p:nvSpPr>
        <p:spPr bwMode="auto">
          <a:xfrm flipH="1">
            <a:off x="685800" y="1865313"/>
            <a:ext cx="2209800" cy="15462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Line 61"/>
          <p:cNvSpPr>
            <a:spLocks noChangeShapeType="1"/>
          </p:cNvSpPr>
          <p:nvPr/>
        </p:nvSpPr>
        <p:spPr bwMode="auto">
          <a:xfrm flipH="1" flipV="1">
            <a:off x="685800" y="1889125"/>
            <a:ext cx="2286000" cy="15208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23"/>
          <p:cNvSpPr>
            <a:spLocks noChangeArrowheads="1"/>
          </p:cNvSpPr>
          <p:nvPr/>
        </p:nvSpPr>
        <p:spPr bwMode="auto">
          <a:xfrm>
            <a:off x="457200" y="1333500"/>
            <a:ext cx="2667000" cy="27051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Rectangle 1"/>
          <p:cNvSpPr>
            <a:spLocks noChangeArrowheads="1"/>
          </p:cNvSpPr>
          <p:nvPr/>
        </p:nvSpPr>
        <p:spPr bwMode="auto">
          <a:xfrm>
            <a:off x="2870200" y="914400"/>
            <a:ext cx="6172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Ta viết:         đọc là năm phần sáu.</a:t>
            </a:r>
            <a:endParaRPr lang="en-US" sz="3200"/>
          </a:p>
        </p:txBody>
      </p:sp>
      <p:sp>
        <p:nvSpPr>
          <p:cNvPr id="8203" name="Rectangle 2"/>
          <p:cNvSpPr>
            <a:spLocks noChangeArrowheads="1"/>
          </p:cNvSpPr>
          <p:nvPr/>
        </p:nvSpPr>
        <p:spPr bwMode="auto">
          <a:xfrm>
            <a:off x="4408488" y="720725"/>
            <a:ext cx="365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lang="en-US" sz="2800"/>
          </a:p>
        </p:txBody>
      </p:sp>
      <p:sp>
        <p:nvSpPr>
          <p:cNvPr id="8204" name="Rectangle 13"/>
          <p:cNvSpPr>
            <a:spLocks noChangeArrowheads="1"/>
          </p:cNvSpPr>
          <p:nvPr/>
        </p:nvSpPr>
        <p:spPr bwMode="auto">
          <a:xfrm>
            <a:off x="4408488" y="1333500"/>
            <a:ext cx="365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6</a:t>
            </a:r>
            <a:endParaRPr lang="en-US" sz="2800"/>
          </a:p>
        </p:txBody>
      </p:sp>
      <p:cxnSp>
        <p:nvCxnSpPr>
          <p:cNvPr id="5" name="Straight Connector 4"/>
          <p:cNvCxnSpPr/>
          <p:nvPr/>
        </p:nvCxnSpPr>
        <p:spPr>
          <a:xfrm>
            <a:off x="4405313" y="1284288"/>
            <a:ext cx="555625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6" name="Rectangle 20"/>
          <p:cNvSpPr>
            <a:spLocks noChangeArrowheads="1"/>
          </p:cNvSpPr>
          <p:nvPr/>
        </p:nvSpPr>
        <p:spPr bwMode="auto">
          <a:xfrm>
            <a:off x="3717925" y="1916113"/>
            <a:ext cx="50673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Ta gọi</a:t>
            </a:r>
            <a:endParaRPr lang="en-US" sz="3200"/>
          </a:p>
        </p:txBody>
      </p:sp>
      <p:sp>
        <p:nvSpPr>
          <p:cNvPr id="8207" name="Rectangle 25"/>
          <p:cNvSpPr>
            <a:spLocks noChangeArrowheads="1"/>
          </p:cNvSpPr>
          <p:nvPr/>
        </p:nvSpPr>
        <p:spPr bwMode="auto">
          <a:xfrm>
            <a:off x="5516563" y="1943100"/>
            <a:ext cx="271420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powerpoint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208" name="Rectangle 26"/>
          <p:cNvSpPr>
            <a:spLocks noChangeArrowheads="1"/>
          </p:cNvSpPr>
          <p:nvPr/>
        </p:nvSpPr>
        <p:spPr bwMode="auto">
          <a:xfrm>
            <a:off x="3124200" y="3189288"/>
            <a:ext cx="5918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số</a:t>
            </a:r>
            <a:endParaRPr lang="en-US" sz="32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tử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5,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mẫu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6.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209" name="Rectangle 31"/>
          <p:cNvSpPr>
            <a:spLocks noChangeArrowheads="1"/>
          </p:cNvSpPr>
          <p:nvPr/>
        </p:nvSpPr>
        <p:spPr bwMode="auto">
          <a:xfrm>
            <a:off x="4960938" y="1654175"/>
            <a:ext cx="365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lang="en-US" sz="2800"/>
          </a:p>
        </p:txBody>
      </p:sp>
      <p:sp>
        <p:nvSpPr>
          <p:cNvPr id="8210" name="Rectangle 32"/>
          <p:cNvSpPr>
            <a:spLocks noChangeArrowheads="1"/>
          </p:cNvSpPr>
          <p:nvPr/>
        </p:nvSpPr>
        <p:spPr bwMode="auto">
          <a:xfrm>
            <a:off x="4960938" y="2266950"/>
            <a:ext cx="365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6</a:t>
            </a:r>
            <a:endParaRPr lang="en-US" sz="280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960938" y="2266950"/>
            <a:ext cx="555625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12" name="Rectangle 34"/>
          <p:cNvSpPr>
            <a:spLocks noChangeArrowheads="1"/>
          </p:cNvSpPr>
          <p:nvPr/>
        </p:nvSpPr>
        <p:spPr bwMode="auto">
          <a:xfrm>
            <a:off x="4875213" y="3035300"/>
            <a:ext cx="3635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lang="en-US" sz="2800"/>
          </a:p>
        </p:txBody>
      </p:sp>
      <p:sp>
        <p:nvSpPr>
          <p:cNvPr id="8213" name="Rectangle 35"/>
          <p:cNvSpPr>
            <a:spLocks noChangeArrowheads="1"/>
          </p:cNvSpPr>
          <p:nvPr/>
        </p:nvSpPr>
        <p:spPr bwMode="auto">
          <a:xfrm>
            <a:off x="4875213" y="3648075"/>
            <a:ext cx="3635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6</a:t>
            </a:r>
            <a:endParaRPr lang="en-US" sz="2800"/>
          </a:p>
        </p:txBody>
      </p:sp>
      <p:cxnSp>
        <p:nvCxnSpPr>
          <p:cNvPr id="37" name="Straight Connector 36"/>
          <p:cNvCxnSpPr/>
          <p:nvPr/>
        </p:nvCxnSpPr>
        <p:spPr>
          <a:xfrm>
            <a:off x="4875213" y="3648075"/>
            <a:ext cx="554037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Box 46"/>
          <p:cNvSpPr txBox="1">
            <a:spLocks noChangeArrowheads="1"/>
          </p:cNvSpPr>
          <p:nvPr/>
        </p:nvSpPr>
        <p:spPr bwMode="auto">
          <a:xfrm>
            <a:off x="330200" y="4268788"/>
            <a:ext cx="86868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</a:rPr>
              <a:t>Mẫu số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</a:rPr>
              <a:t>là số tự nhiên viết dưới gạch ngang. Mẫu số cho biết hình tròn được chia thành 6 phần bằng nhau.</a:t>
            </a:r>
          </a:p>
        </p:txBody>
      </p:sp>
      <p:sp>
        <p:nvSpPr>
          <p:cNvPr id="39" name="Text Box 47"/>
          <p:cNvSpPr txBox="1">
            <a:spLocks noChangeArrowheads="1"/>
          </p:cNvSpPr>
          <p:nvPr/>
        </p:nvSpPr>
        <p:spPr bwMode="auto">
          <a:xfrm>
            <a:off x="266700" y="5395913"/>
            <a:ext cx="84582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</a:rPr>
              <a:t>Tử số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</a:rPr>
              <a:t>là số tự nhiên viết trên gạch ngang. Tử số cho biết 5 phần bằng nhau đã được tô màu.</a:t>
            </a:r>
          </a:p>
        </p:txBody>
      </p:sp>
    </p:spTree>
    <p:extLst>
      <p:ext uri="{BB962C8B-B14F-4D97-AF65-F5344CB8AC3E}">
        <p14:creationId xmlns:p14="http://schemas.microsoft.com/office/powerpoint/2010/main" val="2247199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 Box 22"/>
          <p:cNvSpPr txBox="1">
            <a:spLocks noChangeArrowheads="1"/>
          </p:cNvSpPr>
          <p:nvPr/>
        </p:nvSpPr>
        <p:spPr bwMode="auto">
          <a:xfrm>
            <a:off x="3141663" y="4979988"/>
            <a:ext cx="2555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 phần tư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3373438" y="4051300"/>
            <a:ext cx="1470025" cy="838200"/>
            <a:chOff x="389" y="3325"/>
            <a:chExt cx="633" cy="528"/>
          </a:xfrm>
        </p:grpSpPr>
        <p:sp>
          <p:nvSpPr>
            <p:cNvPr id="9236" name="Text Box 14"/>
            <p:cNvSpPr txBox="1">
              <a:spLocks noChangeArrowheads="1"/>
            </p:cNvSpPr>
            <p:nvPr/>
          </p:nvSpPr>
          <p:spPr bwMode="auto">
            <a:xfrm>
              <a:off x="389" y="3433"/>
              <a:ext cx="49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endPara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9237" name="Object 7"/>
            <p:cNvGraphicFramePr>
              <a:graphicFrameLocks noChangeAspect="1"/>
            </p:cNvGraphicFramePr>
            <p:nvPr/>
          </p:nvGraphicFramePr>
          <p:xfrm>
            <a:off x="799" y="3325"/>
            <a:ext cx="223" cy="5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1" name="Equation" r:id="rId3" imgW="164957" imgH="393359" progId="Equation.3">
                    <p:embed/>
                  </p:oleObj>
                </mc:Choice>
                <mc:Fallback>
                  <p:oleObj name="Equation" r:id="rId3" imgW="164957" imgH="39335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9" y="3325"/>
                          <a:ext cx="223" cy="5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9220" name="Picture 5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684338"/>
            <a:ext cx="177323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700213"/>
            <a:ext cx="265112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6119813" y="4062413"/>
            <a:ext cx="1473200" cy="838200"/>
            <a:chOff x="387" y="3325"/>
            <a:chExt cx="635" cy="528"/>
          </a:xfrm>
        </p:grpSpPr>
        <p:sp>
          <p:nvSpPr>
            <p:cNvPr id="9234" name="Text Box 14"/>
            <p:cNvSpPr txBox="1">
              <a:spLocks noChangeArrowheads="1"/>
            </p:cNvSpPr>
            <p:nvPr/>
          </p:nvSpPr>
          <p:spPr bwMode="auto">
            <a:xfrm>
              <a:off x="387" y="3436"/>
              <a:ext cx="49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endPara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9235" name="Object 8"/>
            <p:cNvGraphicFramePr>
              <a:graphicFrameLocks noChangeAspect="1"/>
            </p:cNvGraphicFramePr>
            <p:nvPr/>
          </p:nvGraphicFramePr>
          <p:xfrm>
            <a:off x="799" y="3325"/>
            <a:ext cx="223" cy="5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2" name="Equation" r:id="rId7" imgW="164957" imgH="393359" progId="Equation.3">
                    <p:embed/>
                  </p:oleObj>
                </mc:Choice>
                <mc:Fallback>
                  <p:oleObj name="Equation" r:id="rId7" imgW="164957" imgH="39335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9" y="3325"/>
                          <a:ext cx="223" cy="5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7" name="Text Box 22"/>
          <p:cNvSpPr txBox="1">
            <a:spLocks noChangeArrowheads="1"/>
          </p:cNvSpPr>
          <p:nvPr/>
        </p:nvSpPr>
        <p:spPr bwMode="auto">
          <a:xfrm>
            <a:off x="5697538" y="5097463"/>
            <a:ext cx="2819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Bốn phần bảy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pic>
        <p:nvPicPr>
          <p:cNvPr id="922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700213"/>
            <a:ext cx="1935163" cy="187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381000" y="3994150"/>
            <a:ext cx="1371600" cy="838200"/>
            <a:chOff x="422" y="3325"/>
            <a:chExt cx="591" cy="528"/>
          </a:xfrm>
        </p:grpSpPr>
        <p:sp>
          <p:nvSpPr>
            <p:cNvPr id="9232" name="Text Box 14"/>
            <p:cNvSpPr txBox="1">
              <a:spLocks noChangeArrowheads="1"/>
            </p:cNvSpPr>
            <p:nvPr/>
          </p:nvSpPr>
          <p:spPr bwMode="auto">
            <a:xfrm>
              <a:off x="422" y="3443"/>
              <a:ext cx="49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endPara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9233" name="Object 36"/>
            <p:cNvGraphicFramePr>
              <a:graphicFrameLocks noChangeAspect="1"/>
            </p:cNvGraphicFramePr>
            <p:nvPr/>
          </p:nvGraphicFramePr>
          <p:xfrm>
            <a:off x="807" y="3325"/>
            <a:ext cx="206" cy="5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3" name="Equation" r:id="rId10" imgW="152334" imgH="393529" progId="Equation.3">
                    <p:embed/>
                  </p:oleObj>
                </mc:Choice>
                <mc:Fallback>
                  <p:oleObj name="Equation" r:id="rId10" imgW="152334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7" y="3325"/>
                          <a:ext cx="206" cy="5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258763" y="5097463"/>
            <a:ext cx="2895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Một phần hai </a:t>
            </a:r>
          </a:p>
        </p:txBody>
      </p:sp>
      <p:sp>
        <p:nvSpPr>
          <p:cNvPr id="9227" name="TextBox 32"/>
          <p:cNvSpPr txBox="1">
            <a:spLocks noChangeArrowheads="1"/>
          </p:cNvSpPr>
          <p:nvPr/>
        </p:nvSpPr>
        <p:spPr bwMode="auto">
          <a:xfrm>
            <a:off x="0" y="3048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400" b="1" i="1">
                <a:solidFill>
                  <a:srgbClr val="C00000"/>
                </a:solidFill>
                <a:latin typeface="Times New Roman" pitchFamily="18" charset="0"/>
                <a:cs typeface="Arial" charset="0"/>
              </a:rPr>
              <a:t>b) </a:t>
            </a:r>
            <a:r>
              <a:rPr lang="en-US" sz="2400" b="1" i="1" u="sng">
                <a:solidFill>
                  <a:srgbClr val="C00000"/>
                </a:solidFill>
                <a:latin typeface="Arial" charset="0"/>
                <a:cs typeface="Arial" charset="0"/>
              </a:rPr>
              <a:t>Ví dụ</a:t>
            </a:r>
            <a:r>
              <a:rPr lang="en-US" sz="2400" b="1" i="1">
                <a:solidFill>
                  <a:srgbClr val="C00000"/>
                </a:solidFill>
                <a:latin typeface="Times New Roman" pitchFamily="18" charset="0"/>
                <a:cs typeface="Arial" charset="0"/>
              </a:rPr>
              <a:t>:</a:t>
            </a:r>
          </a:p>
        </p:txBody>
      </p:sp>
      <p:sp>
        <p:nvSpPr>
          <p:cNvPr id="9228" name="TextBox 34"/>
          <p:cNvSpPr txBox="1">
            <a:spLocks noChangeArrowheads="1"/>
          </p:cNvSpPr>
          <p:nvPr/>
        </p:nvSpPr>
        <p:spPr bwMode="auto">
          <a:xfrm>
            <a:off x="1143000" y="3436938"/>
            <a:ext cx="121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 1</a:t>
            </a:r>
          </a:p>
        </p:txBody>
      </p:sp>
      <p:sp>
        <p:nvSpPr>
          <p:cNvPr id="9229" name="TextBox 35"/>
          <p:cNvSpPr txBox="1">
            <a:spLocks noChangeArrowheads="1"/>
          </p:cNvSpPr>
          <p:nvPr/>
        </p:nvSpPr>
        <p:spPr bwMode="auto">
          <a:xfrm>
            <a:off x="3810000" y="3455988"/>
            <a:ext cx="121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 2</a:t>
            </a:r>
          </a:p>
        </p:txBody>
      </p:sp>
      <p:sp>
        <p:nvSpPr>
          <p:cNvPr id="9230" name="TextBox 37"/>
          <p:cNvSpPr txBox="1">
            <a:spLocks noChangeArrowheads="1"/>
          </p:cNvSpPr>
          <p:nvPr/>
        </p:nvSpPr>
        <p:spPr bwMode="auto">
          <a:xfrm>
            <a:off x="6858000" y="3379788"/>
            <a:ext cx="121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 3</a:t>
            </a:r>
          </a:p>
        </p:txBody>
      </p:sp>
      <p:sp>
        <p:nvSpPr>
          <p:cNvPr id="9231" name="TextBox 47"/>
          <p:cNvSpPr txBox="1">
            <a:spLocks noChangeArrowheads="1"/>
          </p:cNvSpPr>
          <p:nvPr/>
        </p:nvSpPr>
        <p:spPr bwMode="auto">
          <a:xfrm>
            <a:off x="1500188" y="304800"/>
            <a:ext cx="6985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 eaLnBrk="1" hangingPunct="1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51472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47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8"/>
          <p:cNvSpPr>
            <a:spLocks noChangeArrowheads="1"/>
          </p:cNvSpPr>
          <p:nvPr/>
        </p:nvSpPr>
        <p:spPr bwMode="auto">
          <a:xfrm>
            <a:off x="914400" y="0"/>
            <a:ext cx="4343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2800" b="1" i="1">
                <a:solidFill>
                  <a:srgbClr val="C00000"/>
                </a:solidFill>
                <a:latin typeface="Times New Roman" pitchFamily="18" charset="0"/>
              </a:rPr>
              <a:t>c) </a:t>
            </a:r>
            <a:r>
              <a:rPr lang="en-US" sz="2800" b="1" i="1" u="sng">
                <a:solidFill>
                  <a:srgbClr val="C00000"/>
                </a:solidFill>
                <a:latin typeface="Times New Roman" pitchFamily="18" charset="0"/>
              </a:rPr>
              <a:t>Nhận xét</a:t>
            </a:r>
            <a:r>
              <a:rPr lang="en-US" sz="2800" b="1" i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>
                <a:latin typeface="VNI-Times" pitchFamily="2" charset="0"/>
              </a:rPr>
              <a:t>        </a:t>
            </a:r>
            <a:r>
              <a:rPr lang="en-US" sz="2400">
                <a:latin typeface="Times New Roman" pitchFamily="18" charset="0"/>
              </a:rPr>
              <a:t>      </a:t>
            </a:r>
          </a:p>
        </p:txBody>
      </p:sp>
      <p:graphicFrame>
        <p:nvGraphicFramePr>
          <p:cNvPr id="10243" name="Object 15"/>
          <p:cNvGraphicFramePr>
            <a:graphicFrameLocks noChangeAspect="1"/>
          </p:cNvGraphicFramePr>
          <p:nvPr/>
        </p:nvGraphicFramePr>
        <p:xfrm>
          <a:off x="1563688" y="1189038"/>
          <a:ext cx="401637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3" imgW="203112" imgH="393529" progId="Equation.3">
                  <p:embed/>
                </p:oleObj>
              </mc:Choice>
              <mc:Fallback>
                <p:oleObj name="Equation" r:id="rId3" imgW="20311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3688" y="1189038"/>
                        <a:ext cx="401637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16"/>
          <p:cNvGraphicFramePr>
            <a:graphicFrameLocks noChangeAspect="1"/>
          </p:cNvGraphicFramePr>
          <p:nvPr/>
        </p:nvGraphicFramePr>
        <p:xfrm>
          <a:off x="2058988" y="1189038"/>
          <a:ext cx="401637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5" imgW="203112" imgH="393529" progId="Equation.3">
                  <p:embed/>
                </p:oleObj>
              </mc:Choice>
              <mc:Fallback>
                <p:oleObj name="Equation" r:id="rId5" imgW="20311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988" y="1189038"/>
                        <a:ext cx="401637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17"/>
          <p:cNvGraphicFramePr>
            <a:graphicFrameLocks noChangeAspect="1"/>
          </p:cNvGraphicFramePr>
          <p:nvPr/>
        </p:nvGraphicFramePr>
        <p:xfrm>
          <a:off x="2554288" y="1189038"/>
          <a:ext cx="430212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7" imgW="203112" imgH="393529" progId="Equation.3">
                  <p:embed/>
                </p:oleObj>
              </mc:Choice>
              <mc:Fallback>
                <p:oleObj name="Equation" r:id="rId7" imgW="20311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4288" y="1189038"/>
                        <a:ext cx="430212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18"/>
          <p:cNvGraphicFramePr>
            <a:graphicFrameLocks noChangeAspect="1"/>
          </p:cNvGraphicFramePr>
          <p:nvPr/>
        </p:nvGraphicFramePr>
        <p:xfrm>
          <a:off x="3086100" y="1189038"/>
          <a:ext cx="3556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9" imgW="152334" imgH="393529" progId="Equation.3">
                  <p:embed/>
                </p:oleObj>
              </mc:Choice>
              <mc:Fallback>
                <p:oleObj name="Equation" r:id="rId9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1189038"/>
                        <a:ext cx="355600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20"/>
          <p:cNvSpPr txBox="1">
            <a:spLocks noChangeArrowheads="1"/>
          </p:cNvSpPr>
          <p:nvPr/>
        </p:nvSpPr>
        <p:spPr bwMode="auto">
          <a:xfrm>
            <a:off x="3517900" y="1265238"/>
            <a:ext cx="312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những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phân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0248" name="Rectangle 1"/>
          <p:cNvSpPr>
            <a:spLocks noChangeArrowheads="1"/>
          </p:cNvSpPr>
          <p:nvPr/>
        </p:nvSpPr>
        <p:spPr bwMode="auto">
          <a:xfrm>
            <a:off x="609600" y="2828925"/>
            <a:ext cx="850264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Mỗi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powerpoint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thành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phần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09600" y="2840038"/>
            <a:ext cx="7772400" cy="646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Mỗi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phân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tử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mẫu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36550" y="3733800"/>
            <a:ext cx="81454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latin typeface="Times New Roman" pitchFamily="18" charset="0"/>
              </a:rPr>
              <a:t>Tử số và  mẫu số được viết như thế nào?</a:t>
            </a:r>
            <a:endParaRPr lang="en-US" sz="360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25450" y="3733800"/>
            <a:ext cx="8140700" cy="1754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Tử số là số tự nhiên viết trên gạch ngang. Mẫu số là số tự nhiên khác 0 viết dưới gạch ngang.</a:t>
            </a:r>
          </a:p>
        </p:txBody>
      </p:sp>
    </p:spTree>
    <p:extLst>
      <p:ext uri="{BB962C8B-B14F-4D97-AF65-F5344CB8AC3E}">
        <p14:creationId xmlns:p14="http://schemas.microsoft.com/office/powerpoint/2010/main" val="463801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3" grpId="0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0"/>
          <p:cNvSpPr txBox="1">
            <a:spLocks noChangeArrowheads="1"/>
          </p:cNvSpPr>
          <p:nvPr/>
        </p:nvSpPr>
        <p:spPr bwMode="auto">
          <a:xfrm>
            <a:off x="2133600" y="0"/>
            <a:ext cx="4257675" cy="11080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6600" b="1">
                <a:solidFill>
                  <a:srgbClr val="FF0000"/>
                </a:solidFill>
                <a:latin typeface="Times New Roman" pitchFamily="18" charset="0"/>
              </a:rPr>
              <a:t>SGK/107</a:t>
            </a:r>
          </a:p>
        </p:txBody>
      </p:sp>
      <p:pic>
        <p:nvPicPr>
          <p:cNvPr id="3" name="Picture 2" descr="Kết quả hình ảnh cho bang 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075" y="2286000"/>
            <a:ext cx="3200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622300" y="1108075"/>
            <a:ext cx="8153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1.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Viết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rồi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đọc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phân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chỉ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phần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đã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tô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màu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mỗi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dưới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đây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>
                <a:solidFill>
                  <a:srgbClr val="0000FF"/>
                </a:solidFill>
                <a:latin typeface="VNI-Times" pitchFamily="2" charset="0"/>
              </a:rPr>
              <a:t>        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     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5575" y="3014663"/>
            <a:ext cx="4257675" cy="64611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1: </a:t>
            </a:r>
          </a:p>
        </p:txBody>
      </p:sp>
      <p:sp>
        <p:nvSpPr>
          <p:cNvPr id="11271" name="Text Box 54"/>
          <p:cNvSpPr txBox="1">
            <a:spLocks noChangeArrowheads="1"/>
          </p:cNvSpPr>
          <p:nvPr/>
        </p:nvSpPr>
        <p:spPr bwMode="auto">
          <a:xfrm>
            <a:off x="2919413" y="2678113"/>
            <a:ext cx="127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VNI-Times" pitchFamily="2" charset="0"/>
                <a:cs typeface="Arial" charset="0"/>
              </a:rPr>
              <a:t> </a:t>
            </a:r>
            <a:endParaRPr lang="en-US" sz="2400" b="1">
              <a:latin typeface="VNI-Times" pitchFamily="2" charset="0"/>
              <a:cs typeface="Arial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3178174" y="2737554"/>
            <a:ext cx="555626" cy="132343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25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6" name="Straight Connector 5"/>
          <p:cNvCxnSpPr>
            <a:stCxn id="9" idx="1"/>
            <a:endCxn id="9" idx="3"/>
          </p:cNvCxnSpPr>
          <p:nvPr/>
        </p:nvCxnSpPr>
        <p:spPr>
          <a:xfrm>
            <a:off x="3178174" y="3399274"/>
            <a:ext cx="55562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4144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669</Words>
  <Application>Microsoft Office PowerPoint</Application>
  <PresentationFormat>On-screen Show (4:3)</PresentationFormat>
  <Paragraphs>149</Paragraphs>
  <Slides>15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a)</vt:lpstr>
      <vt:lpstr>a)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Pipina</dc:creator>
  <cp:lastModifiedBy>Lenovo</cp:lastModifiedBy>
  <cp:revision>9</cp:revision>
  <dcterms:created xsi:type="dcterms:W3CDTF">2006-08-16T00:00:00Z</dcterms:created>
  <dcterms:modified xsi:type="dcterms:W3CDTF">2019-05-06T12:14:14Z</dcterms:modified>
</cp:coreProperties>
</file>