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9.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60" r:id="rId4"/>
    <p:sldId id="259" r:id="rId5"/>
    <p:sldId id="262" r:id="rId6"/>
    <p:sldId id="261" r:id="rId7"/>
    <p:sldId id="263" r:id="rId8"/>
    <p:sldId id="264" r:id="rId9"/>
    <p:sldId id="265" r:id="rId10"/>
    <p:sldId id="268" r:id="rId11"/>
    <p:sldId id="266" r:id="rId12"/>
    <p:sldId id="267" r:id="rId13"/>
    <p:sldId id="270" r:id="rId14"/>
    <p:sldId id="269" r:id="rId15"/>
    <p:sldId id="271" r:id="rId16"/>
    <p:sldId id="272" r:id="rId17"/>
    <p:sldId id="273" r:id="rId18"/>
    <p:sldId id="274" r:id="rId19"/>
    <p:sldId id="284" r:id="rId20"/>
    <p:sldId id="275" r:id="rId21"/>
    <p:sldId id="276" r:id="rId22"/>
    <p:sldId id="277" r:id="rId23"/>
    <p:sldId id="281" r:id="rId24"/>
    <p:sldId id="282" r:id="rId25"/>
    <p:sldId id="283" r:id="rId26"/>
    <p:sldId id="278" r:id="rId27"/>
    <p:sldId id="285" r:id="rId28"/>
    <p:sldId id="279" r:id="rId29"/>
    <p:sldId id="280"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81" d="100"/>
          <a:sy n="81" d="100"/>
        </p:scale>
        <p:origin x="-2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AF68819-79F7-4D97-9AD6-57927581C500}" type="datetimeFigureOut">
              <a:rPr lang="vi-VN" smtClean="0"/>
              <a:t>23/04/2019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228709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AF68819-79F7-4D97-9AD6-57927581C500}" type="datetimeFigureOut">
              <a:rPr lang="vi-VN" smtClean="0"/>
              <a:t>23/04/2019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384223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AF68819-79F7-4D97-9AD6-57927581C500}" type="datetimeFigureOut">
              <a:rPr lang="vi-VN" smtClean="0"/>
              <a:t>23/04/2019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231482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AF68819-79F7-4D97-9AD6-57927581C500}" type="datetimeFigureOut">
              <a:rPr lang="vi-VN" smtClean="0"/>
              <a:t>23/04/2019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168652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F68819-79F7-4D97-9AD6-57927581C500}" type="datetimeFigureOut">
              <a:rPr lang="vi-VN" smtClean="0"/>
              <a:t>23/04/2019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262849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AF68819-79F7-4D97-9AD6-57927581C500}" type="datetimeFigureOut">
              <a:rPr lang="vi-VN" smtClean="0"/>
              <a:t>23/04/2019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343424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AF68819-79F7-4D97-9AD6-57927581C500}" type="datetimeFigureOut">
              <a:rPr lang="vi-VN" smtClean="0"/>
              <a:t>23/04/2019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349497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AF68819-79F7-4D97-9AD6-57927581C500}" type="datetimeFigureOut">
              <a:rPr lang="vi-VN" smtClean="0"/>
              <a:t>23/04/2019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16073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68819-79F7-4D97-9AD6-57927581C500}" type="datetimeFigureOut">
              <a:rPr lang="vi-VN" smtClean="0"/>
              <a:t>23/04/2019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9783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F68819-79F7-4D97-9AD6-57927581C500}" type="datetimeFigureOut">
              <a:rPr lang="vi-VN" smtClean="0"/>
              <a:t>23/04/2019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81650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F68819-79F7-4D97-9AD6-57927581C500}" type="datetimeFigureOut">
              <a:rPr lang="vi-VN" smtClean="0"/>
              <a:t>23/04/2019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9DC4F50-9171-482C-B658-2E1322EFD465}" type="slidenum">
              <a:rPr lang="vi-VN" smtClean="0"/>
              <a:t>‹#›</a:t>
            </a:fld>
            <a:endParaRPr lang="vi-VN"/>
          </a:p>
        </p:txBody>
      </p:sp>
    </p:spTree>
    <p:extLst>
      <p:ext uri="{BB962C8B-B14F-4D97-AF65-F5344CB8AC3E}">
        <p14:creationId xmlns:p14="http://schemas.microsoft.com/office/powerpoint/2010/main" val="211690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68819-79F7-4D97-9AD6-57927581C500}" type="datetimeFigureOut">
              <a:rPr lang="vi-VN" smtClean="0"/>
              <a:t>23/04/2019</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C4F50-9171-482C-B658-2E1322EFD465}" type="slidenum">
              <a:rPr lang="vi-VN" smtClean="0"/>
              <a:t>‹#›</a:t>
            </a:fld>
            <a:endParaRPr lang="vi-VN"/>
          </a:p>
        </p:txBody>
      </p:sp>
    </p:spTree>
    <p:extLst>
      <p:ext uri="{BB962C8B-B14F-4D97-AF65-F5344CB8AC3E}">
        <p14:creationId xmlns:p14="http://schemas.microsoft.com/office/powerpoint/2010/main" val="3723256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s://vi.wikipedia.org/wiki/1895" TargetMode="External"/><Relationship Id="rId4" Type="http://schemas.openxmlformats.org/officeDocument/2006/relationships/hyperlink" Target="https://vi.wikipedia.org/wiki/182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58"/>
          <p:cNvGrpSpPr>
            <a:grpSpLocks/>
          </p:cNvGrpSpPr>
          <p:nvPr/>
        </p:nvGrpSpPr>
        <p:grpSpPr bwMode="auto">
          <a:xfrm>
            <a:off x="0" y="0"/>
            <a:ext cx="12192000" cy="6934200"/>
            <a:chOff x="0" y="-24"/>
            <a:chExt cx="5760" cy="4368"/>
          </a:xfrm>
        </p:grpSpPr>
        <p:grpSp>
          <p:nvGrpSpPr>
            <p:cNvPr id="6161" name="Group 159"/>
            <p:cNvGrpSpPr>
              <a:grpSpLocks/>
            </p:cNvGrpSpPr>
            <p:nvPr/>
          </p:nvGrpSpPr>
          <p:grpSpPr bwMode="auto">
            <a:xfrm>
              <a:off x="0" y="-24"/>
              <a:ext cx="5760" cy="4368"/>
              <a:chOff x="0" y="-24"/>
              <a:chExt cx="5760" cy="4368"/>
            </a:xfrm>
          </p:grpSpPr>
          <p:pic>
            <p:nvPicPr>
              <p:cNvPr id="6171" name="Picture 160"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161"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162"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163"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2" name="Group 164"/>
            <p:cNvGrpSpPr>
              <a:grpSpLocks/>
            </p:cNvGrpSpPr>
            <p:nvPr/>
          </p:nvGrpSpPr>
          <p:grpSpPr bwMode="auto">
            <a:xfrm>
              <a:off x="0" y="0"/>
              <a:ext cx="5760" cy="4320"/>
              <a:chOff x="0" y="0"/>
              <a:chExt cx="5760" cy="4320"/>
            </a:xfrm>
          </p:grpSpPr>
          <p:pic>
            <p:nvPicPr>
              <p:cNvPr id="6163" name="Picture 16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6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16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16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16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70"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17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172"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6147" name="Picture 173"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4705350"/>
            <a:ext cx="1483784"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74"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08218" y="4114800"/>
            <a:ext cx="148378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75"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73601" y="4800600"/>
            <a:ext cx="141181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76"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448801" y="4953000"/>
            <a:ext cx="141181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77"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201" y="5334000"/>
            <a:ext cx="141181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78"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17601" y="4953000"/>
            <a:ext cx="141181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79"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08801" y="4953000"/>
            <a:ext cx="141181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80"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4705350"/>
            <a:ext cx="1483784"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81"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59200" y="4876800"/>
            <a:ext cx="1483784"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82"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705350"/>
            <a:ext cx="1483784"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84"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4705350"/>
            <a:ext cx="1483784"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85"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47200" y="4876800"/>
            <a:ext cx="1483784"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WordArt 6"/>
          <p:cNvSpPr>
            <a:spLocks noChangeArrowheads="1" noChangeShapeType="1" noTextEdit="1"/>
          </p:cNvSpPr>
          <p:nvPr/>
        </p:nvSpPr>
        <p:spPr bwMode="auto">
          <a:xfrm>
            <a:off x="1543051" y="990600"/>
            <a:ext cx="9124949" cy="5791200"/>
          </a:xfrm>
          <a:prstGeom prst="rect">
            <a:avLst/>
          </a:prstGeom>
        </p:spPr>
        <p:txBody>
          <a:bodyPr spcFirstLastPara="1" wrap="none" fromWordArt="1">
            <a:prstTxWarp prst="textArchUp">
              <a:avLst>
                <a:gd name="adj" fmla="val 10800004"/>
              </a:avLst>
            </a:prstTxWarp>
          </a:bodyPr>
          <a:lstStyle/>
          <a:p>
            <a:pPr algn="ctr"/>
            <a:r>
              <a:rPr lang="vi-VN"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ĐÔ THỊ VIỆT HƯNG</a:t>
            </a:r>
            <a:endParaRPr lang="en-US"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1" name="TextBox 30"/>
          <p:cNvSpPr txBox="1"/>
          <p:nvPr/>
        </p:nvSpPr>
        <p:spPr>
          <a:xfrm>
            <a:off x="711200" y="3505200"/>
            <a:ext cx="10972800" cy="1754326"/>
          </a:xfrm>
          <a:prstGeom prst="rect">
            <a:avLst/>
          </a:prstGeom>
          <a:noFill/>
        </p:spPr>
        <p:txBody>
          <a:bodyPr>
            <a:spAutoFit/>
          </a:bodyPr>
          <a:lstStyle/>
          <a:p>
            <a:pPr algn="ctr" fontAlgn="auto">
              <a:spcBef>
                <a:spcPts val="0"/>
              </a:spcBef>
              <a:spcAft>
                <a:spcPts val="0"/>
              </a:spcAft>
              <a:defRPr/>
            </a:pPr>
            <a:endParaRPr lang="en-US" sz="2400"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endParaRPr>
          </a:p>
          <a:p>
            <a:pPr algn="ctr" fontAlgn="auto">
              <a:spcBef>
                <a:spcPts val="0"/>
              </a:spcBef>
              <a:spcAft>
                <a:spcPts val="0"/>
              </a:spcAft>
              <a:defRPr/>
            </a:pPr>
            <a:r>
              <a:rPr lang="en-US" sz="4200" b="1"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NHIỆT LIỆT CHÀO MỪNG CÁC THẦY CÔ GIÁO VỀ DỰ GIỜ  </a:t>
            </a:r>
          </a:p>
        </p:txBody>
      </p:sp>
    </p:spTree>
    <p:extLst>
      <p:ext uri="{BB962C8B-B14F-4D97-AF65-F5344CB8AC3E}">
        <p14:creationId xmlns:p14="http://schemas.microsoft.com/office/powerpoint/2010/main" val="4099383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dirty="0">
                <a:latin typeface="+mn-lt"/>
              </a:rPr>
              <a:t/>
            </a:r>
            <a:br>
              <a:rPr lang="vi-VN" sz="2800" dirty="0">
                <a:latin typeface="+mn-lt"/>
              </a:rPr>
            </a:br>
            <a:r>
              <a:rPr lang="vi-VN" sz="2800" b="1" u="sng" dirty="0">
                <a:solidFill>
                  <a:srgbClr val="FF0000"/>
                </a:solidFill>
                <a:latin typeface="+mn-lt"/>
              </a:rPr>
              <a:t>Luyện 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4" name="Content Placeholder 5"/>
          <p:cNvSpPr txBox="1">
            <a:spLocks noGrp="1"/>
          </p:cNvSpPr>
          <p:nvPr>
            <p:ph idx="1"/>
          </p:nvPr>
        </p:nvSpPr>
        <p:spPr>
          <a:xfrm>
            <a:off x="838200" y="4365556"/>
            <a:ext cx="10280374" cy="1606688"/>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vi-VN" sz="3200" b="1" dirty="0" smtClean="0"/>
          </a:p>
          <a:p>
            <a:pPr marL="0" indent="0">
              <a:buFont typeface="Arial" panose="020B0604020202020204" pitchFamily="34" charset="0"/>
              <a:buNone/>
            </a:pPr>
            <a:r>
              <a:rPr lang="vi-VN" sz="3200" b="1" dirty="0" smtClean="0"/>
              <a:t>Cách viết các tiếng trong cùng một bộ phận như thế nào?</a:t>
            </a:r>
          </a:p>
          <a:p>
            <a:pPr marL="0" indent="0">
              <a:buFont typeface="Arial" panose="020B0604020202020204" pitchFamily="34" charset="0"/>
              <a:buNone/>
            </a:pPr>
            <a:endParaRPr lang="vi-VN" sz="3200" b="1" dirty="0"/>
          </a:p>
        </p:txBody>
      </p:sp>
      <p:sp>
        <p:nvSpPr>
          <p:cNvPr id="5" name="Rounded Rectangle 4"/>
          <p:cNvSpPr/>
          <p:nvPr/>
        </p:nvSpPr>
        <p:spPr>
          <a:xfrm>
            <a:off x="838200" y="2173356"/>
            <a:ext cx="10280374" cy="173603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vi-VN" sz="3200" b="1" dirty="0" smtClean="0"/>
          </a:p>
          <a:p>
            <a:r>
              <a:rPr lang="vi-VN" sz="3200" b="1" dirty="0" smtClean="0"/>
              <a:t>Mỗi </a:t>
            </a:r>
            <a:r>
              <a:rPr lang="vi-VN" sz="3200" b="1" dirty="0"/>
              <a:t>bộ phận trong tên riêng nước ngoài gồm mấy tiếng?</a:t>
            </a:r>
          </a:p>
          <a:p>
            <a:endParaRPr lang="vi-VN" sz="3200" b="1" dirty="0"/>
          </a:p>
        </p:txBody>
      </p:sp>
    </p:spTree>
    <p:extLst>
      <p:ext uri="{BB962C8B-B14F-4D97-AF65-F5344CB8AC3E}">
        <p14:creationId xmlns:p14="http://schemas.microsoft.com/office/powerpoint/2010/main" val="16777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3200" dirty="0">
                <a:latin typeface="+mn-lt"/>
              </a:rPr>
              <a:t/>
            </a:r>
            <a:br>
              <a:rPr lang="vi-VN" sz="3200" dirty="0">
                <a:latin typeface="+mn-lt"/>
              </a:rPr>
            </a:br>
            <a:r>
              <a:rPr lang="vi-VN" sz="3200" b="1" u="sng" dirty="0">
                <a:solidFill>
                  <a:srgbClr val="FF0000"/>
                </a:solidFill>
                <a:latin typeface="+mn-lt"/>
              </a:rPr>
              <a:t>Luyện từ và câu</a:t>
            </a:r>
            <a:br>
              <a:rPr lang="vi-VN" sz="3200" b="1" u="sng" dirty="0">
                <a:solidFill>
                  <a:srgbClr val="FF0000"/>
                </a:solidFill>
                <a:latin typeface="+mn-lt"/>
              </a:rPr>
            </a:br>
            <a:r>
              <a:rPr lang="vi-VN" sz="3200" b="1" dirty="0">
                <a:solidFill>
                  <a:srgbClr val="FF0000"/>
                </a:solidFill>
                <a:latin typeface="+mn-lt"/>
              </a:rPr>
              <a:t>Cách viết tên người, tên địa lí nước ngoài</a:t>
            </a:r>
            <a:endParaRPr lang="vi-VN" sz="3200" dirty="0">
              <a:latin typeface="+mn-lt"/>
            </a:endParaRPr>
          </a:p>
        </p:txBody>
      </p:sp>
      <p:sp>
        <p:nvSpPr>
          <p:cNvPr id="4" name="Rounded Rectangle 3"/>
          <p:cNvSpPr/>
          <p:nvPr/>
        </p:nvSpPr>
        <p:spPr>
          <a:xfrm>
            <a:off x="1285461" y="1961322"/>
            <a:ext cx="4346713" cy="2133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3200" b="1" dirty="0" smtClean="0"/>
          </a:p>
          <a:p>
            <a:pPr algn="ctr"/>
            <a:r>
              <a:rPr lang="vi-VN" sz="3200" b="1" dirty="0" smtClean="0"/>
              <a:t>Mỗi </a:t>
            </a:r>
            <a:r>
              <a:rPr lang="vi-VN" sz="3200" b="1" dirty="0"/>
              <a:t>bộ phận trong tên riêng nước ngoài gồm mấy tiếng?</a:t>
            </a:r>
          </a:p>
          <a:p>
            <a:pPr algn="ctr"/>
            <a:endParaRPr lang="vi-VN" sz="3200" b="1" dirty="0"/>
          </a:p>
        </p:txBody>
      </p:sp>
      <p:sp>
        <p:nvSpPr>
          <p:cNvPr id="7" name="Right Arrow 6"/>
          <p:cNvSpPr/>
          <p:nvPr/>
        </p:nvSpPr>
        <p:spPr>
          <a:xfrm>
            <a:off x="5632174" y="2875722"/>
            <a:ext cx="1179443" cy="3710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8" name="Rounded Rectangle 7"/>
          <p:cNvSpPr/>
          <p:nvPr/>
        </p:nvSpPr>
        <p:spPr>
          <a:xfrm>
            <a:off x="6811617" y="1994452"/>
            <a:ext cx="4346713" cy="2133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3200" b="1" dirty="0" smtClean="0"/>
          </a:p>
          <a:p>
            <a:pPr algn="ctr"/>
            <a:r>
              <a:rPr lang="vi-VN" sz="3200" b="1" dirty="0" smtClean="0"/>
              <a:t>Mỗi </a:t>
            </a:r>
            <a:r>
              <a:rPr lang="vi-VN" sz="3200" b="1" dirty="0"/>
              <a:t>bộ phận trong tên riêng nước ngoài gồm </a:t>
            </a:r>
            <a:r>
              <a:rPr lang="vi-VN" sz="3200" b="1" dirty="0" smtClean="0"/>
              <a:t>1,2,3 hoặc 4 tiếng</a:t>
            </a:r>
            <a:endParaRPr lang="vi-VN" sz="3200" b="1" dirty="0"/>
          </a:p>
          <a:p>
            <a:pPr algn="ctr"/>
            <a:endParaRPr lang="vi-VN" sz="3200" b="1" dirty="0"/>
          </a:p>
        </p:txBody>
      </p:sp>
      <p:cxnSp>
        <p:nvCxnSpPr>
          <p:cNvPr id="13" name="Straight Arrow Connector 12"/>
          <p:cNvCxnSpPr/>
          <p:nvPr/>
        </p:nvCxnSpPr>
        <p:spPr>
          <a:xfrm flipH="1">
            <a:off x="4041912" y="4956313"/>
            <a:ext cx="848140" cy="462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p:cNvSpPr/>
          <p:nvPr/>
        </p:nvSpPr>
        <p:spPr>
          <a:xfrm>
            <a:off x="1457739" y="5418639"/>
            <a:ext cx="4174435" cy="10219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smtClean="0"/>
              <a:t>Bộ phận 1 </a:t>
            </a:r>
          </a:p>
          <a:p>
            <a:pPr algn="ctr"/>
            <a:r>
              <a:rPr lang="vi-VN" sz="2400" b="1" dirty="0" smtClean="0"/>
              <a:t>Gồm 1 tiếng Lép</a:t>
            </a:r>
            <a:endParaRPr lang="vi-VN" sz="2400" b="1" dirty="0"/>
          </a:p>
        </p:txBody>
      </p:sp>
      <p:cxnSp>
        <p:nvCxnSpPr>
          <p:cNvPr id="16" name="Straight Arrow Connector 15"/>
          <p:cNvCxnSpPr/>
          <p:nvPr/>
        </p:nvCxnSpPr>
        <p:spPr>
          <a:xfrm>
            <a:off x="6639339" y="4956313"/>
            <a:ext cx="742122" cy="462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Oval 16"/>
          <p:cNvSpPr/>
          <p:nvPr/>
        </p:nvSpPr>
        <p:spPr>
          <a:xfrm>
            <a:off x="5632174" y="5418639"/>
            <a:ext cx="4585251" cy="10219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smtClean="0"/>
              <a:t>Bộ phận 2</a:t>
            </a:r>
          </a:p>
          <a:p>
            <a:pPr algn="ctr"/>
            <a:r>
              <a:rPr lang="vi-VN" sz="2400" b="1" dirty="0" smtClean="0"/>
              <a:t>Gồm 2 tiếng Tôn-xtôi</a:t>
            </a:r>
            <a:endParaRPr lang="vi-VN" sz="2400" b="1" dirty="0"/>
          </a:p>
        </p:txBody>
      </p:sp>
      <p:sp>
        <p:nvSpPr>
          <p:cNvPr id="22" name="TextBox 21"/>
          <p:cNvSpPr txBox="1"/>
          <p:nvPr/>
        </p:nvSpPr>
        <p:spPr>
          <a:xfrm>
            <a:off x="4465982" y="4396121"/>
            <a:ext cx="3511826" cy="646331"/>
          </a:xfrm>
          <a:prstGeom prst="rect">
            <a:avLst/>
          </a:prstGeom>
          <a:noFill/>
        </p:spPr>
        <p:txBody>
          <a:bodyPr wrap="square" rtlCol="0">
            <a:spAutoFit/>
          </a:bodyPr>
          <a:lstStyle/>
          <a:p>
            <a:r>
              <a:rPr lang="vi-VN" sz="3600" b="1" dirty="0" smtClean="0"/>
              <a:t>Lép Tôn-xtôi</a:t>
            </a:r>
            <a:endParaRPr lang="vi-VN" sz="3600" b="1" dirty="0"/>
          </a:p>
        </p:txBody>
      </p:sp>
      <p:cxnSp>
        <p:nvCxnSpPr>
          <p:cNvPr id="24" name="Straight Connector 23"/>
          <p:cNvCxnSpPr/>
          <p:nvPr/>
        </p:nvCxnSpPr>
        <p:spPr>
          <a:xfrm flipH="1">
            <a:off x="5432612" y="4396121"/>
            <a:ext cx="71717" cy="6463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54071" y="4956313"/>
            <a:ext cx="8785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32174" y="4956313"/>
            <a:ext cx="17492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01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dirty="0">
                <a:latin typeface="+mn-lt"/>
              </a:rPr>
              <a:t/>
            </a:r>
            <a:br>
              <a:rPr lang="vi-VN" sz="2800" dirty="0">
                <a:latin typeface="+mn-lt"/>
              </a:rPr>
            </a:br>
            <a:r>
              <a:rPr lang="vi-VN" sz="2800" b="1" u="sng" dirty="0">
                <a:solidFill>
                  <a:srgbClr val="FF0000"/>
                </a:solidFill>
                <a:latin typeface="+mn-lt"/>
              </a:rPr>
              <a:t>Luyện 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4" name="Content Placeholder 5"/>
          <p:cNvSpPr txBox="1">
            <a:spLocks/>
          </p:cNvSpPr>
          <p:nvPr/>
        </p:nvSpPr>
        <p:spPr>
          <a:xfrm>
            <a:off x="1285460" y="2786753"/>
            <a:ext cx="4346714" cy="2050636"/>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vi-VN" sz="3200" b="1" dirty="0" smtClean="0"/>
          </a:p>
          <a:p>
            <a:pPr marL="0" indent="0">
              <a:buFont typeface="Arial" panose="020B0604020202020204" pitchFamily="34" charset="0"/>
              <a:buNone/>
            </a:pPr>
            <a:r>
              <a:rPr lang="vi-VN" sz="3200" b="1" dirty="0" smtClean="0"/>
              <a:t>Cách viết các tiếng trong cùng một bộ phận như thế nào?</a:t>
            </a:r>
          </a:p>
          <a:p>
            <a:pPr marL="0" indent="0">
              <a:buFont typeface="Arial" panose="020B0604020202020204" pitchFamily="34" charset="0"/>
              <a:buNone/>
            </a:pPr>
            <a:endParaRPr lang="vi-VN" sz="3200" b="1" dirty="0"/>
          </a:p>
        </p:txBody>
      </p:sp>
      <p:sp>
        <p:nvSpPr>
          <p:cNvPr id="5" name="Content Placeholder 5"/>
          <p:cNvSpPr txBox="1">
            <a:spLocks/>
          </p:cNvSpPr>
          <p:nvPr/>
        </p:nvSpPr>
        <p:spPr>
          <a:xfrm>
            <a:off x="6811617" y="2858465"/>
            <a:ext cx="4346714" cy="2050636"/>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vi-VN" sz="3200" b="1" dirty="0" smtClean="0"/>
          </a:p>
          <a:p>
            <a:pPr marL="0" indent="0" algn="ctr">
              <a:buFont typeface="Arial" panose="020B0604020202020204" pitchFamily="34" charset="0"/>
              <a:buNone/>
            </a:pPr>
            <a:r>
              <a:rPr lang="vi-VN" sz="3200" b="1" dirty="0" smtClean="0"/>
              <a:t>Giữa các tiếng trong cùng một bộ phận có dấu gạch nối</a:t>
            </a:r>
          </a:p>
          <a:p>
            <a:pPr marL="0" indent="0">
              <a:buFont typeface="Arial" panose="020B0604020202020204" pitchFamily="34" charset="0"/>
              <a:buNone/>
            </a:pPr>
            <a:endParaRPr lang="vi-VN" sz="3200" b="1" dirty="0"/>
          </a:p>
        </p:txBody>
      </p:sp>
      <p:sp>
        <p:nvSpPr>
          <p:cNvPr id="6" name="Right Arrow 5"/>
          <p:cNvSpPr/>
          <p:nvPr/>
        </p:nvSpPr>
        <p:spPr>
          <a:xfrm>
            <a:off x="5632174" y="3698253"/>
            <a:ext cx="1179443" cy="3710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7" name="Rectangle 6"/>
          <p:cNvSpPr/>
          <p:nvPr/>
        </p:nvSpPr>
        <p:spPr>
          <a:xfrm>
            <a:off x="4400647" y="5333390"/>
            <a:ext cx="4504813" cy="830997"/>
          </a:xfrm>
          <a:prstGeom prst="rect">
            <a:avLst/>
          </a:prstGeom>
        </p:spPr>
        <p:txBody>
          <a:bodyPr wrap="square">
            <a:spAutoFit/>
          </a:bodyPr>
          <a:lstStyle/>
          <a:p>
            <a:r>
              <a:rPr lang="vi-VN" sz="4800" b="1" dirty="0"/>
              <a:t>Hi</a:t>
            </a:r>
            <a:r>
              <a:rPr lang="vi-VN" sz="4800" b="1" dirty="0">
                <a:solidFill>
                  <a:srgbClr val="FF0000"/>
                </a:solidFill>
              </a:rPr>
              <a:t>-</a:t>
            </a:r>
            <a:r>
              <a:rPr lang="vi-VN" sz="4800" b="1" dirty="0"/>
              <a:t>ma</a:t>
            </a:r>
            <a:r>
              <a:rPr lang="vi-VN" sz="4800" b="1" dirty="0">
                <a:solidFill>
                  <a:srgbClr val="FF0000"/>
                </a:solidFill>
              </a:rPr>
              <a:t>-</a:t>
            </a:r>
            <a:r>
              <a:rPr lang="vi-VN" sz="4800" b="1" dirty="0"/>
              <a:t>lay</a:t>
            </a:r>
            <a:r>
              <a:rPr lang="vi-VN" sz="4800" b="1" dirty="0">
                <a:solidFill>
                  <a:srgbClr val="FF0000"/>
                </a:solidFill>
              </a:rPr>
              <a:t>-</a:t>
            </a:r>
            <a:r>
              <a:rPr lang="vi-VN" sz="4800" b="1" dirty="0"/>
              <a:t>a</a:t>
            </a:r>
          </a:p>
        </p:txBody>
      </p:sp>
    </p:spTree>
    <p:extLst>
      <p:ext uri="{BB962C8B-B14F-4D97-AF65-F5344CB8AC3E}">
        <p14:creationId xmlns:p14="http://schemas.microsoft.com/office/powerpoint/2010/main" val="336381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dirty="0">
                <a:latin typeface="+mn-lt"/>
              </a:rPr>
              <a:t/>
            </a:r>
            <a:br>
              <a:rPr lang="vi-VN" sz="2800" dirty="0">
                <a:latin typeface="+mn-lt"/>
              </a:rPr>
            </a:br>
            <a:r>
              <a:rPr lang="vi-VN" sz="2800" b="1" u="sng" dirty="0">
                <a:solidFill>
                  <a:srgbClr val="FF0000"/>
                </a:solidFill>
                <a:latin typeface="+mn-lt"/>
              </a:rPr>
              <a:t>Luyện 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5" name="Pentagon 4"/>
          <p:cNvSpPr/>
          <p:nvPr/>
        </p:nvSpPr>
        <p:spPr>
          <a:xfrm>
            <a:off x="1272209" y="2133600"/>
            <a:ext cx="5155095" cy="1616765"/>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smtClean="0"/>
              <a:t>Khi viết tên người, tên địa lí nước ngoài ta viết như thế nào?</a:t>
            </a:r>
            <a:endParaRPr lang="vi-VN" sz="3200" b="1" dirty="0"/>
          </a:p>
        </p:txBody>
      </p:sp>
      <p:sp>
        <p:nvSpPr>
          <p:cNvPr id="6" name="Pentagon 5"/>
          <p:cNvSpPr/>
          <p:nvPr/>
        </p:nvSpPr>
        <p:spPr>
          <a:xfrm>
            <a:off x="1272209" y="4393096"/>
            <a:ext cx="5155095" cy="1616765"/>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smtClean="0"/>
              <a:t>Cách viết các tiếng trong cùng một bộ phận như thế nào?</a:t>
            </a:r>
            <a:endParaRPr lang="vi-VN" sz="3200" b="1" dirty="0"/>
          </a:p>
        </p:txBody>
      </p:sp>
      <p:sp>
        <p:nvSpPr>
          <p:cNvPr id="7" name="Rectangle 6"/>
          <p:cNvSpPr/>
          <p:nvPr/>
        </p:nvSpPr>
        <p:spPr>
          <a:xfrm>
            <a:off x="6427303" y="2136913"/>
            <a:ext cx="5380383" cy="16167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3200" b="1" dirty="0" smtClean="0"/>
          </a:p>
          <a:p>
            <a:pPr algn="ctr"/>
            <a:r>
              <a:rPr lang="vi-VN" sz="3200" b="1" dirty="0" smtClean="0"/>
              <a:t>Khi </a:t>
            </a:r>
            <a:r>
              <a:rPr lang="vi-VN" sz="3200" b="1" dirty="0"/>
              <a:t>viết tên người, tên địa lí nước ngoài ta viết </a:t>
            </a:r>
            <a:r>
              <a:rPr lang="vi-VN" sz="3200" b="1" dirty="0" smtClean="0"/>
              <a:t>hoa chữ cái đầu mỗi bộ phận</a:t>
            </a:r>
            <a:endParaRPr lang="vi-VN" sz="3200" b="1" dirty="0"/>
          </a:p>
          <a:p>
            <a:pPr algn="ctr"/>
            <a:endParaRPr lang="vi-VN" sz="3200" dirty="0"/>
          </a:p>
        </p:txBody>
      </p:sp>
      <p:sp>
        <p:nvSpPr>
          <p:cNvPr id="8" name="Rectangle 7"/>
          <p:cNvSpPr/>
          <p:nvPr/>
        </p:nvSpPr>
        <p:spPr>
          <a:xfrm>
            <a:off x="6427302" y="4389783"/>
            <a:ext cx="5380383" cy="16167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3200" b="1" dirty="0" smtClean="0"/>
          </a:p>
          <a:p>
            <a:pPr algn="ctr"/>
            <a:r>
              <a:rPr lang="vi-VN" sz="3200" b="1" dirty="0" smtClean="0"/>
              <a:t>Giữa các tiếng trong cùng một bộ phận có dấu </a:t>
            </a:r>
          </a:p>
          <a:p>
            <a:pPr algn="ctr"/>
            <a:r>
              <a:rPr lang="vi-VN" sz="3200" b="1" dirty="0" smtClean="0"/>
              <a:t>gạch nối</a:t>
            </a:r>
          </a:p>
          <a:p>
            <a:pPr algn="ctr"/>
            <a:endParaRPr lang="vi-VN" sz="3200" dirty="0"/>
          </a:p>
        </p:txBody>
      </p:sp>
    </p:spTree>
    <p:extLst>
      <p:ext uri="{BB962C8B-B14F-4D97-AF65-F5344CB8AC3E}">
        <p14:creationId xmlns:p14="http://schemas.microsoft.com/office/powerpoint/2010/main" val="391449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dirty="0">
                <a:latin typeface="+mn-lt"/>
              </a:rPr>
              <a:t/>
            </a:r>
            <a:br>
              <a:rPr lang="vi-VN" sz="2800" dirty="0">
                <a:latin typeface="+mn-lt"/>
              </a:rPr>
            </a:br>
            <a:r>
              <a:rPr lang="vi-VN" sz="2800" b="1" u="sng" dirty="0">
                <a:solidFill>
                  <a:srgbClr val="FF0000"/>
                </a:solidFill>
                <a:latin typeface="+mn-lt"/>
              </a:rPr>
              <a:t>Luyện 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3" name="Content Placeholder 2"/>
          <p:cNvSpPr>
            <a:spLocks noGrp="1"/>
          </p:cNvSpPr>
          <p:nvPr>
            <p:ph idx="1"/>
          </p:nvPr>
        </p:nvSpPr>
        <p:spPr/>
        <p:txBody>
          <a:bodyPr/>
          <a:lstStyle/>
          <a:p>
            <a:pPr marL="0" indent="0">
              <a:buNone/>
            </a:pPr>
            <a:r>
              <a:rPr lang="vi-VN" b="1" u="sng" dirty="0" smtClean="0"/>
              <a:t>GHI NHỚ 1</a:t>
            </a:r>
            <a:endParaRPr lang="vi-VN" b="1" u="sng" dirty="0"/>
          </a:p>
        </p:txBody>
      </p:sp>
      <p:sp>
        <p:nvSpPr>
          <p:cNvPr id="4" name="Cloud 3"/>
          <p:cNvSpPr/>
          <p:nvPr/>
        </p:nvSpPr>
        <p:spPr>
          <a:xfrm>
            <a:off x="1298713" y="2336248"/>
            <a:ext cx="8786191" cy="397565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smtClean="0"/>
              <a:t>Khi viết tên người, tên địa lí nước ngoài, ta viết hoa chữ cái đầu của mỗi bộ phận tạo thành tên đó. Nếu bộ phận tạo thành tên gồm nhiều tiếng thì giữa các tiếng cần có gạch nối</a:t>
            </a:r>
            <a:endParaRPr lang="vi-VN" sz="2800" b="1" dirty="0"/>
          </a:p>
        </p:txBody>
      </p:sp>
    </p:spTree>
    <p:extLst>
      <p:ext uri="{BB962C8B-B14F-4D97-AF65-F5344CB8AC3E}">
        <p14:creationId xmlns:p14="http://schemas.microsoft.com/office/powerpoint/2010/main" val="96614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b="1" u="sng" dirty="0" smtClean="0">
                <a:solidFill>
                  <a:srgbClr val="FF0000"/>
                </a:solidFill>
                <a:latin typeface="+mn-lt"/>
              </a:rPr>
              <a:t>Luyện </a:t>
            </a:r>
            <a:r>
              <a:rPr lang="vi-VN" sz="2800" b="1" u="sng" dirty="0">
                <a:solidFill>
                  <a:srgbClr val="FF0000"/>
                </a:solidFill>
                <a:latin typeface="+mn-lt"/>
              </a:rPr>
              <a:t>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3" name="Content Placeholder 2"/>
          <p:cNvSpPr>
            <a:spLocks noGrp="1"/>
          </p:cNvSpPr>
          <p:nvPr>
            <p:ph idx="1"/>
          </p:nvPr>
        </p:nvSpPr>
        <p:spPr/>
        <p:txBody>
          <a:bodyPr>
            <a:normAutofit/>
          </a:bodyPr>
          <a:lstStyle/>
          <a:p>
            <a:pPr marL="0" indent="0">
              <a:buNone/>
            </a:pPr>
            <a:r>
              <a:rPr lang="vi-VN" sz="3600" b="1" dirty="0" smtClean="0"/>
              <a:t>3. Cách viết một số tên người, tên địa lí nước ngoài sau đây có gì đặc biệt?</a:t>
            </a:r>
          </a:p>
          <a:p>
            <a:pPr marL="0" indent="0">
              <a:buNone/>
            </a:pPr>
            <a:endParaRPr lang="vi-VN" sz="3600" b="1" dirty="0" smtClean="0"/>
          </a:p>
          <a:p>
            <a:pPr>
              <a:buFontTx/>
              <a:buChar char="-"/>
            </a:pPr>
            <a:r>
              <a:rPr lang="vi-VN" sz="3600" dirty="0" smtClean="0"/>
              <a:t>Tên người: Thích Ca Mâu Ni, Khổng Tử, </a:t>
            </a:r>
          </a:p>
          <a:p>
            <a:pPr marL="0" indent="0">
              <a:buNone/>
            </a:pPr>
            <a:r>
              <a:rPr lang="vi-VN" sz="3600" dirty="0" smtClean="0"/>
              <a:t>Bạch Cư Dị.</a:t>
            </a:r>
          </a:p>
          <a:p>
            <a:pPr>
              <a:buFontTx/>
              <a:buChar char="-"/>
            </a:pPr>
            <a:r>
              <a:rPr lang="vi-VN" sz="3600" dirty="0" smtClean="0"/>
              <a:t>Tên địa lí: Hi Mã Lạp Sơn, Luân Đôn, Bắc Kinh,</a:t>
            </a:r>
          </a:p>
          <a:p>
            <a:pPr marL="0" indent="0">
              <a:buNone/>
            </a:pPr>
            <a:r>
              <a:rPr lang="vi-VN" sz="3600" dirty="0" smtClean="0"/>
              <a:t>Thụy Điển.</a:t>
            </a:r>
          </a:p>
        </p:txBody>
      </p:sp>
    </p:spTree>
    <p:extLst>
      <p:ext uri="{BB962C8B-B14F-4D97-AF65-F5344CB8AC3E}">
        <p14:creationId xmlns:p14="http://schemas.microsoft.com/office/powerpoint/2010/main" val="1745574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dirty="0">
                <a:latin typeface="+mn-lt"/>
              </a:rPr>
              <a:t/>
            </a:r>
            <a:br>
              <a:rPr lang="vi-VN" sz="2800" dirty="0">
                <a:latin typeface="+mn-lt"/>
              </a:rPr>
            </a:br>
            <a:r>
              <a:rPr lang="vi-VN" sz="2800" b="1" u="sng" dirty="0">
                <a:solidFill>
                  <a:srgbClr val="FF0000"/>
                </a:solidFill>
                <a:latin typeface="+mn-lt"/>
              </a:rPr>
              <a:t>Luyện 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6" name="Content Placeholder 2"/>
          <p:cNvSpPr>
            <a:spLocks noGrp="1"/>
          </p:cNvSpPr>
          <p:nvPr>
            <p:ph idx="1"/>
          </p:nvPr>
        </p:nvSpPr>
        <p:spPr>
          <a:xfrm>
            <a:off x="838200" y="1825625"/>
            <a:ext cx="10515600" cy="4351338"/>
          </a:xfrm>
        </p:spPr>
        <p:txBody>
          <a:bodyPr/>
          <a:lstStyle/>
          <a:p>
            <a:pPr marL="0" indent="0">
              <a:buNone/>
            </a:pPr>
            <a:r>
              <a:rPr lang="vi-VN" b="1" u="sng" dirty="0" smtClean="0"/>
              <a:t>GHI NHỚ 2</a:t>
            </a:r>
            <a:endParaRPr lang="vi-VN" b="1" u="sng" dirty="0"/>
          </a:p>
        </p:txBody>
      </p:sp>
      <p:sp>
        <p:nvSpPr>
          <p:cNvPr id="7" name="Cloud 6"/>
          <p:cNvSpPr/>
          <p:nvPr/>
        </p:nvSpPr>
        <p:spPr>
          <a:xfrm>
            <a:off x="1298713" y="2627796"/>
            <a:ext cx="8786191" cy="305738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smtClean="0"/>
              <a:t>Có một số tên người, tên địa lí nước ngoài viết giống như cách viết tên riêng Việt Nam. Đó là những tên riêng được phiên âm theo âm Hán Việt.</a:t>
            </a:r>
            <a:endParaRPr lang="vi-VN" sz="2800" b="1" dirty="0"/>
          </a:p>
        </p:txBody>
      </p:sp>
      <p:sp>
        <p:nvSpPr>
          <p:cNvPr id="9" name="TextBox 8"/>
          <p:cNvSpPr txBox="1"/>
          <p:nvPr/>
        </p:nvSpPr>
        <p:spPr>
          <a:xfrm>
            <a:off x="1033669" y="2627796"/>
            <a:ext cx="10124661" cy="3970318"/>
          </a:xfrm>
          <a:prstGeom prst="rect">
            <a:avLst/>
          </a:prstGeom>
          <a:noFill/>
        </p:spPr>
        <p:txBody>
          <a:bodyPr wrap="square" rtlCol="0">
            <a:spAutoFit/>
          </a:bodyPr>
          <a:lstStyle/>
          <a:p>
            <a:r>
              <a:rPr lang="vi-VN" sz="2800" b="1" dirty="0" smtClean="0"/>
              <a:t>1. Khi </a:t>
            </a:r>
            <a:r>
              <a:rPr lang="vi-VN" sz="2800" b="1" dirty="0"/>
              <a:t>viết tên người, tên địa lí nước ngoài, ta viết hoa chữ cái đầu của mỗi bộ phận tạo thành tên đó. Nếu bộ phận tạo thành tên gồm nhiều tiếng thì giữa các tiếng cần có gạch </a:t>
            </a:r>
            <a:r>
              <a:rPr lang="vi-VN" sz="2800" b="1" dirty="0" smtClean="0"/>
              <a:t>nối.</a:t>
            </a:r>
          </a:p>
          <a:p>
            <a:r>
              <a:rPr lang="vi-VN" sz="2800" b="1" dirty="0" smtClean="0"/>
              <a:t>2. Có </a:t>
            </a:r>
            <a:r>
              <a:rPr lang="vi-VN" sz="2800" b="1" dirty="0"/>
              <a:t>một số tên người, tên địa lí nước ngoài viết giống như cách viết tên riêng Việt Nam. Đó là những tên riêng được phiên âm theo âm Hán Việt.</a:t>
            </a:r>
          </a:p>
          <a:p>
            <a:endParaRPr lang="vi-VN" sz="2800" b="1" dirty="0"/>
          </a:p>
          <a:p>
            <a:endParaRPr lang="vi-VN" sz="2800" dirty="0"/>
          </a:p>
        </p:txBody>
      </p:sp>
      <p:sp>
        <p:nvSpPr>
          <p:cNvPr id="13" name="TextBox 12"/>
          <p:cNvSpPr txBox="1"/>
          <p:nvPr/>
        </p:nvSpPr>
        <p:spPr>
          <a:xfrm>
            <a:off x="622851" y="1564015"/>
            <a:ext cx="3034749" cy="523220"/>
          </a:xfrm>
          <a:prstGeom prst="rect">
            <a:avLst/>
          </a:prstGeom>
          <a:noFill/>
        </p:spPr>
        <p:txBody>
          <a:bodyPr wrap="square" rtlCol="0">
            <a:spAutoFit/>
          </a:bodyPr>
          <a:lstStyle/>
          <a:p>
            <a:r>
              <a:rPr lang="vi-VN" sz="2800" b="1" dirty="0" smtClean="0"/>
              <a:t>GHI NHỚ</a:t>
            </a:r>
            <a:endParaRPr lang="vi-VN" sz="2800" b="1" dirty="0"/>
          </a:p>
        </p:txBody>
      </p:sp>
    </p:spTree>
    <p:extLst>
      <p:ext uri="{BB962C8B-B14F-4D97-AF65-F5344CB8AC3E}">
        <p14:creationId xmlns:p14="http://schemas.microsoft.com/office/powerpoint/2010/main" val="143241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xEl>
                                              <p:pRg st="0" end="0"/>
                                            </p:txEl>
                                          </p:spTgt>
                                        </p:tgtEl>
                                      </p:cBhvr>
                                    </p:animEffect>
                                    <p:set>
                                      <p:cBhvr>
                                        <p:cTn id="10" dur="1" fill="hold">
                                          <p:stCondLst>
                                            <p:cond delay="499"/>
                                          </p:stCondLst>
                                        </p:cTn>
                                        <p:tgtEl>
                                          <p:spTgt spid="6">
                                            <p:txEl>
                                              <p:pRg st="0" end="0"/>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dirty="0">
                <a:latin typeface="+mn-lt"/>
              </a:rPr>
              <a:t/>
            </a:r>
            <a:br>
              <a:rPr lang="vi-VN" sz="2800" dirty="0">
                <a:latin typeface="+mn-lt"/>
              </a:rPr>
            </a:br>
            <a:r>
              <a:rPr lang="vi-VN" sz="2800" b="1" u="sng" dirty="0">
                <a:solidFill>
                  <a:srgbClr val="FF0000"/>
                </a:solidFill>
                <a:latin typeface="+mn-lt"/>
              </a:rPr>
              <a:t>Luyện 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3" name="Content Placeholder 2"/>
          <p:cNvSpPr>
            <a:spLocks noGrp="1"/>
          </p:cNvSpPr>
          <p:nvPr>
            <p:ph idx="1"/>
          </p:nvPr>
        </p:nvSpPr>
        <p:spPr>
          <a:xfrm>
            <a:off x="340659" y="1825625"/>
            <a:ext cx="11851341" cy="4351338"/>
          </a:xfrm>
        </p:spPr>
        <p:txBody>
          <a:bodyPr>
            <a:noAutofit/>
          </a:bodyPr>
          <a:lstStyle/>
          <a:p>
            <a:pPr marL="0" indent="0">
              <a:buNone/>
            </a:pPr>
            <a:r>
              <a:rPr lang="vi-VN" sz="3600" b="1" dirty="0" smtClean="0"/>
              <a:t>Bài 1/79: Đọc đoạn văn sau rồi viết lại cho đúng những tên riêng trong đoạn văn:</a:t>
            </a:r>
          </a:p>
          <a:p>
            <a:pPr marL="0" indent="0">
              <a:buNone/>
            </a:pPr>
            <a:r>
              <a:rPr lang="vi-VN" sz="3600" dirty="0" smtClean="0"/>
              <a:t>Gia đình ông Giô-dép lại chuyển về ác-boa để lu-i paxtơ có thể tiếp tục đi học. ác boa là một thị trấn nhỏ, không có những lâu đài đồ sộ, nguy nga, chỉ thấy những ngôi nhà nhỏ bé, cổ kính và những vườn nho con con. Dòng sông quy-dăng-xơ hiền hòa lượn quanh thành phố với những chiếc cầu trắng phau.</a:t>
            </a:r>
            <a:endParaRPr lang="vi-VN" sz="3600" dirty="0"/>
          </a:p>
        </p:txBody>
      </p:sp>
    </p:spTree>
    <p:extLst>
      <p:ext uri="{BB962C8B-B14F-4D97-AF65-F5344CB8AC3E}">
        <p14:creationId xmlns:p14="http://schemas.microsoft.com/office/powerpoint/2010/main" val="2693450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12" y="235485"/>
            <a:ext cx="10515600" cy="1325563"/>
          </a:xfrm>
        </p:spPr>
        <p:txBody>
          <a:bodyPr>
            <a:noAutofit/>
          </a:bodyPr>
          <a:lstStyle/>
          <a:p>
            <a:pPr algn="ctr"/>
            <a:r>
              <a:rPr lang="vi-VN" sz="2800" dirty="0" smtClean="0">
                <a:latin typeface="+mn-lt"/>
              </a:rPr>
              <a:t/>
            </a:r>
            <a:br>
              <a:rPr lang="vi-VN" sz="2800" dirty="0" smtClean="0">
                <a:latin typeface="+mn-lt"/>
              </a:rPr>
            </a:br>
            <a:r>
              <a:rPr lang="vi-VN" sz="2800" b="1" u="sng" dirty="0" smtClean="0">
                <a:solidFill>
                  <a:srgbClr val="FF0000"/>
                </a:solidFill>
                <a:latin typeface="+mn-lt"/>
              </a:rPr>
              <a:t>Luyện </a:t>
            </a:r>
            <a:r>
              <a:rPr lang="vi-VN" sz="2800" b="1" u="sng" dirty="0">
                <a:solidFill>
                  <a:srgbClr val="FF0000"/>
                </a:solidFill>
                <a:latin typeface="+mn-lt"/>
              </a:rPr>
              <a:t>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119037377"/>
              </p:ext>
            </p:extLst>
          </p:nvPr>
        </p:nvGraphicFramePr>
        <p:xfrm>
          <a:off x="1546085" y="1573834"/>
          <a:ext cx="9887227" cy="5223758"/>
        </p:xfrm>
        <a:graphic>
          <a:graphicData uri="http://schemas.openxmlformats.org/drawingml/2006/table">
            <a:tbl>
              <a:tblPr firstRow="1" bandRow="1">
                <a:tableStyleId>{5940675A-B579-460E-94D1-54222C63F5DA}</a:tableStyleId>
              </a:tblPr>
              <a:tblGrid>
                <a:gridCol w="9887227">
                  <a:extLst>
                    <a:ext uri="{9D8B030D-6E8A-4147-A177-3AD203B41FA5}">
                      <a16:colId xmlns="" xmlns:a16="http://schemas.microsoft.com/office/drawing/2014/main" val="226818000"/>
                    </a:ext>
                  </a:extLst>
                </a:gridCol>
              </a:tblGrid>
              <a:tr h="5223758">
                <a:tc>
                  <a:txBody>
                    <a:bodyPr/>
                    <a:lstStyle/>
                    <a:p>
                      <a:pPr marL="0" indent="0">
                        <a:buNone/>
                      </a:pPr>
                      <a:r>
                        <a:rPr lang="vi-VN" sz="2200" b="0" dirty="0" smtClean="0"/>
                        <a:t>Tên:............................</a:t>
                      </a:r>
                      <a:r>
                        <a:rPr lang="vi-VN" sz="2200" b="0" baseline="0" dirty="0" smtClean="0"/>
                        <a:t>                                    </a:t>
                      </a:r>
                    </a:p>
                    <a:p>
                      <a:pPr marL="0" indent="0">
                        <a:buNone/>
                      </a:pPr>
                      <a:r>
                        <a:rPr lang="vi-VN" sz="2200" b="0" baseline="0" dirty="0" smtClean="0"/>
                        <a:t> Lớp:...........................</a:t>
                      </a:r>
                    </a:p>
                    <a:p>
                      <a:pPr marL="0" indent="0" algn="ctr">
                        <a:buNone/>
                      </a:pPr>
                      <a:r>
                        <a:rPr lang="vi-VN" sz="2200" b="1" baseline="0" dirty="0" smtClean="0"/>
                        <a:t>PHIẾU HỌC TẬP</a:t>
                      </a:r>
                    </a:p>
                    <a:p>
                      <a:pPr marL="0" indent="0" algn="ctr">
                        <a:buNone/>
                      </a:pPr>
                      <a:r>
                        <a:rPr lang="vi-VN" sz="2200" b="0" baseline="0" dirty="0" smtClean="0"/>
                        <a:t>Môn: Luyện từ và câu</a:t>
                      </a:r>
                    </a:p>
                    <a:p>
                      <a:pPr marL="0" indent="0" algn="ctr">
                        <a:buNone/>
                      </a:pPr>
                      <a:r>
                        <a:rPr lang="vi-VN" sz="2200" b="0" baseline="0" dirty="0" smtClean="0"/>
                        <a:t>Bài: Cách viết tên người, tên đia lí nước ngoài.</a:t>
                      </a:r>
                      <a:endParaRPr lang="vi-VN" sz="2200" b="0" dirty="0" smtClean="0"/>
                    </a:p>
                    <a:p>
                      <a:pPr marL="0" indent="0">
                        <a:buNone/>
                      </a:pPr>
                      <a:r>
                        <a:rPr lang="vi-VN" sz="2200" b="1" u="sng" dirty="0" smtClean="0"/>
                        <a:t>Bài 1/79: </a:t>
                      </a:r>
                      <a:r>
                        <a:rPr lang="vi-VN" sz="2200" b="1" dirty="0" smtClean="0"/>
                        <a:t>Đọc đoạn văn sau rồi viết lại cho đúng những tên riêng trong đoạn văn:</a:t>
                      </a:r>
                    </a:p>
                    <a:p>
                      <a:pPr marL="0" indent="0">
                        <a:buNone/>
                      </a:pPr>
                      <a:r>
                        <a:rPr lang="vi-VN" sz="2200" dirty="0" smtClean="0"/>
                        <a:t>Gia đình ông Giô-dép lại chuyển về ác-boa để lu-i paxtơ có thể tiếp tục đi học. ác boa là một thị trấn nhỏ, không có những lâu đài đồ sộ, nguy nga, chỉ thấy những ngôi nhà nhỏ bé, cổ kính và những vườn nho con con. Dòng sông </a:t>
                      </a:r>
                    </a:p>
                    <a:p>
                      <a:pPr marL="0" indent="0">
                        <a:buNone/>
                      </a:pPr>
                      <a:r>
                        <a:rPr lang="vi-VN" sz="2200" dirty="0" smtClean="0"/>
                        <a:t>quy-dăng-xơ hiền hòa lượn quanh thành phố với những chiếc cầu trắng phau.</a:t>
                      </a:r>
                    </a:p>
                    <a:p>
                      <a:pPr algn="ctr"/>
                      <a:r>
                        <a:rPr lang="vi-VN" sz="2200" u="sng" dirty="0" smtClean="0"/>
                        <a:t>Bài</a:t>
                      </a:r>
                      <a:r>
                        <a:rPr lang="vi-VN" sz="2200" u="sng" baseline="0" dirty="0" smtClean="0"/>
                        <a:t> làm</a:t>
                      </a:r>
                    </a:p>
                    <a:p>
                      <a:r>
                        <a:rPr lang="vi-VN" sz="2200" baseline="0" dirty="0" smtClean="0"/>
                        <a:t>........................................................................................................................................................................................................................................................</a:t>
                      </a:r>
                      <a:endParaRPr lang="vi-VN" sz="2200" dirty="0"/>
                    </a:p>
                  </a:txBody>
                  <a:tcPr/>
                </a:tc>
                <a:extLst>
                  <a:ext uri="{0D108BD9-81ED-4DB2-BD59-A6C34878D82A}">
                    <a16:rowId xmlns="" xmlns:a16="http://schemas.microsoft.com/office/drawing/2014/main" val="1723671329"/>
                  </a:ext>
                </a:extLst>
              </a:tr>
            </a:tbl>
          </a:graphicData>
        </a:graphic>
      </p:graphicFrame>
      <p:sp>
        <p:nvSpPr>
          <p:cNvPr id="5" name="TextBox 4"/>
          <p:cNvSpPr txBox="1"/>
          <p:nvPr/>
        </p:nvSpPr>
        <p:spPr>
          <a:xfrm>
            <a:off x="5997369" y="3909931"/>
            <a:ext cx="1141068" cy="430887"/>
          </a:xfrm>
          <a:prstGeom prst="rect">
            <a:avLst/>
          </a:prstGeom>
          <a:noFill/>
        </p:spPr>
        <p:txBody>
          <a:bodyPr wrap="square" rtlCol="0">
            <a:spAutoFit/>
          </a:bodyPr>
          <a:lstStyle/>
          <a:p>
            <a:r>
              <a:rPr lang="vi-VN" sz="2200" dirty="0" smtClean="0">
                <a:solidFill>
                  <a:srgbClr val="FF0000"/>
                </a:solidFill>
              </a:rPr>
              <a:t>ác-boa</a:t>
            </a:r>
            <a:endParaRPr lang="vi-VN" sz="2200" dirty="0">
              <a:solidFill>
                <a:srgbClr val="FF0000"/>
              </a:solidFill>
            </a:endParaRPr>
          </a:p>
        </p:txBody>
      </p:sp>
      <p:sp>
        <p:nvSpPr>
          <p:cNvPr id="8" name="TextBox 7"/>
          <p:cNvSpPr txBox="1"/>
          <p:nvPr/>
        </p:nvSpPr>
        <p:spPr>
          <a:xfrm>
            <a:off x="1546085" y="4258035"/>
            <a:ext cx="2796210" cy="430887"/>
          </a:xfrm>
          <a:prstGeom prst="rect">
            <a:avLst/>
          </a:prstGeom>
          <a:noFill/>
        </p:spPr>
        <p:txBody>
          <a:bodyPr wrap="square" rtlCol="0">
            <a:spAutoFit/>
          </a:bodyPr>
          <a:lstStyle/>
          <a:p>
            <a:r>
              <a:rPr lang="vi-VN" sz="2200" dirty="0" smtClean="0">
                <a:solidFill>
                  <a:srgbClr val="FF0000"/>
                </a:solidFill>
              </a:rPr>
              <a:t>ác boa</a:t>
            </a:r>
            <a:endParaRPr lang="vi-VN" sz="2200" dirty="0">
              <a:solidFill>
                <a:srgbClr val="FF0000"/>
              </a:solidFill>
            </a:endParaRPr>
          </a:p>
        </p:txBody>
      </p:sp>
      <p:sp>
        <p:nvSpPr>
          <p:cNvPr id="9" name="TextBox 8"/>
          <p:cNvSpPr txBox="1"/>
          <p:nvPr/>
        </p:nvSpPr>
        <p:spPr>
          <a:xfrm>
            <a:off x="1546085" y="4934663"/>
            <a:ext cx="2079486" cy="430887"/>
          </a:xfrm>
          <a:prstGeom prst="rect">
            <a:avLst/>
          </a:prstGeom>
          <a:noFill/>
        </p:spPr>
        <p:txBody>
          <a:bodyPr wrap="square" rtlCol="0">
            <a:spAutoFit/>
          </a:bodyPr>
          <a:lstStyle/>
          <a:p>
            <a:r>
              <a:rPr lang="vi-VN" sz="2200" dirty="0" smtClean="0">
                <a:solidFill>
                  <a:srgbClr val="FF0000"/>
                </a:solidFill>
              </a:rPr>
              <a:t>quy-dăng-xơ</a:t>
            </a:r>
            <a:endParaRPr lang="vi-VN" sz="2200" dirty="0">
              <a:solidFill>
                <a:srgbClr val="FF0000"/>
              </a:solidFill>
            </a:endParaRPr>
          </a:p>
        </p:txBody>
      </p:sp>
      <p:sp>
        <p:nvSpPr>
          <p:cNvPr id="10" name="TextBox 9"/>
          <p:cNvSpPr txBox="1"/>
          <p:nvPr/>
        </p:nvSpPr>
        <p:spPr>
          <a:xfrm>
            <a:off x="2464348" y="5883151"/>
            <a:ext cx="1616765" cy="430887"/>
          </a:xfrm>
          <a:prstGeom prst="rect">
            <a:avLst/>
          </a:prstGeom>
          <a:noFill/>
        </p:spPr>
        <p:txBody>
          <a:bodyPr wrap="square" rtlCol="0">
            <a:spAutoFit/>
          </a:bodyPr>
          <a:lstStyle/>
          <a:p>
            <a:r>
              <a:rPr lang="vi-VN" sz="2200" dirty="0" smtClean="0">
                <a:solidFill>
                  <a:srgbClr val="FF0000"/>
                </a:solidFill>
              </a:rPr>
              <a:t>Ác-boa</a:t>
            </a:r>
            <a:endParaRPr lang="vi-VN" sz="2200" dirty="0">
              <a:solidFill>
                <a:srgbClr val="FF0000"/>
              </a:solidFill>
            </a:endParaRPr>
          </a:p>
        </p:txBody>
      </p:sp>
      <p:sp>
        <p:nvSpPr>
          <p:cNvPr id="11" name="TextBox 10"/>
          <p:cNvSpPr txBox="1"/>
          <p:nvPr/>
        </p:nvSpPr>
        <p:spPr>
          <a:xfrm>
            <a:off x="4321310" y="5883151"/>
            <a:ext cx="2796210" cy="430887"/>
          </a:xfrm>
          <a:prstGeom prst="rect">
            <a:avLst/>
          </a:prstGeom>
          <a:noFill/>
        </p:spPr>
        <p:txBody>
          <a:bodyPr wrap="square" rtlCol="0">
            <a:spAutoFit/>
          </a:bodyPr>
          <a:lstStyle/>
          <a:p>
            <a:r>
              <a:rPr lang="vi-VN" sz="2200" dirty="0" smtClean="0">
                <a:solidFill>
                  <a:srgbClr val="FF0000"/>
                </a:solidFill>
              </a:rPr>
              <a:t>Lu-i Paxtơ</a:t>
            </a:r>
            <a:endParaRPr lang="vi-VN" sz="2200" dirty="0">
              <a:solidFill>
                <a:srgbClr val="FF0000"/>
              </a:solidFill>
            </a:endParaRPr>
          </a:p>
        </p:txBody>
      </p:sp>
      <p:sp>
        <p:nvSpPr>
          <p:cNvPr id="12" name="TextBox 11"/>
          <p:cNvSpPr txBox="1"/>
          <p:nvPr/>
        </p:nvSpPr>
        <p:spPr>
          <a:xfrm>
            <a:off x="6439861" y="5883151"/>
            <a:ext cx="2576997" cy="430887"/>
          </a:xfrm>
          <a:prstGeom prst="rect">
            <a:avLst/>
          </a:prstGeom>
          <a:noFill/>
        </p:spPr>
        <p:txBody>
          <a:bodyPr wrap="square" rtlCol="0">
            <a:spAutoFit/>
          </a:bodyPr>
          <a:lstStyle/>
          <a:p>
            <a:r>
              <a:rPr lang="vi-VN" sz="2200" dirty="0" smtClean="0">
                <a:solidFill>
                  <a:srgbClr val="FF0000"/>
                </a:solidFill>
              </a:rPr>
              <a:t>Quy-dăng-xơ</a:t>
            </a:r>
            <a:endParaRPr lang="vi-VN" sz="2200" dirty="0">
              <a:solidFill>
                <a:srgbClr val="FF0000"/>
              </a:solidFill>
            </a:endParaRPr>
          </a:p>
        </p:txBody>
      </p:sp>
      <p:sp>
        <p:nvSpPr>
          <p:cNvPr id="13" name="TextBox 12"/>
          <p:cNvSpPr txBox="1"/>
          <p:nvPr/>
        </p:nvSpPr>
        <p:spPr>
          <a:xfrm>
            <a:off x="7339358" y="3919481"/>
            <a:ext cx="4229924" cy="769441"/>
          </a:xfrm>
          <a:prstGeom prst="rect">
            <a:avLst/>
          </a:prstGeom>
          <a:noFill/>
        </p:spPr>
        <p:txBody>
          <a:bodyPr wrap="square" rtlCol="0">
            <a:spAutoFit/>
          </a:bodyPr>
          <a:lstStyle/>
          <a:p>
            <a:r>
              <a:rPr lang="vi-VN" sz="2200" dirty="0">
                <a:solidFill>
                  <a:srgbClr val="FF0000"/>
                </a:solidFill>
              </a:rPr>
              <a:t>lu-i paxtơ</a:t>
            </a:r>
          </a:p>
          <a:p>
            <a:endParaRPr lang="vi-VN" sz="2200" dirty="0"/>
          </a:p>
        </p:txBody>
      </p:sp>
    </p:spTree>
    <p:extLst>
      <p:ext uri="{BB962C8B-B14F-4D97-AF65-F5344CB8AC3E}">
        <p14:creationId xmlns:p14="http://schemas.microsoft.com/office/powerpoint/2010/main" val="23156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pPr algn="ctr"/>
            <a:r>
              <a:rPr lang="vi-VN" sz="2800" dirty="0">
                <a:latin typeface="+mn-lt"/>
              </a:rPr>
              <a:t/>
            </a:r>
            <a:br>
              <a:rPr lang="vi-VN" sz="2800" dirty="0">
                <a:latin typeface="+mn-lt"/>
              </a:rPr>
            </a:br>
            <a:r>
              <a:rPr lang="vi-VN" sz="2800" b="1" u="sng" dirty="0">
                <a:solidFill>
                  <a:srgbClr val="FF0000"/>
                </a:solidFill>
                <a:latin typeface="+mn-lt"/>
              </a:rPr>
              <a:t>Luyện 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223" y="1325563"/>
            <a:ext cx="7100048" cy="52366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28" y="1325563"/>
            <a:ext cx="4446495" cy="5236602"/>
          </a:xfrm>
          <a:prstGeom prst="rect">
            <a:avLst/>
          </a:prstGeom>
        </p:spPr>
      </p:pic>
      <p:sp>
        <p:nvSpPr>
          <p:cNvPr id="7" name="Rectangle 6"/>
          <p:cNvSpPr/>
          <p:nvPr/>
        </p:nvSpPr>
        <p:spPr>
          <a:xfrm>
            <a:off x="0" y="5791201"/>
            <a:ext cx="11869271"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Lu-i Paxtơ</a:t>
            </a:r>
            <a:r>
              <a:rPr lang="vi-VN" sz="2400" dirty="0" smtClean="0"/>
              <a:t>(</a:t>
            </a:r>
            <a:r>
              <a:rPr lang="vi-VN" sz="2400" dirty="0" smtClean="0">
                <a:solidFill>
                  <a:schemeClr val="tx1"/>
                </a:solidFill>
                <a:hlinkClick r:id="rId4" tooltip="1822"/>
              </a:rPr>
              <a:t>1822</a:t>
            </a:r>
            <a:r>
              <a:rPr lang="vi-VN" sz="2400" dirty="0">
                <a:solidFill>
                  <a:schemeClr val="tx1"/>
                </a:solidFill>
              </a:rPr>
              <a:t> </a:t>
            </a:r>
            <a:r>
              <a:rPr lang="vi-VN" sz="2400" dirty="0" smtClean="0">
                <a:solidFill>
                  <a:schemeClr val="tx1"/>
                </a:solidFill>
              </a:rPr>
              <a:t>-</a:t>
            </a:r>
            <a:r>
              <a:rPr lang="vi-VN" sz="2400" dirty="0">
                <a:solidFill>
                  <a:schemeClr val="tx1"/>
                </a:solidFill>
              </a:rPr>
              <a:t> </a:t>
            </a:r>
            <a:r>
              <a:rPr lang="vi-VN" sz="2400" dirty="0">
                <a:solidFill>
                  <a:schemeClr val="tx1"/>
                </a:solidFill>
                <a:hlinkClick r:id="rId5" tooltip="1895"/>
              </a:rPr>
              <a:t>1895</a:t>
            </a:r>
            <a:r>
              <a:rPr lang="vi-VN" sz="2400" dirty="0" smtClean="0"/>
              <a:t>)</a:t>
            </a:r>
          </a:p>
          <a:p>
            <a:pPr algn="ctr"/>
            <a:r>
              <a:rPr lang="vi-VN" sz="2400" dirty="0"/>
              <a:t>N</a:t>
            </a:r>
            <a:r>
              <a:rPr lang="vi-VN" sz="2400" dirty="0" smtClean="0"/>
              <a:t>hà hóa học, </a:t>
            </a:r>
            <a:r>
              <a:rPr lang="vi-VN" sz="2400" dirty="0"/>
              <a:t>nhà vi sinh vật học người </a:t>
            </a:r>
            <a:r>
              <a:rPr lang="vi-VN" sz="2400" dirty="0" smtClean="0"/>
              <a:t>Pháp, </a:t>
            </a:r>
            <a:r>
              <a:rPr lang="vi-VN" sz="2400" dirty="0"/>
              <a:t>với những phát hiện về các nguyên tắc của </a:t>
            </a:r>
            <a:r>
              <a:rPr lang="vi-VN" sz="2400" dirty="0" smtClean="0"/>
              <a:t>tiêm chủng, lên men vi sinh vật</a:t>
            </a:r>
            <a:endParaRPr lang="vi-VN" sz="2400" dirty="0"/>
          </a:p>
        </p:txBody>
      </p:sp>
    </p:spTree>
    <p:extLst>
      <p:ext uri="{BB962C8B-B14F-4D97-AF65-F5344CB8AC3E}">
        <p14:creationId xmlns:p14="http://schemas.microsoft.com/office/powerpoint/2010/main" val="2949072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21993"/>
            <a:ext cx="10515600" cy="2454969"/>
          </a:xfrm>
        </p:spPr>
        <p:txBody>
          <a:bodyPr>
            <a:normAutofit fontScale="92500"/>
          </a:bodyPr>
          <a:lstStyle/>
          <a:p>
            <a:pPr marL="0" indent="0" algn="ctr">
              <a:buNone/>
            </a:pPr>
            <a:endParaRPr lang="vi-VN" sz="4800" b="1" dirty="0" smtClean="0">
              <a:latin typeface="+mj-lt"/>
            </a:endParaRPr>
          </a:p>
          <a:p>
            <a:pPr marL="0" indent="0" algn="ctr">
              <a:buNone/>
            </a:pPr>
            <a:r>
              <a:rPr lang="vi-VN" sz="4800" b="1" dirty="0" smtClean="0"/>
              <a:t>Đồng Đăng có phố Kỳ Lừa</a:t>
            </a:r>
          </a:p>
          <a:p>
            <a:pPr marL="0" indent="0" algn="ctr">
              <a:buNone/>
            </a:pPr>
            <a:r>
              <a:rPr lang="vi-VN" sz="4800" b="1" dirty="0" smtClean="0"/>
              <a:t>Có nàng Tô Thị có chùa Tam Thanh</a:t>
            </a:r>
            <a:r>
              <a:rPr lang="vi-VN" dirty="0" smtClean="0"/>
              <a:t>.</a:t>
            </a:r>
            <a:endParaRPr lang="vi-VN" dirty="0"/>
          </a:p>
        </p:txBody>
      </p:sp>
      <p:sp>
        <p:nvSpPr>
          <p:cNvPr id="5" name="Cloud 4"/>
          <p:cNvSpPr/>
          <p:nvPr/>
        </p:nvSpPr>
        <p:spPr>
          <a:xfrm>
            <a:off x="1881451" y="1644288"/>
            <a:ext cx="8178085" cy="16063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smtClean="0">
                <a:ln w="6600">
                  <a:solidFill>
                    <a:schemeClr val="accent2"/>
                  </a:solidFill>
                  <a:prstDash val="solid"/>
                </a:ln>
                <a:solidFill>
                  <a:srgbClr val="FFFFFF"/>
                </a:solidFill>
                <a:effectLst>
                  <a:outerShdw dist="38100" dir="2700000" algn="tl" rotWithShape="0">
                    <a:schemeClr val="accent2"/>
                  </a:outerShdw>
                </a:effectLst>
                <a:latin typeface="+mj-lt"/>
              </a:rPr>
              <a:t>ÔN</a:t>
            </a:r>
            <a:r>
              <a:rPr lang="vi-VN" sz="4000" b="1" smtClean="0">
                <a:ln w="6600">
                  <a:solidFill>
                    <a:schemeClr val="accent2"/>
                  </a:solidFill>
                  <a:prstDash val="solid"/>
                </a:ln>
                <a:solidFill>
                  <a:srgbClr val="FFFFFF"/>
                </a:solidFill>
                <a:effectLst>
                  <a:outerShdw dist="38100" dir="2700000" algn="tl" rotWithShape="0">
                    <a:schemeClr val="accent2"/>
                  </a:outerShdw>
                </a:effectLst>
                <a:latin typeface="+mj-lt"/>
              </a:rPr>
              <a:t> </a:t>
            </a:r>
            <a:r>
              <a:rPr lang="vi-VN" sz="4000" b="1" dirty="0" smtClean="0">
                <a:ln w="6600">
                  <a:solidFill>
                    <a:schemeClr val="accent2"/>
                  </a:solidFill>
                  <a:prstDash val="solid"/>
                </a:ln>
                <a:solidFill>
                  <a:srgbClr val="FFFFFF"/>
                </a:solidFill>
                <a:effectLst>
                  <a:outerShdw dist="38100" dir="2700000" algn="tl" rotWithShape="0">
                    <a:schemeClr val="accent2"/>
                  </a:outerShdw>
                </a:effectLst>
                <a:latin typeface="+mj-lt"/>
              </a:rPr>
              <a:t>BÀI CŨ</a:t>
            </a:r>
            <a:endParaRPr lang="vi-VN" sz="4000" b="1" dirty="0">
              <a:ln w="6600">
                <a:solidFill>
                  <a:schemeClr val="accent2"/>
                </a:solidFill>
                <a:prstDash val="solid"/>
              </a:ln>
              <a:solidFill>
                <a:srgbClr val="FFFFFF"/>
              </a:solidFill>
              <a:effectLst>
                <a:outerShdw dist="38100" dir="2700000" algn="tl" rotWithShape="0">
                  <a:schemeClr val="accent2"/>
                </a:outerShdw>
              </a:effectLst>
              <a:latin typeface="+mj-lt"/>
            </a:endParaRPr>
          </a:p>
        </p:txBody>
      </p:sp>
      <p:sp>
        <p:nvSpPr>
          <p:cNvPr id="6" name="Rounded Rectangle 5"/>
          <p:cNvSpPr/>
          <p:nvPr/>
        </p:nvSpPr>
        <p:spPr>
          <a:xfrm>
            <a:off x="838200" y="4258481"/>
            <a:ext cx="10721008" cy="18037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4000" b="1" dirty="0" smtClean="0"/>
              <a:t>Muối Thái Bình ngược hà giang</a:t>
            </a:r>
          </a:p>
          <a:p>
            <a:pPr algn="ctr"/>
            <a:r>
              <a:rPr lang="vi-VN" sz="4000" b="1" dirty="0" smtClean="0"/>
              <a:t>Cày bừa đông xuất, mía đường tỉnh Thanh</a:t>
            </a:r>
            <a:endParaRPr lang="vi-VN" sz="4000" b="1" dirty="0"/>
          </a:p>
        </p:txBody>
      </p:sp>
      <p:cxnSp>
        <p:nvCxnSpPr>
          <p:cNvPr id="10" name="Straight Connector 9"/>
          <p:cNvCxnSpPr/>
          <p:nvPr/>
        </p:nvCxnSpPr>
        <p:spPr>
          <a:xfrm flipV="1">
            <a:off x="7772011" y="5128794"/>
            <a:ext cx="2456329" cy="9726"/>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3173116" y="5716964"/>
            <a:ext cx="2456329" cy="9726"/>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Rounded Rectangle 12"/>
          <p:cNvSpPr/>
          <p:nvPr/>
        </p:nvSpPr>
        <p:spPr>
          <a:xfrm>
            <a:off x="838200" y="4258481"/>
            <a:ext cx="11040035" cy="18037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4000" b="1" dirty="0" smtClean="0"/>
              <a:t>Muối Thái Bình ngược </a:t>
            </a:r>
            <a:r>
              <a:rPr lang="vi-VN" sz="4000" b="1" dirty="0" smtClean="0">
                <a:solidFill>
                  <a:srgbClr val="FF0000"/>
                </a:solidFill>
              </a:rPr>
              <a:t>Hà Giang</a:t>
            </a:r>
          </a:p>
          <a:p>
            <a:pPr algn="ctr"/>
            <a:r>
              <a:rPr lang="vi-VN" sz="4000" b="1" dirty="0" smtClean="0"/>
              <a:t>Cày bừa </a:t>
            </a:r>
            <a:r>
              <a:rPr lang="vi-VN" sz="4000" b="1" dirty="0" smtClean="0">
                <a:solidFill>
                  <a:srgbClr val="FF0000"/>
                </a:solidFill>
              </a:rPr>
              <a:t>Đông Xuất</a:t>
            </a:r>
            <a:r>
              <a:rPr lang="vi-VN" sz="4000" b="1" dirty="0" smtClean="0"/>
              <a:t>, mía đường tỉnh Thanh</a:t>
            </a:r>
            <a:endParaRPr lang="vi-VN" sz="4000" b="1"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138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dirty="0">
                <a:latin typeface="+mn-lt"/>
              </a:rPr>
              <a:t/>
            </a:r>
            <a:br>
              <a:rPr lang="vi-VN" sz="2800" dirty="0">
                <a:latin typeface="+mn-lt"/>
              </a:rPr>
            </a:br>
            <a:r>
              <a:rPr lang="vi-VN" sz="2800" b="1" u="sng" dirty="0">
                <a:solidFill>
                  <a:srgbClr val="FF0000"/>
                </a:solidFill>
                <a:latin typeface="+mn-lt"/>
              </a:rPr>
              <a:t>Luyện 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4" name="Rounded Rectangle 3"/>
          <p:cNvSpPr/>
          <p:nvPr/>
        </p:nvSpPr>
        <p:spPr>
          <a:xfrm>
            <a:off x="3514517" y="2928728"/>
            <a:ext cx="8193389" cy="22131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400" b="1" dirty="0" smtClean="0"/>
              <a:t>Để viết tên riêng nước ngoài, ta viết như thế nào?</a:t>
            </a:r>
            <a:endParaRPr lang="vi-VN" sz="4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76" y="2835885"/>
            <a:ext cx="2123041" cy="2305956"/>
          </a:xfrm>
          <a:prstGeom prst="rect">
            <a:avLst/>
          </a:prstGeom>
        </p:spPr>
      </p:pic>
    </p:spTree>
    <p:extLst>
      <p:ext uri="{BB962C8B-B14F-4D97-AF65-F5344CB8AC3E}">
        <p14:creationId xmlns:p14="http://schemas.microsoft.com/office/powerpoint/2010/main" val="195341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b="1" u="sng" dirty="0" smtClean="0">
                <a:solidFill>
                  <a:srgbClr val="FF0000"/>
                </a:solidFill>
                <a:latin typeface="+mn-lt"/>
              </a:rPr>
              <a:t>Luyện </a:t>
            </a:r>
            <a:r>
              <a:rPr lang="vi-VN" sz="2800" b="1" u="sng" dirty="0">
                <a:solidFill>
                  <a:srgbClr val="FF0000"/>
                </a:solidFill>
                <a:latin typeface="+mn-lt"/>
              </a:rPr>
              <a:t>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3" name="Content Placeholder 2"/>
          <p:cNvSpPr>
            <a:spLocks noGrp="1"/>
          </p:cNvSpPr>
          <p:nvPr>
            <p:ph idx="1"/>
          </p:nvPr>
        </p:nvSpPr>
        <p:spPr/>
        <p:txBody>
          <a:bodyPr>
            <a:normAutofit/>
          </a:bodyPr>
          <a:lstStyle/>
          <a:p>
            <a:pPr marL="0" indent="0">
              <a:buNone/>
            </a:pPr>
            <a:r>
              <a:rPr lang="vi-VN" sz="3600" b="1" u="sng" dirty="0" smtClean="0"/>
              <a:t>Bài 2/79. </a:t>
            </a:r>
            <a:r>
              <a:rPr lang="vi-VN" sz="3600" b="1" dirty="0" smtClean="0"/>
              <a:t>Viết lại những tên riêng sau cho đúng quy tắc:</a:t>
            </a:r>
          </a:p>
          <a:p>
            <a:pPr>
              <a:buFontTx/>
              <a:buChar char="-"/>
            </a:pPr>
            <a:r>
              <a:rPr lang="vi-VN" sz="3600" dirty="0" smtClean="0"/>
              <a:t>Tên người: anbe anhxtanh, crítxtian anđécxen, iuri gagarin</a:t>
            </a:r>
          </a:p>
          <a:p>
            <a:pPr>
              <a:buFontTx/>
              <a:buChar char="-"/>
            </a:pPr>
            <a:r>
              <a:rPr lang="vi-VN" sz="3600" dirty="0" smtClean="0"/>
              <a:t>Tên địa lí: xanh pêtécbua, tôkiô, amadôn, niagara</a:t>
            </a:r>
          </a:p>
          <a:p>
            <a:pPr marL="0" indent="0">
              <a:buNone/>
            </a:pPr>
            <a:endParaRPr lang="vi-VN" sz="3600" dirty="0"/>
          </a:p>
        </p:txBody>
      </p:sp>
      <p:sp>
        <p:nvSpPr>
          <p:cNvPr id="5" name="Rounded Rectangle 4"/>
          <p:cNvSpPr/>
          <p:nvPr/>
        </p:nvSpPr>
        <p:spPr>
          <a:xfrm>
            <a:off x="838200" y="4823791"/>
            <a:ext cx="10889974" cy="16565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t>Để viết tên riêng đúng quy tắc, phải xác định được những yếu tố nào?</a:t>
            </a:r>
            <a:endParaRPr lang="vi-VN" sz="3600" dirty="0"/>
          </a:p>
        </p:txBody>
      </p:sp>
    </p:spTree>
    <p:extLst>
      <p:ext uri="{BB962C8B-B14F-4D97-AF65-F5344CB8AC3E}">
        <p14:creationId xmlns:p14="http://schemas.microsoft.com/office/powerpoint/2010/main" val="7819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b="1" u="sng" dirty="0" smtClean="0">
                <a:solidFill>
                  <a:srgbClr val="FF0000"/>
                </a:solidFill>
              </a:rPr>
              <a:t>Luyện </a:t>
            </a:r>
            <a:r>
              <a:rPr lang="vi-VN" sz="2800" b="1" u="sng" dirty="0" smtClean="0">
                <a:solidFill>
                  <a:srgbClr val="FF0000"/>
                </a:solidFill>
              </a:rPr>
              <a:t>từ và câu</a:t>
            </a:r>
            <a:br>
              <a:rPr lang="vi-VN" sz="2800" b="1" u="sng" dirty="0" smtClean="0">
                <a:solidFill>
                  <a:srgbClr val="FF0000"/>
                </a:solidFill>
              </a:rPr>
            </a:br>
            <a:r>
              <a:rPr lang="vi-VN" sz="2800" b="1" dirty="0" smtClean="0">
                <a:solidFill>
                  <a:srgbClr val="FF0000"/>
                </a:solidFill>
              </a:rPr>
              <a:t>Cách viết tên người, tên địa lí nước ngoài</a:t>
            </a:r>
            <a:endParaRPr lang="vi-VN" sz="2800" dirty="0"/>
          </a:p>
        </p:txBody>
      </p:sp>
      <p:graphicFrame>
        <p:nvGraphicFramePr>
          <p:cNvPr id="4" name="Table 3"/>
          <p:cNvGraphicFramePr>
            <a:graphicFrameLocks noGrp="1"/>
          </p:cNvGraphicFramePr>
          <p:nvPr>
            <p:extLst>
              <p:ext uri="{D42A27DB-BD31-4B8C-83A1-F6EECF244321}">
                <p14:modId xmlns:p14="http://schemas.microsoft.com/office/powerpoint/2010/main" val="2714232141"/>
              </p:ext>
            </p:extLst>
          </p:nvPr>
        </p:nvGraphicFramePr>
        <p:xfrm>
          <a:off x="770281" y="2186613"/>
          <a:ext cx="10651437" cy="4145280"/>
        </p:xfrm>
        <a:graphic>
          <a:graphicData uri="http://schemas.openxmlformats.org/drawingml/2006/table">
            <a:tbl>
              <a:tblPr firstRow="1" bandRow="1">
                <a:tableStyleId>{5940675A-B579-460E-94D1-54222C63F5DA}</a:tableStyleId>
              </a:tblPr>
              <a:tblGrid>
                <a:gridCol w="1984138">
                  <a:extLst>
                    <a:ext uri="{9D8B030D-6E8A-4147-A177-3AD203B41FA5}">
                      <a16:colId xmlns="" xmlns:a16="http://schemas.microsoft.com/office/drawing/2014/main" val="4247890247"/>
                    </a:ext>
                  </a:extLst>
                </a:gridCol>
                <a:gridCol w="4307332">
                  <a:extLst>
                    <a:ext uri="{9D8B030D-6E8A-4147-A177-3AD203B41FA5}">
                      <a16:colId xmlns="" xmlns:a16="http://schemas.microsoft.com/office/drawing/2014/main" val="2133026433"/>
                    </a:ext>
                  </a:extLst>
                </a:gridCol>
                <a:gridCol w="4359967">
                  <a:extLst>
                    <a:ext uri="{9D8B030D-6E8A-4147-A177-3AD203B41FA5}">
                      <a16:colId xmlns="" xmlns:a16="http://schemas.microsoft.com/office/drawing/2014/main" val="3764360264"/>
                    </a:ext>
                  </a:extLst>
                </a:gridCol>
              </a:tblGrid>
              <a:tr h="330140">
                <a:tc>
                  <a:txBody>
                    <a:bodyPr/>
                    <a:lstStyle/>
                    <a:p>
                      <a:endParaRPr lang="vi-VN" sz="2800" dirty="0"/>
                    </a:p>
                  </a:txBody>
                  <a:tcPr/>
                </a:tc>
                <a:tc>
                  <a:txBody>
                    <a:bodyPr/>
                    <a:lstStyle/>
                    <a:p>
                      <a:pPr algn="ctr"/>
                      <a:r>
                        <a:rPr lang="vi-VN" sz="2800" b="1" dirty="0" smtClean="0"/>
                        <a:t>Viết</a:t>
                      </a:r>
                      <a:r>
                        <a:rPr lang="vi-VN" sz="2800" b="1" baseline="0" dirty="0" smtClean="0"/>
                        <a:t> chưa đúng quy tắc</a:t>
                      </a:r>
                      <a:endParaRPr lang="vi-VN" sz="2800" b="1" dirty="0"/>
                    </a:p>
                  </a:txBody>
                  <a:tcPr/>
                </a:tc>
                <a:tc>
                  <a:txBody>
                    <a:bodyPr/>
                    <a:lstStyle/>
                    <a:p>
                      <a:pPr algn="ctr"/>
                      <a:r>
                        <a:rPr lang="vi-VN" sz="2800" b="1" dirty="0" smtClean="0"/>
                        <a:t>Viết</a:t>
                      </a:r>
                      <a:r>
                        <a:rPr lang="vi-VN" sz="2800" b="1" baseline="0" dirty="0" smtClean="0"/>
                        <a:t> đúng quy tắc</a:t>
                      </a:r>
                      <a:endParaRPr lang="vi-VN" sz="2800" b="1" dirty="0"/>
                    </a:p>
                  </a:txBody>
                  <a:tcPr/>
                </a:tc>
                <a:extLst>
                  <a:ext uri="{0D108BD9-81ED-4DB2-BD59-A6C34878D82A}">
                    <a16:rowId xmlns="" xmlns:a16="http://schemas.microsoft.com/office/drawing/2014/main" val="3956997146"/>
                  </a:ext>
                </a:extLst>
              </a:tr>
              <a:tr h="330140">
                <a:tc rowSpan="3">
                  <a:txBody>
                    <a:bodyPr/>
                    <a:lstStyle/>
                    <a:p>
                      <a:endParaRPr lang="vi-VN" sz="2800" b="1" dirty="0" smtClean="0"/>
                    </a:p>
                    <a:p>
                      <a:r>
                        <a:rPr lang="vi-VN" sz="2800" b="1" dirty="0" smtClean="0"/>
                        <a:t>Tên</a:t>
                      </a:r>
                      <a:r>
                        <a:rPr lang="vi-VN" sz="2800" b="1" baseline="0" dirty="0" smtClean="0"/>
                        <a:t> người</a:t>
                      </a:r>
                      <a:endParaRPr lang="vi-VN" sz="2800" b="1" dirty="0"/>
                    </a:p>
                  </a:txBody>
                  <a:tcPr/>
                </a:tc>
                <a:tc>
                  <a:txBody>
                    <a:bodyPr/>
                    <a:lstStyle/>
                    <a:p>
                      <a:r>
                        <a:rPr lang="vi-VN" sz="2800" dirty="0" smtClean="0"/>
                        <a:t>anbe anhxtanh </a:t>
                      </a:r>
                      <a:endParaRPr lang="vi-VN" sz="2800" dirty="0"/>
                    </a:p>
                  </a:txBody>
                  <a:tcPr/>
                </a:tc>
                <a:tc>
                  <a:txBody>
                    <a:bodyPr/>
                    <a:lstStyle/>
                    <a:p>
                      <a:endParaRPr lang="vi-VN" sz="2800" dirty="0"/>
                    </a:p>
                  </a:txBody>
                  <a:tcPr/>
                </a:tc>
                <a:extLst>
                  <a:ext uri="{0D108BD9-81ED-4DB2-BD59-A6C34878D82A}">
                    <a16:rowId xmlns="" xmlns:a16="http://schemas.microsoft.com/office/drawing/2014/main" val="1211618788"/>
                  </a:ext>
                </a:extLst>
              </a:tr>
              <a:tr h="330140">
                <a:tc vMerge="1">
                  <a:txBody>
                    <a:bodyPr/>
                    <a:lstStyle/>
                    <a:p>
                      <a:endParaRPr lang="vi-VN" dirty="0"/>
                    </a:p>
                  </a:txBody>
                  <a:tcPr/>
                </a:tc>
                <a:tc>
                  <a:txBody>
                    <a:bodyPr/>
                    <a:lstStyle/>
                    <a:p>
                      <a:r>
                        <a:rPr lang="vi-VN" sz="2800" dirty="0" smtClean="0"/>
                        <a:t>crítxtian anđécxen</a:t>
                      </a:r>
                      <a:endParaRPr lang="vi-VN" sz="2800" dirty="0"/>
                    </a:p>
                  </a:txBody>
                  <a:tcPr/>
                </a:tc>
                <a:tc>
                  <a:txBody>
                    <a:bodyPr/>
                    <a:lstStyle/>
                    <a:p>
                      <a:endParaRPr lang="vi-VN" sz="2800" dirty="0"/>
                    </a:p>
                  </a:txBody>
                  <a:tcPr/>
                </a:tc>
                <a:extLst>
                  <a:ext uri="{0D108BD9-81ED-4DB2-BD59-A6C34878D82A}">
                    <a16:rowId xmlns="" xmlns:a16="http://schemas.microsoft.com/office/drawing/2014/main" val="1621614774"/>
                  </a:ext>
                </a:extLst>
              </a:tr>
              <a:tr h="330140">
                <a:tc vMerge="1">
                  <a:txBody>
                    <a:bodyPr/>
                    <a:lstStyle/>
                    <a:p>
                      <a:endParaRPr lang="vi-V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smtClean="0"/>
                        <a:t>iuri gagarin</a:t>
                      </a:r>
                    </a:p>
                  </a:txBody>
                  <a:tcPr/>
                </a:tc>
                <a:tc>
                  <a:txBody>
                    <a:bodyPr/>
                    <a:lstStyle/>
                    <a:p>
                      <a:endParaRPr lang="vi-VN" sz="2800" dirty="0"/>
                    </a:p>
                  </a:txBody>
                  <a:tcPr/>
                </a:tc>
                <a:extLst>
                  <a:ext uri="{0D108BD9-81ED-4DB2-BD59-A6C34878D82A}">
                    <a16:rowId xmlns="" xmlns:a16="http://schemas.microsoft.com/office/drawing/2014/main" val="2861187821"/>
                  </a:ext>
                </a:extLst>
              </a:tr>
              <a:tr h="330140">
                <a:tc rowSpan="4">
                  <a:txBody>
                    <a:bodyPr/>
                    <a:lstStyle/>
                    <a:p>
                      <a:endParaRPr lang="vi-VN" sz="2800" b="1" dirty="0" smtClean="0"/>
                    </a:p>
                    <a:p>
                      <a:endParaRPr lang="vi-VN" sz="2800" b="1" dirty="0" smtClean="0"/>
                    </a:p>
                    <a:p>
                      <a:r>
                        <a:rPr lang="vi-VN" sz="2800" b="1" dirty="0" smtClean="0"/>
                        <a:t>Tên</a:t>
                      </a:r>
                      <a:r>
                        <a:rPr lang="vi-VN" sz="2800" b="1" baseline="0" dirty="0" smtClean="0"/>
                        <a:t> địa lí</a:t>
                      </a:r>
                      <a:endParaRPr lang="vi-VN" sz="2800" b="1" dirty="0"/>
                    </a:p>
                  </a:txBody>
                  <a:tcPr/>
                </a:tc>
                <a:tc>
                  <a:txBody>
                    <a:bodyPr/>
                    <a:lstStyle/>
                    <a:p>
                      <a:r>
                        <a:rPr lang="vi-VN" sz="2800" dirty="0" smtClean="0"/>
                        <a:t>xanh pêtécbua</a:t>
                      </a:r>
                      <a:endParaRPr lang="vi-VN" sz="2800" dirty="0"/>
                    </a:p>
                  </a:txBody>
                  <a:tcPr/>
                </a:tc>
                <a:tc>
                  <a:txBody>
                    <a:bodyPr/>
                    <a:lstStyle/>
                    <a:p>
                      <a:endParaRPr lang="vi-VN" sz="2800" dirty="0"/>
                    </a:p>
                  </a:txBody>
                  <a:tcPr/>
                </a:tc>
                <a:extLst>
                  <a:ext uri="{0D108BD9-81ED-4DB2-BD59-A6C34878D82A}">
                    <a16:rowId xmlns="" xmlns:a16="http://schemas.microsoft.com/office/drawing/2014/main" val="638257683"/>
                  </a:ext>
                </a:extLst>
              </a:tr>
              <a:tr h="330140">
                <a:tc vMerge="1">
                  <a:txBody>
                    <a:bodyPr/>
                    <a:lstStyle/>
                    <a:p>
                      <a:endParaRPr lang="vi-VN" dirty="0"/>
                    </a:p>
                  </a:txBody>
                  <a:tcPr/>
                </a:tc>
                <a:tc>
                  <a:txBody>
                    <a:bodyPr/>
                    <a:lstStyle/>
                    <a:p>
                      <a:r>
                        <a:rPr lang="vi-VN" sz="2800" dirty="0" smtClean="0"/>
                        <a:t>tôkiô</a:t>
                      </a:r>
                      <a:endParaRPr lang="vi-VN" sz="2800" dirty="0"/>
                    </a:p>
                  </a:txBody>
                  <a:tcPr/>
                </a:tc>
                <a:tc>
                  <a:txBody>
                    <a:bodyPr/>
                    <a:lstStyle/>
                    <a:p>
                      <a:endParaRPr lang="vi-VN" sz="2800" dirty="0"/>
                    </a:p>
                  </a:txBody>
                  <a:tcPr/>
                </a:tc>
                <a:extLst>
                  <a:ext uri="{0D108BD9-81ED-4DB2-BD59-A6C34878D82A}">
                    <a16:rowId xmlns="" xmlns:a16="http://schemas.microsoft.com/office/drawing/2014/main" val="1788159034"/>
                  </a:ext>
                </a:extLst>
              </a:tr>
              <a:tr h="330140">
                <a:tc vMerge="1">
                  <a:txBody>
                    <a:bodyPr/>
                    <a:lstStyle/>
                    <a:p>
                      <a:endParaRPr lang="vi-VN" dirty="0"/>
                    </a:p>
                  </a:txBody>
                  <a:tcPr/>
                </a:tc>
                <a:tc>
                  <a:txBody>
                    <a:bodyPr/>
                    <a:lstStyle/>
                    <a:p>
                      <a:r>
                        <a:rPr lang="vi-VN" sz="2800" dirty="0" smtClean="0"/>
                        <a:t>amadôn</a:t>
                      </a:r>
                      <a:endParaRPr lang="vi-VN" sz="2800" dirty="0"/>
                    </a:p>
                  </a:txBody>
                  <a:tcPr/>
                </a:tc>
                <a:tc>
                  <a:txBody>
                    <a:bodyPr/>
                    <a:lstStyle/>
                    <a:p>
                      <a:endParaRPr lang="vi-VN" sz="2800" dirty="0"/>
                    </a:p>
                  </a:txBody>
                  <a:tcPr/>
                </a:tc>
                <a:extLst>
                  <a:ext uri="{0D108BD9-81ED-4DB2-BD59-A6C34878D82A}">
                    <a16:rowId xmlns="" xmlns:a16="http://schemas.microsoft.com/office/drawing/2014/main" val="1803006439"/>
                  </a:ext>
                </a:extLst>
              </a:tr>
              <a:tr h="352700">
                <a:tc vMerge="1">
                  <a:txBody>
                    <a:bodyPr/>
                    <a:lstStyle/>
                    <a:p>
                      <a:endParaRPr lang="vi-V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smtClean="0"/>
                        <a:t>niagara</a:t>
                      </a:r>
                    </a:p>
                  </a:txBody>
                  <a:tcPr/>
                </a:tc>
                <a:tc>
                  <a:txBody>
                    <a:bodyPr/>
                    <a:lstStyle/>
                    <a:p>
                      <a:endParaRPr lang="vi-VN" sz="2800" dirty="0"/>
                    </a:p>
                  </a:txBody>
                  <a:tcPr/>
                </a:tc>
                <a:extLst>
                  <a:ext uri="{0D108BD9-81ED-4DB2-BD59-A6C34878D82A}">
                    <a16:rowId xmlns="" xmlns:a16="http://schemas.microsoft.com/office/drawing/2014/main" val="3074604547"/>
                  </a:ext>
                </a:extLst>
              </a:tr>
            </a:tbl>
          </a:graphicData>
        </a:graphic>
      </p:graphicFrame>
      <p:sp>
        <p:nvSpPr>
          <p:cNvPr id="5" name="TextBox 4"/>
          <p:cNvSpPr txBox="1"/>
          <p:nvPr/>
        </p:nvSpPr>
        <p:spPr>
          <a:xfrm>
            <a:off x="7116417" y="2676939"/>
            <a:ext cx="4399722" cy="523220"/>
          </a:xfrm>
          <a:prstGeom prst="rect">
            <a:avLst/>
          </a:prstGeom>
          <a:noFill/>
        </p:spPr>
        <p:txBody>
          <a:bodyPr wrap="square" rtlCol="0">
            <a:spAutoFit/>
          </a:bodyPr>
          <a:lstStyle/>
          <a:p>
            <a:r>
              <a:rPr lang="vi-VN" sz="2800" dirty="0" smtClean="0"/>
              <a:t>An-be Anh-xtanh</a:t>
            </a:r>
            <a:endParaRPr lang="vi-VN" sz="2800" dirty="0"/>
          </a:p>
        </p:txBody>
      </p:sp>
      <p:sp>
        <p:nvSpPr>
          <p:cNvPr id="7" name="Rectangle 6"/>
          <p:cNvSpPr/>
          <p:nvPr/>
        </p:nvSpPr>
        <p:spPr>
          <a:xfrm>
            <a:off x="7162628" y="5818356"/>
            <a:ext cx="1806905" cy="523220"/>
          </a:xfrm>
          <a:prstGeom prst="rect">
            <a:avLst/>
          </a:prstGeom>
        </p:spPr>
        <p:txBody>
          <a:bodyPr wrap="none">
            <a:spAutoFit/>
          </a:bodyPr>
          <a:lstStyle/>
          <a:p>
            <a:r>
              <a:rPr lang="vi-VN" sz="2800" dirty="0" smtClean="0"/>
              <a:t>Ni-a-ga-ra</a:t>
            </a:r>
            <a:endParaRPr lang="vi-VN" sz="2800" dirty="0"/>
          </a:p>
        </p:txBody>
      </p:sp>
      <p:sp>
        <p:nvSpPr>
          <p:cNvPr id="8" name="Rectangle 7"/>
          <p:cNvSpPr/>
          <p:nvPr/>
        </p:nvSpPr>
        <p:spPr>
          <a:xfrm>
            <a:off x="7225016" y="5315598"/>
            <a:ext cx="1765227" cy="523220"/>
          </a:xfrm>
          <a:prstGeom prst="rect">
            <a:avLst/>
          </a:prstGeom>
        </p:spPr>
        <p:txBody>
          <a:bodyPr wrap="none">
            <a:spAutoFit/>
          </a:bodyPr>
          <a:lstStyle/>
          <a:p>
            <a:r>
              <a:rPr lang="vi-VN" sz="2800" dirty="0" smtClean="0"/>
              <a:t>A-ma-dôn</a:t>
            </a:r>
            <a:endParaRPr lang="vi-VN" sz="2800" dirty="0"/>
          </a:p>
        </p:txBody>
      </p:sp>
      <p:sp>
        <p:nvSpPr>
          <p:cNvPr id="9" name="Rectangle 8"/>
          <p:cNvSpPr/>
          <p:nvPr/>
        </p:nvSpPr>
        <p:spPr>
          <a:xfrm>
            <a:off x="7178184" y="4812840"/>
            <a:ext cx="1305165" cy="523220"/>
          </a:xfrm>
          <a:prstGeom prst="rect">
            <a:avLst/>
          </a:prstGeom>
        </p:spPr>
        <p:txBody>
          <a:bodyPr wrap="none">
            <a:spAutoFit/>
          </a:bodyPr>
          <a:lstStyle/>
          <a:p>
            <a:r>
              <a:rPr lang="vi-VN" sz="2800" dirty="0" smtClean="0"/>
              <a:t>Tô-ki-ô</a:t>
            </a:r>
            <a:endParaRPr lang="vi-VN" sz="2800" dirty="0"/>
          </a:p>
        </p:txBody>
      </p:sp>
      <p:sp>
        <p:nvSpPr>
          <p:cNvPr id="10" name="Rectangle 9"/>
          <p:cNvSpPr/>
          <p:nvPr/>
        </p:nvSpPr>
        <p:spPr>
          <a:xfrm>
            <a:off x="7225016" y="4310082"/>
            <a:ext cx="2884123" cy="523220"/>
          </a:xfrm>
          <a:prstGeom prst="rect">
            <a:avLst/>
          </a:prstGeom>
        </p:spPr>
        <p:txBody>
          <a:bodyPr wrap="none">
            <a:spAutoFit/>
          </a:bodyPr>
          <a:lstStyle/>
          <a:p>
            <a:r>
              <a:rPr lang="vi-VN" sz="2800" dirty="0" smtClean="0"/>
              <a:t>Xanh Pê-téc-bua</a:t>
            </a:r>
            <a:endParaRPr lang="vi-VN" sz="2800" dirty="0"/>
          </a:p>
        </p:txBody>
      </p:sp>
      <p:sp>
        <p:nvSpPr>
          <p:cNvPr id="11" name="Rectangle 10"/>
          <p:cNvSpPr/>
          <p:nvPr/>
        </p:nvSpPr>
        <p:spPr>
          <a:xfrm>
            <a:off x="7225016" y="3772143"/>
            <a:ext cx="2545890" cy="523220"/>
          </a:xfrm>
          <a:prstGeom prst="rect">
            <a:avLst/>
          </a:prstGeom>
        </p:spPr>
        <p:txBody>
          <a:bodyPr wrap="none">
            <a:spAutoFit/>
          </a:bodyPr>
          <a:lstStyle/>
          <a:p>
            <a:r>
              <a:rPr lang="vi-VN" sz="2800" dirty="0" smtClean="0"/>
              <a:t>I-u-ri Ga-ga-rin</a:t>
            </a:r>
            <a:endParaRPr lang="vi-VN" sz="2800" dirty="0"/>
          </a:p>
        </p:txBody>
      </p:sp>
      <p:sp>
        <p:nvSpPr>
          <p:cNvPr id="12" name="Rectangle 11"/>
          <p:cNvSpPr/>
          <p:nvPr/>
        </p:nvSpPr>
        <p:spPr>
          <a:xfrm>
            <a:off x="7162628" y="3293787"/>
            <a:ext cx="3683444" cy="523220"/>
          </a:xfrm>
          <a:prstGeom prst="rect">
            <a:avLst/>
          </a:prstGeom>
        </p:spPr>
        <p:txBody>
          <a:bodyPr wrap="none">
            <a:spAutoFit/>
          </a:bodyPr>
          <a:lstStyle/>
          <a:p>
            <a:r>
              <a:rPr lang="vi-VN" sz="2800" dirty="0" smtClean="0"/>
              <a:t>Crít-xti-an An-đéc-xen</a:t>
            </a:r>
            <a:endParaRPr lang="vi-VN" sz="2800" dirty="0"/>
          </a:p>
        </p:txBody>
      </p:sp>
    </p:spTree>
    <p:extLst>
      <p:ext uri="{BB962C8B-B14F-4D97-AF65-F5344CB8AC3E}">
        <p14:creationId xmlns:p14="http://schemas.microsoft.com/office/powerpoint/2010/main" val="7104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152"/>
            <a:ext cx="10515600" cy="1325563"/>
          </a:xfrm>
        </p:spPr>
        <p:txBody>
          <a:bodyPr>
            <a:noAutofit/>
          </a:bodyPr>
          <a:lstStyle/>
          <a:p>
            <a:pPr algn="ctr"/>
            <a:r>
              <a:rPr lang="vi-VN" sz="2800" b="1" u="sng" dirty="0" smtClean="0">
                <a:solidFill>
                  <a:srgbClr val="FF0000"/>
                </a:solidFill>
              </a:rPr>
              <a:t>Luyện </a:t>
            </a:r>
            <a:r>
              <a:rPr lang="vi-VN" sz="2800" b="1" u="sng" dirty="0">
                <a:solidFill>
                  <a:srgbClr val="FF0000"/>
                </a:solidFill>
              </a:rPr>
              <a:t>từ và câu</a:t>
            </a:r>
            <a:br>
              <a:rPr lang="vi-VN" sz="2800" b="1" u="sng" dirty="0">
                <a:solidFill>
                  <a:srgbClr val="FF0000"/>
                </a:solidFill>
              </a:rPr>
            </a:br>
            <a:r>
              <a:rPr lang="vi-VN" sz="2800" b="1" dirty="0">
                <a:solidFill>
                  <a:srgbClr val="FF0000"/>
                </a:solidFill>
              </a:rPr>
              <a:t>Cách viết tên người, tên địa lí nước ngoài</a:t>
            </a:r>
            <a:endParaRPr lang="vi-V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86"/>
            <a:ext cx="3900767" cy="5167311"/>
          </a:xfrm>
          <a:prstGeom prst="rect">
            <a:avLst/>
          </a:prstGeom>
        </p:spPr>
      </p:pic>
      <p:sp>
        <p:nvSpPr>
          <p:cNvPr id="5" name="Rectangle 4"/>
          <p:cNvSpPr/>
          <p:nvPr/>
        </p:nvSpPr>
        <p:spPr>
          <a:xfrm>
            <a:off x="0" y="5731565"/>
            <a:ext cx="3900766"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b="1" dirty="0" smtClean="0"/>
              <a:t>An-be Anh-xtanh</a:t>
            </a:r>
          </a:p>
          <a:p>
            <a:pPr algn="ctr"/>
            <a:r>
              <a:rPr lang="vi-VN" dirty="0" smtClean="0"/>
              <a:t>Nhà vật lí học nổi tiếng thế giới, người Đức (1879-1955)</a:t>
            </a:r>
            <a:endParaRPr lang="vi-VN"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766" y="1690686"/>
            <a:ext cx="4039721" cy="4405313"/>
          </a:xfrm>
          <a:prstGeom prst="rect">
            <a:avLst/>
          </a:prstGeom>
        </p:spPr>
      </p:pic>
      <p:sp>
        <p:nvSpPr>
          <p:cNvPr id="7" name="Rectangle 6"/>
          <p:cNvSpPr/>
          <p:nvPr/>
        </p:nvSpPr>
        <p:spPr>
          <a:xfrm>
            <a:off x="3900764" y="5731562"/>
            <a:ext cx="4039721"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b="1" dirty="0" smtClean="0"/>
              <a:t>Crít-xti-an An-đéc-xen</a:t>
            </a:r>
          </a:p>
          <a:p>
            <a:pPr algn="ctr"/>
            <a:r>
              <a:rPr lang="vi-VN" dirty="0" smtClean="0"/>
              <a:t>Nhà văn nổi tiếng Thế giới, chuyên viết truyện cổ tích, người Đan Mạch</a:t>
            </a:r>
            <a:endParaRPr lang="vi-VN"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487" y="1690686"/>
            <a:ext cx="4251514" cy="4907337"/>
          </a:xfrm>
          <a:prstGeom prst="rect">
            <a:avLst/>
          </a:prstGeom>
        </p:spPr>
      </p:pic>
      <p:sp>
        <p:nvSpPr>
          <p:cNvPr id="9" name="Rectangle 8"/>
          <p:cNvSpPr/>
          <p:nvPr/>
        </p:nvSpPr>
        <p:spPr>
          <a:xfrm>
            <a:off x="7940485" y="5731559"/>
            <a:ext cx="4251515"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b="1" dirty="0" smtClean="0"/>
              <a:t>I-u-ri Ga-ga-rin</a:t>
            </a:r>
          </a:p>
          <a:p>
            <a:pPr algn="ctr"/>
            <a:r>
              <a:rPr lang="vi-VN" dirty="0" smtClean="0"/>
              <a:t>Nhà du hành vũ trụ người Nga, người đầu tiên bay vào vũ trụ (1805-1875)</a:t>
            </a:r>
          </a:p>
        </p:txBody>
      </p:sp>
    </p:spTree>
    <p:extLst>
      <p:ext uri="{BB962C8B-B14F-4D97-AF65-F5344CB8AC3E}">
        <p14:creationId xmlns:p14="http://schemas.microsoft.com/office/powerpoint/2010/main" val="1333058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pPr algn="ctr"/>
            <a:r>
              <a:rPr lang="vi-VN" sz="2800" b="1" u="sng" dirty="0" smtClean="0">
                <a:solidFill>
                  <a:srgbClr val="FF0000"/>
                </a:solidFill>
              </a:rPr>
              <a:t>Luyện </a:t>
            </a:r>
            <a:r>
              <a:rPr lang="vi-VN" sz="2800" b="1" u="sng" dirty="0">
                <a:solidFill>
                  <a:srgbClr val="FF0000"/>
                </a:solidFill>
              </a:rPr>
              <a:t>từ và câu</a:t>
            </a:r>
            <a:br>
              <a:rPr lang="vi-VN" sz="2800" b="1" u="sng" dirty="0">
                <a:solidFill>
                  <a:srgbClr val="FF0000"/>
                </a:solidFill>
              </a:rPr>
            </a:br>
            <a:r>
              <a:rPr lang="vi-VN" sz="2800" b="1" dirty="0">
                <a:solidFill>
                  <a:srgbClr val="FF0000"/>
                </a:solidFill>
              </a:rPr>
              <a:t>Cách viết tên người, tên địa lí nước ngoài</a:t>
            </a:r>
            <a:endParaRPr lang="vi-VN"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5364"/>
            <a:ext cx="5934635" cy="4640636"/>
          </a:xfrm>
          <a:prstGeom prst="rect">
            <a:avLst/>
          </a:prstGeom>
        </p:spPr>
      </p:pic>
      <p:sp>
        <p:nvSpPr>
          <p:cNvPr id="6" name="Rectangle 5"/>
          <p:cNvSpPr/>
          <p:nvPr/>
        </p:nvSpPr>
        <p:spPr>
          <a:xfrm>
            <a:off x="0" y="6096000"/>
            <a:ext cx="5934633" cy="627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Xanh Pê-téc-bua</a:t>
            </a:r>
          </a:p>
          <a:p>
            <a:pPr algn="ctr"/>
            <a:r>
              <a:rPr lang="vi-VN" sz="2400" dirty="0" smtClean="0"/>
              <a:t>Kinh đô cũ của Nga</a:t>
            </a:r>
            <a:endParaRPr lang="vi-VN"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634" y="1455364"/>
            <a:ext cx="6257365" cy="4640636"/>
          </a:xfrm>
          <a:prstGeom prst="rect">
            <a:avLst/>
          </a:prstGeom>
        </p:spPr>
      </p:pic>
      <p:sp>
        <p:nvSpPr>
          <p:cNvPr id="8" name="Rectangle 7"/>
          <p:cNvSpPr/>
          <p:nvPr/>
        </p:nvSpPr>
        <p:spPr>
          <a:xfrm>
            <a:off x="5934633" y="6096000"/>
            <a:ext cx="6257367" cy="627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Tô-ki-ô</a:t>
            </a:r>
          </a:p>
          <a:p>
            <a:pPr algn="ctr"/>
            <a:r>
              <a:rPr lang="vi-VN" sz="2400" dirty="0" smtClean="0"/>
              <a:t>Thủ đô Nhật bản</a:t>
            </a:r>
            <a:endParaRPr lang="vi-VN" sz="2400" dirty="0"/>
          </a:p>
        </p:txBody>
      </p:sp>
    </p:spTree>
    <p:extLst>
      <p:ext uri="{BB962C8B-B14F-4D97-AF65-F5344CB8AC3E}">
        <p14:creationId xmlns:p14="http://schemas.microsoft.com/office/powerpoint/2010/main" val="1474461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760"/>
            <a:ext cx="10515600" cy="1325563"/>
          </a:xfrm>
        </p:spPr>
        <p:txBody>
          <a:bodyPr>
            <a:noAutofit/>
          </a:bodyPr>
          <a:lstStyle/>
          <a:p>
            <a:pPr algn="ctr"/>
            <a:r>
              <a:rPr lang="vi-VN" sz="2800" b="1" u="sng" dirty="0" smtClean="0">
                <a:solidFill>
                  <a:srgbClr val="FF0000"/>
                </a:solidFill>
              </a:rPr>
              <a:t>Luyện </a:t>
            </a:r>
            <a:r>
              <a:rPr lang="vi-VN" sz="2800" b="1" u="sng" dirty="0">
                <a:solidFill>
                  <a:srgbClr val="FF0000"/>
                </a:solidFill>
              </a:rPr>
              <a:t>từ và câu</a:t>
            </a:r>
            <a:br>
              <a:rPr lang="vi-VN" sz="2800" b="1" u="sng" dirty="0">
                <a:solidFill>
                  <a:srgbClr val="FF0000"/>
                </a:solidFill>
              </a:rPr>
            </a:br>
            <a:r>
              <a:rPr lang="vi-VN" sz="2800" b="1" dirty="0">
                <a:solidFill>
                  <a:srgbClr val="FF0000"/>
                </a:solidFill>
              </a:rPr>
              <a:t>Cách viết tên người, tên địa lí nước ngoài</a:t>
            </a:r>
            <a:endParaRPr lang="vi-V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9323"/>
            <a:ext cx="6235349" cy="4566677"/>
          </a:xfrm>
          <a:prstGeom prst="rect">
            <a:avLst/>
          </a:prstGeom>
        </p:spPr>
      </p:pic>
      <p:sp>
        <p:nvSpPr>
          <p:cNvPr id="5" name="Rectangle 4"/>
          <p:cNvSpPr/>
          <p:nvPr/>
        </p:nvSpPr>
        <p:spPr>
          <a:xfrm>
            <a:off x="0" y="6096000"/>
            <a:ext cx="6235349"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A-ma-dôn</a:t>
            </a:r>
          </a:p>
          <a:p>
            <a:pPr algn="ctr"/>
            <a:r>
              <a:rPr lang="vi-VN" sz="2400" dirty="0" smtClean="0"/>
              <a:t>Tên một dòng sông chảy qua Bra-xin</a:t>
            </a:r>
            <a:endParaRPr lang="vi-VN"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349" y="1529323"/>
            <a:ext cx="5956651" cy="4566677"/>
          </a:xfrm>
          <a:prstGeom prst="rect">
            <a:avLst/>
          </a:prstGeom>
        </p:spPr>
      </p:pic>
      <p:sp>
        <p:nvSpPr>
          <p:cNvPr id="7" name="Rectangle 6"/>
          <p:cNvSpPr/>
          <p:nvPr/>
        </p:nvSpPr>
        <p:spPr>
          <a:xfrm>
            <a:off x="6235349" y="6096000"/>
            <a:ext cx="5956651"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200" b="1" dirty="0" smtClean="0"/>
              <a:t>Ni-a-ga-ra</a:t>
            </a:r>
          </a:p>
          <a:p>
            <a:pPr algn="ctr"/>
            <a:r>
              <a:rPr lang="vi-VN" sz="2200" dirty="0" smtClean="0"/>
              <a:t>Tên một thác nước lớn giữa Ca-na-đa và Mĩ</a:t>
            </a:r>
            <a:endParaRPr lang="vi-VN" sz="2200" dirty="0"/>
          </a:p>
        </p:txBody>
      </p:sp>
    </p:spTree>
    <p:extLst>
      <p:ext uri="{BB962C8B-B14F-4D97-AF65-F5344CB8AC3E}">
        <p14:creationId xmlns:p14="http://schemas.microsoft.com/office/powerpoint/2010/main" val="59730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b="1" u="sng" dirty="0" smtClean="0">
                <a:solidFill>
                  <a:srgbClr val="FF0000"/>
                </a:solidFill>
              </a:rPr>
              <a:t>Luyện </a:t>
            </a:r>
            <a:r>
              <a:rPr lang="vi-VN" sz="2800" b="1" u="sng" dirty="0">
                <a:solidFill>
                  <a:srgbClr val="FF0000"/>
                </a:solidFill>
              </a:rPr>
              <a:t>từ và câu</a:t>
            </a:r>
            <a:br>
              <a:rPr lang="vi-VN" sz="2800" b="1" u="sng" dirty="0">
                <a:solidFill>
                  <a:srgbClr val="FF0000"/>
                </a:solidFill>
              </a:rPr>
            </a:br>
            <a:r>
              <a:rPr lang="vi-VN" sz="2800" b="1" dirty="0">
                <a:solidFill>
                  <a:srgbClr val="FF0000"/>
                </a:solidFill>
              </a:rPr>
              <a:t>Cách viết tên người, tên địa lí nước ngoài</a:t>
            </a:r>
            <a:endParaRPr lang="vi-VN" sz="2800" dirty="0"/>
          </a:p>
        </p:txBody>
      </p:sp>
      <p:sp>
        <p:nvSpPr>
          <p:cNvPr id="4" name="Cloud Callout 3"/>
          <p:cNvSpPr/>
          <p:nvPr/>
        </p:nvSpPr>
        <p:spPr>
          <a:xfrm>
            <a:off x="1789824" y="1828800"/>
            <a:ext cx="3086977" cy="2238059"/>
          </a:xfrm>
          <a:prstGeom prst="cloudCallout">
            <a:avLst>
              <a:gd name="adj1" fmla="val -57969"/>
              <a:gd name="adj2" fmla="val 8974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800" b="1" dirty="0" smtClean="0"/>
              <a:t>TRÒ CHƠI DU LỊCH</a:t>
            </a:r>
            <a:endParaRPr lang="vi-VN" sz="2800" b="1" dirty="0"/>
          </a:p>
        </p:txBody>
      </p:sp>
      <p:sp>
        <p:nvSpPr>
          <p:cNvPr id="6" name="Rectangle 5"/>
          <p:cNvSpPr/>
          <p:nvPr/>
        </p:nvSpPr>
        <p:spPr>
          <a:xfrm>
            <a:off x="4876801" y="1828800"/>
            <a:ext cx="6149787" cy="36934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smtClean="0"/>
              <a:t>LUẬT CHƠI</a:t>
            </a:r>
          </a:p>
          <a:p>
            <a:pPr marL="285750" indent="-285750">
              <a:buFontTx/>
              <a:buChar char="-"/>
            </a:pPr>
            <a:r>
              <a:rPr lang="vi-VN" sz="2400" dirty="0" smtClean="0"/>
              <a:t>Chia lớp làm 2 đội</a:t>
            </a:r>
          </a:p>
          <a:p>
            <a:pPr marL="285750" indent="-285750">
              <a:buFontTx/>
              <a:buChar char="-"/>
            </a:pPr>
            <a:r>
              <a:rPr lang="vi-VN" sz="2400" dirty="0" smtClean="0"/>
              <a:t>Mỗi đội cử 5 thành viên tham gia trò chơi</a:t>
            </a:r>
          </a:p>
          <a:p>
            <a:pPr marL="285750" indent="-285750">
              <a:buFontTx/>
              <a:buChar char="-"/>
            </a:pPr>
            <a:r>
              <a:rPr lang="vi-VN" sz="2400" dirty="0" smtClean="0"/>
              <a:t>Mỗi đội nhận 10 phiếu tên các thủ đô của các nước.</a:t>
            </a:r>
          </a:p>
          <a:p>
            <a:pPr marL="285750" indent="-285750">
              <a:buFontTx/>
              <a:buChar char="-"/>
            </a:pPr>
            <a:r>
              <a:rPr lang="vi-VN" sz="2400" dirty="0" smtClean="0"/>
              <a:t>Khi có hiệu lệnh: “Bắt đầu”, thành viên mỗi đội lần lượt gắn tên thủ đô tương ứng với các nước.</a:t>
            </a:r>
          </a:p>
          <a:p>
            <a:pPr marL="285750" indent="-285750">
              <a:buFontTx/>
              <a:buChar char="-"/>
            </a:pPr>
            <a:r>
              <a:rPr lang="vi-VN" sz="2400" dirty="0" smtClean="0"/>
              <a:t>Đội nào hoàn thành trước và chính xác sẽ chiến thắng.</a:t>
            </a:r>
          </a:p>
        </p:txBody>
      </p:sp>
    </p:spTree>
    <p:extLst>
      <p:ext uri="{BB962C8B-B14F-4D97-AF65-F5344CB8AC3E}">
        <p14:creationId xmlns:p14="http://schemas.microsoft.com/office/powerpoint/2010/main" val="99371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8339270"/>
              </p:ext>
            </p:extLst>
          </p:nvPr>
        </p:nvGraphicFramePr>
        <p:xfrm>
          <a:off x="4267156" y="901522"/>
          <a:ext cx="6765789" cy="5560341"/>
        </p:xfrm>
        <a:graphic>
          <a:graphicData uri="http://schemas.openxmlformats.org/drawingml/2006/table">
            <a:tbl>
              <a:tblPr firstRow="1" bandRow="1">
                <a:tableStyleId>{5940675A-B579-460E-94D1-54222C63F5DA}</a:tableStyleId>
              </a:tblPr>
              <a:tblGrid>
                <a:gridCol w="910151">
                  <a:extLst>
                    <a:ext uri="{9D8B030D-6E8A-4147-A177-3AD203B41FA5}">
                      <a16:colId xmlns="" xmlns:a16="http://schemas.microsoft.com/office/drawing/2014/main" val="1713660585"/>
                    </a:ext>
                  </a:extLst>
                </a:gridCol>
                <a:gridCol w="2876374">
                  <a:extLst>
                    <a:ext uri="{9D8B030D-6E8A-4147-A177-3AD203B41FA5}">
                      <a16:colId xmlns="" xmlns:a16="http://schemas.microsoft.com/office/drawing/2014/main" val="2296616490"/>
                    </a:ext>
                  </a:extLst>
                </a:gridCol>
                <a:gridCol w="2979264">
                  <a:extLst>
                    <a:ext uri="{9D8B030D-6E8A-4147-A177-3AD203B41FA5}">
                      <a16:colId xmlns="" xmlns:a16="http://schemas.microsoft.com/office/drawing/2014/main" val="3345850938"/>
                    </a:ext>
                  </a:extLst>
                </a:gridCol>
              </a:tblGrid>
              <a:tr h="787845">
                <a:tc>
                  <a:txBody>
                    <a:bodyPr/>
                    <a:lstStyle/>
                    <a:p>
                      <a:r>
                        <a:rPr lang="vi-VN" sz="2400" b="1" dirty="0" smtClean="0"/>
                        <a:t>STT</a:t>
                      </a:r>
                      <a:endParaRPr lang="vi-VN" sz="2400" b="1" dirty="0"/>
                    </a:p>
                  </a:txBody>
                  <a:tcPr/>
                </a:tc>
                <a:tc>
                  <a:txBody>
                    <a:bodyPr/>
                    <a:lstStyle/>
                    <a:p>
                      <a:r>
                        <a:rPr lang="vi-VN" sz="2400" b="1" dirty="0" smtClean="0"/>
                        <a:t>Tên</a:t>
                      </a:r>
                      <a:r>
                        <a:rPr lang="vi-VN" sz="2400" b="1" baseline="0" dirty="0" smtClean="0"/>
                        <a:t> nước</a:t>
                      </a:r>
                      <a:endParaRPr lang="vi-VN" sz="2400" b="1" dirty="0"/>
                    </a:p>
                  </a:txBody>
                  <a:tcPr/>
                </a:tc>
                <a:tc>
                  <a:txBody>
                    <a:bodyPr/>
                    <a:lstStyle/>
                    <a:p>
                      <a:r>
                        <a:rPr lang="vi-VN" sz="2400" b="1" dirty="0" smtClean="0"/>
                        <a:t>Tên</a:t>
                      </a:r>
                      <a:r>
                        <a:rPr lang="vi-VN" sz="2400" b="1" baseline="0" dirty="0" smtClean="0"/>
                        <a:t> thủ đô</a:t>
                      </a:r>
                      <a:endParaRPr lang="vi-VN" sz="2400" b="1" dirty="0"/>
                    </a:p>
                  </a:txBody>
                  <a:tcPr/>
                </a:tc>
                <a:extLst>
                  <a:ext uri="{0D108BD9-81ED-4DB2-BD59-A6C34878D82A}">
                    <a16:rowId xmlns="" xmlns:a16="http://schemas.microsoft.com/office/drawing/2014/main" val="3094796968"/>
                  </a:ext>
                </a:extLst>
              </a:tr>
              <a:tr h="458429">
                <a:tc>
                  <a:txBody>
                    <a:bodyPr/>
                    <a:lstStyle/>
                    <a:p>
                      <a:pPr algn="ctr"/>
                      <a:r>
                        <a:rPr lang="vi-VN" sz="2400" dirty="0" smtClean="0"/>
                        <a:t>1</a:t>
                      </a:r>
                      <a:endParaRPr lang="vi-VN" sz="2400" dirty="0"/>
                    </a:p>
                  </a:txBody>
                  <a:tcPr/>
                </a:tc>
                <a:tc>
                  <a:txBody>
                    <a:bodyPr/>
                    <a:lstStyle/>
                    <a:p>
                      <a:r>
                        <a:rPr lang="vi-VN" sz="2400" dirty="0" smtClean="0"/>
                        <a:t>Nga</a:t>
                      </a:r>
                      <a:endParaRPr lang="vi-VN" sz="2400" dirty="0"/>
                    </a:p>
                  </a:txBody>
                  <a:tcPr/>
                </a:tc>
                <a:tc>
                  <a:txBody>
                    <a:bodyPr/>
                    <a:lstStyle/>
                    <a:p>
                      <a:r>
                        <a:rPr lang="vi-VN" sz="2400" dirty="0" smtClean="0"/>
                        <a:t>Mát-xc</a:t>
                      </a:r>
                      <a:r>
                        <a:rPr lang="vi-VN" sz="2400" baseline="0" dirty="0" smtClean="0"/>
                        <a:t>ơ-va</a:t>
                      </a:r>
                      <a:endParaRPr lang="vi-VN" sz="2400" dirty="0"/>
                    </a:p>
                  </a:txBody>
                  <a:tcPr/>
                </a:tc>
                <a:extLst>
                  <a:ext uri="{0D108BD9-81ED-4DB2-BD59-A6C34878D82A}">
                    <a16:rowId xmlns="" xmlns:a16="http://schemas.microsoft.com/office/drawing/2014/main" val="1356474576"/>
                  </a:ext>
                </a:extLst>
              </a:tr>
              <a:tr h="458429">
                <a:tc>
                  <a:txBody>
                    <a:bodyPr/>
                    <a:lstStyle/>
                    <a:p>
                      <a:pPr algn="ctr"/>
                      <a:r>
                        <a:rPr lang="vi-VN" sz="2400" dirty="0" smtClean="0"/>
                        <a:t>2</a:t>
                      </a:r>
                      <a:endParaRPr lang="vi-VN" sz="2400" dirty="0"/>
                    </a:p>
                  </a:txBody>
                  <a:tcPr/>
                </a:tc>
                <a:tc>
                  <a:txBody>
                    <a:bodyPr/>
                    <a:lstStyle/>
                    <a:p>
                      <a:r>
                        <a:rPr lang="vi-VN" sz="2400" dirty="0" smtClean="0"/>
                        <a:t>Nhật</a:t>
                      </a:r>
                      <a:r>
                        <a:rPr lang="vi-VN" sz="2400" baseline="0" dirty="0" smtClean="0"/>
                        <a:t> Bản</a:t>
                      </a:r>
                      <a:endParaRPr lang="vi-VN" sz="2400" dirty="0"/>
                    </a:p>
                  </a:txBody>
                  <a:tcPr/>
                </a:tc>
                <a:tc>
                  <a:txBody>
                    <a:bodyPr/>
                    <a:lstStyle/>
                    <a:p>
                      <a:r>
                        <a:rPr lang="vi-VN" sz="2400" dirty="0" smtClean="0"/>
                        <a:t>Tô-ki-ô</a:t>
                      </a:r>
                      <a:endParaRPr lang="vi-VN" sz="2400" dirty="0"/>
                    </a:p>
                  </a:txBody>
                  <a:tcPr/>
                </a:tc>
                <a:extLst>
                  <a:ext uri="{0D108BD9-81ED-4DB2-BD59-A6C34878D82A}">
                    <a16:rowId xmlns="" xmlns:a16="http://schemas.microsoft.com/office/drawing/2014/main" val="3067212791"/>
                  </a:ext>
                </a:extLst>
              </a:tr>
              <a:tr h="458429">
                <a:tc>
                  <a:txBody>
                    <a:bodyPr/>
                    <a:lstStyle/>
                    <a:p>
                      <a:pPr algn="ctr"/>
                      <a:r>
                        <a:rPr lang="vi-VN" sz="2400" dirty="0" smtClean="0"/>
                        <a:t>3</a:t>
                      </a:r>
                      <a:endParaRPr lang="vi-VN" sz="2400" dirty="0"/>
                    </a:p>
                  </a:txBody>
                  <a:tcPr/>
                </a:tc>
                <a:tc>
                  <a:txBody>
                    <a:bodyPr/>
                    <a:lstStyle/>
                    <a:p>
                      <a:r>
                        <a:rPr lang="vi-VN" sz="2400" dirty="0" smtClean="0"/>
                        <a:t>Thái</a:t>
                      </a:r>
                      <a:r>
                        <a:rPr lang="vi-VN" sz="2400" baseline="0" dirty="0" smtClean="0"/>
                        <a:t> Lan</a:t>
                      </a:r>
                      <a:endParaRPr lang="vi-VN" sz="2400" dirty="0"/>
                    </a:p>
                  </a:txBody>
                  <a:tcPr/>
                </a:tc>
                <a:tc>
                  <a:txBody>
                    <a:bodyPr/>
                    <a:lstStyle/>
                    <a:p>
                      <a:r>
                        <a:rPr lang="vi-VN" sz="2400" dirty="0" smtClean="0"/>
                        <a:t>Băng</a:t>
                      </a:r>
                      <a:r>
                        <a:rPr lang="vi-VN" sz="2400" baseline="0" dirty="0" smtClean="0"/>
                        <a:t> Cốc</a:t>
                      </a:r>
                      <a:endParaRPr lang="vi-VN" sz="2400" dirty="0"/>
                    </a:p>
                  </a:txBody>
                  <a:tcPr/>
                </a:tc>
                <a:extLst>
                  <a:ext uri="{0D108BD9-81ED-4DB2-BD59-A6C34878D82A}">
                    <a16:rowId xmlns="" xmlns:a16="http://schemas.microsoft.com/office/drawing/2014/main" val="3092541274"/>
                  </a:ext>
                </a:extLst>
              </a:tr>
              <a:tr h="458429">
                <a:tc>
                  <a:txBody>
                    <a:bodyPr/>
                    <a:lstStyle/>
                    <a:p>
                      <a:pPr algn="ctr"/>
                      <a:r>
                        <a:rPr lang="vi-VN" sz="2400" dirty="0" smtClean="0"/>
                        <a:t>4</a:t>
                      </a:r>
                      <a:endParaRPr lang="vi-VN" sz="2400" dirty="0"/>
                    </a:p>
                  </a:txBody>
                  <a:tcPr/>
                </a:tc>
                <a:tc>
                  <a:txBody>
                    <a:bodyPr/>
                    <a:lstStyle/>
                    <a:p>
                      <a:r>
                        <a:rPr lang="vi-VN" sz="2400" dirty="0" smtClean="0"/>
                        <a:t>Mĩ</a:t>
                      </a:r>
                      <a:endParaRPr lang="vi-VN" sz="2400" dirty="0"/>
                    </a:p>
                  </a:txBody>
                  <a:tcPr/>
                </a:tc>
                <a:tc>
                  <a:txBody>
                    <a:bodyPr/>
                    <a:lstStyle/>
                    <a:p>
                      <a:r>
                        <a:rPr lang="vi-VN" sz="2400" dirty="0" smtClean="0"/>
                        <a:t>Oa-sinh-tơn</a:t>
                      </a:r>
                      <a:endParaRPr lang="vi-VN" sz="2400" dirty="0"/>
                    </a:p>
                  </a:txBody>
                  <a:tcPr/>
                </a:tc>
                <a:extLst>
                  <a:ext uri="{0D108BD9-81ED-4DB2-BD59-A6C34878D82A}">
                    <a16:rowId xmlns="" xmlns:a16="http://schemas.microsoft.com/office/drawing/2014/main" val="2438974279"/>
                  </a:ext>
                </a:extLst>
              </a:tr>
              <a:tr h="458429">
                <a:tc>
                  <a:txBody>
                    <a:bodyPr/>
                    <a:lstStyle/>
                    <a:p>
                      <a:pPr algn="ctr"/>
                      <a:r>
                        <a:rPr lang="vi-VN" sz="2400" dirty="0" smtClean="0"/>
                        <a:t>5</a:t>
                      </a:r>
                      <a:endParaRPr lang="vi-VN" sz="2400" dirty="0"/>
                    </a:p>
                  </a:txBody>
                  <a:tcPr/>
                </a:tc>
                <a:tc>
                  <a:txBody>
                    <a:bodyPr/>
                    <a:lstStyle/>
                    <a:p>
                      <a:r>
                        <a:rPr lang="vi-VN" sz="2400" dirty="0" smtClean="0"/>
                        <a:t>Anh</a:t>
                      </a:r>
                      <a:endParaRPr lang="vi-VN" sz="2400" dirty="0"/>
                    </a:p>
                  </a:txBody>
                  <a:tcPr/>
                </a:tc>
                <a:tc>
                  <a:txBody>
                    <a:bodyPr/>
                    <a:lstStyle/>
                    <a:p>
                      <a:r>
                        <a:rPr lang="vi-VN" sz="2400" dirty="0" smtClean="0"/>
                        <a:t>Luân</a:t>
                      </a:r>
                      <a:r>
                        <a:rPr lang="vi-VN" sz="2400" baseline="0" dirty="0" smtClean="0"/>
                        <a:t> Đôn</a:t>
                      </a:r>
                      <a:endParaRPr lang="vi-VN" sz="2400" dirty="0"/>
                    </a:p>
                  </a:txBody>
                  <a:tcPr/>
                </a:tc>
                <a:extLst>
                  <a:ext uri="{0D108BD9-81ED-4DB2-BD59-A6C34878D82A}">
                    <a16:rowId xmlns="" xmlns:a16="http://schemas.microsoft.com/office/drawing/2014/main" val="487606404"/>
                  </a:ext>
                </a:extLst>
              </a:tr>
              <a:tr h="458429">
                <a:tc>
                  <a:txBody>
                    <a:bodyPr/>
                    <a:lstStyle/>
                    <a:p>
                      <a:pPr algn="ctr"/>
                      <a:r>
                        <a:rPr lang="vi-VN" sz="2400" dirty="0" smtClean="0"/>
                        <a:t>6</a:t>
                      </a:r>
                      <a:endParaRPr lang="vi-VN" sz="2400" dirty="0"/>
                    </a:p>
                  </a:txBody>
                  <a:tcPr/>
                </a:tc>
                <a:tc>
                  <a:txBody>
                    <a:bodyPr/>
                    <a:lstStyle/>
                    <a:p>
                      <a:r>
                        <a:rPr lang="vi-VN" sz="2400" dirty="0" smtClean="0"/>
                        <a:t>Cam-pu-chia</a:t>
                      </a:r>
                      <a:endParaRPr lang="vi-VN" sz="2400" dirty="0"/>
                    </a:p>
                  </a:txBody>
                  <a:tcPr/>
                </a:tc>
                <a:tc>
                  <a:txBody>
                    <a:bodyPr/>
                    <a:lstStyle/>
                    <a:p>
                      <a:r>
                        <a:rPr lang="vi-VN" sz="2400" dirty="0" smtClean="0"/>
                        <a:t>Phn</a:t>
                      </a:r>
                      <a:r>
                        <a:rPr lang="vi-VN" sz="2400" baseline="0" dirty="0" smtClean="0"/>
                        <a:t>ôm Pênh</a:t>
                      </a:r>
                      <a:endParaRPr lang="vi-VN" sz="2400" dirty="0"/>
                    </a:p>
                  </a:txBody>
                  <a:tcPr/>
                </a:tc>
                <a:extLst>
                  <a:ext uri="{0D108BD9-81ED-4DB2-BD59-A6C34878D82A}">
                    <a16:rowId xmlns="" xmlns:a16="http://schemas.microsoft.com/office/drawing/2014/main" val="1448250666"/>
                  </a:ext>
                </a:extLst>
              </a:tr>
              <a:tr h="458429">
                <a:tc>
                  <a:txBody>
                    <a:bodyPr/>
                    <a:lstStyle/>
                    <a:p>
                      <a:pPr algn="ctr"/>
                      <a:r>
                        <a:rPr lang="vi-VN" sz="2400" dirty="0" smtClean="0"/>
                        <a:t>7</a:t>
                      </a:r>
                      <a:endParaRPr lang="vi-VN" sz="2400" dirty="0"/>
                    </a:p>
                  </a:txBody>
                  <a:tcPr/>
                </a:tc>
                <a:tc>
                  <a:txBody>
                    <a:bodyPr/>
                    <a:lstStyle/>
                    <a:p>
                      <a:r>
                        <a:rPr lang="vi-VN" sz="2400" dirty="0" smtClean="0"/>
                        <a:t>Đức</a:t>
                      </a:r>
                      <a:endParaRPr lang="vi-VN" sz="2400" dirty="0"/>
                    </a:p>
                  </a:txBody>
                  <a:tcPr/>
                </a:tc>
                <a:tc>
                  <a:txBody>
                    <a:bodyPr/>
                    <a:lstStyle/>
                    <a:p>
                      <a:r>
                        <a:rPr lang="vi-VN" sz="2400" dirty="0" smtClean="0"/>
                        <a:t>Béc-lin</a:t>
                      </a:r>
                      <a:endParaRPr lang="vi-VN" sz="2400" dirty="0"/>
                    </a:p>
                  </a:txBody>
                  <a:tcPr/>
                </a:tc>
                <a:extLst>
                  <a:ext uri="{0D108BD9-81ED-4DB2-BD59-A6C34878D82A}">
                    <a16:rowId xmlns="" xmlns:a16="http://schemas.microsoft.com/office/drawing/2014/main" val="2943813634"/>
                  </a:ext>
                </a:extLst>
              </a:tr>
              <a:tr h="458429">
                <a:tc>
                  <a:txBody>
                    <a:bodyPr/>
                    <a:lstStyle/>
                    <a:p>
                      <a:pPr algn="ctr"/>
                      <a:r>
                        <a:rPr lang="vi-VN" sz="2400" dirty="0" smtClean="0"/>
                        <a:t>8</a:t>
                      </a:r>
                      <a:endParaRPr lang="vi-VN" sz="2400" dirty="0"/>
                    </a:p>
                  </a:txBody>
                  <a:tcPr/>
                </a:tc>
                <a:tc>
                  <a:txBody>
                    <a:bodyPr/>
                    <a:lstStyle/>
                    <a:p>
                      <a:r>
                        <a:rPr lang="vi-VN" sz="2400" dirty="0" smtClean="0"/>
                        <a:t>In-đô-nê-xi-a</a:t>
                      </a:r>
                      <a:endParaRPr lang="vi-VN" sz="2400" dirty="0"/>
                    </a:p>
                  </a:txBody>
                  <a:tcPr/>
                </a:tc>
                <a:tc>
                  <a:txBody>
                    <a:bodyPr/>
                    <a:lstStyle/>
                    <a:p>
                      <a:r>
                        <a:rPr lang="vi-VN" sz="2400" dirty="0" smtClean="0"/>
                        <a:t>Gia-các-ta</a:t>
                      </a:r>
                      <a:endParaRPr lang="vi-VN" sz="2400" dirty="0"/>
                    </a:p>
                  </a:txBody>
                  <a:tcPr/>
                </a:tc>
                <a:extLst>
                  <a:ext uri="{0D108BD9-81ED-4DB2-BD59-A6C34878D82A}">
                    <a16:rowId xmlns="" xmlns:a16="http://schemas.microsoft.com/office/drawing/2014/main" val="3553655357"/>
                  </a:ext>
                </a:extLst>
              </a:tr>
              <a:tr h="493731">
                <a:tc>
                  <a:txBody>
                    <a:bodyPr/>
                    <a:lstStyle/>
                    <a:p>
                      <a:pPr algn="ctr"/>
                      <a:r>
                        <a:rPr lang="vi-VN" sz="2400" dirty="0" smtClean="0"/>
                        <a:t>9</a:t>
                      </a:r>
                      <a:endParaRPr lang="vi-VN" sz="2400" dirty="0"/>
                    </a:p>
                  </a:txBody>
                  <a:tcPr/>
                </a:tc>
                <a:tc>
                  <a:txBody>
                    <a:bodyPr/>
                    <a:lstStyle/>
                    <a:p>
                      <a:r>
                        <a:rPr lang="vi-VN" sz="2400" dirty="0" smtClean="0"/>
                        <a:t>Phi-lip-pin</a:t>
                      </a:r>
                      <a:endParaRPr lang="vi-VN" sz="2400" dirty="0"/>
                    </a:p>
                  </a:txBody>
                  <a:tcPr/>
                </a:tc>
                <a:tc>
                  <a:txBody>
                    <a:bodyPr/>
                    <a:lstStyle/>
                    <a:p>
                      <a:r>
                        <a:rPr lang="vi-VN" sz="2400" dirty="0" smtClean="0"/>
                        <a:t>Ma-ni-la</a:t>
                      </a:r>
                      <a:endParaRPr lang="vi-VN" sz="2400" dirty="0"/>
                    </a:p>
                  </a:txBody>
                  <a:tcPr/>
                </a:tc>
                <a:extLst>
                  <a:ext uri="{0D108BD9-81ED-4DB2-BD59-A6C34878D82A}">
                    <a16:rowId xmlns="" xmlns:a16="http://schemas.microsoft.com/office/drawing/2014/main" val="1625222921"/>
                  </a:ext>
                </a:extLst>
              </a:tr>
              <a:tr h="611333">
                <a:tc>
                  <a:txBody>
                    <a:bodyPr/>
                    <a:lstStyle/>
                    <a:p>
                      <a:pPr algn="ctr"/>
                      <a:r>
                        <a:rPr lang="vi-VN" sz="2400" dirty="0" smtClean="0"/>
                        <a:t>10</a:t>
                      </a:r>
                      <a:endParaRPr lang="vi-VN" sz="2400" dirty="0"/>
                    </a:p>
                  </a:txBody>
                  <a:tcPr/>
                </a:tc>
                <a:tc>
                  <a:txBody>
                    <a:bodyPr/>
                    <a:lstStyle/>
                    <a:p>
                      <a:r>
                        <a:rPr lang="vi-VN" sz="2400" dirty="0" smtClean="0"/>
                        <a:t>Trung Quốc</a:t>
                      </a:r>
                      <a:endParaRPr lang="vi-VN" sz="2400" dirty="0"/>
                    </a:p>
                  </a:txBody>
                  <a:tcPr/>
                </a:tc>
                <a:tc>
                  <a:txBody>
                    <a:bodyPr/>
                    <a:lstStyle/>
                    <a:p>
                      <a:r>
                        <a:rPr lang="vi-VN" sz="2400" dirty="0" smtClean="0"/>
                        <a:t>Bắc</a:t>
                      </a:r>
                      <a:r>
                        <a:rPr lang="vi-VN" sz="2400" baseline="0" dirty="0" smtClean="0"/>
                        <a:t> Kinh</a:t>
                      </a:r>
                      <a:endParaRPr lang="vi-VN" sz="2400" dirty="0"/>
                    </a:p>
                  </a:txBody>
                  <a:tcPr/>
                </a:tc>
                <a:extLst>
                  <a:ext uri="{0D108BD9-81ED-4DB2-BD59-A6C34878D82A}">
                    <a16:rowId xmlns="" xmlns:a16="http://schemas.microsoft.com/office/drawing/2014/main" val="2963231089"/>
                  </a:ext>
                </a:extLst>
              </a:tr>
            </a:tbl>
          </a:graphicData>
        </a:graphic>
      </p:graphicFrame>
      <p:sp>
        <p:nvSpPr>
          <p:cNvPr id="5" name="Cloud Callout 4"/>
          <p:cNvSpPr/>
          <p:nvPr/>
        </p:nvSpPr>
        <p:spPr>
          <a:xfrm>
            <a:off x="407743" y="115910"/>
            <a:ext cx="3365767" cy="2614410"/>
          </a:xfrm>
          <a:prstGeom prst="cloudCallout">
            <a:avLst>
              <a:gd name="adj1" fmla="val 14824"/>
              <a:gd name="adj2" fmla="val 7690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800" b="1" dirty="0" smtClean="0"/>
              <a:t>TRÒ CHƠI DU LỊCH</a:t>
            </a:r>
            <a:endParaRPr lang="vi-VN"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43" y="3071198"/>
            <a:ext cx="3591543" cy="3425780"/>
          </a:xfrm>
          <a:prstGeom prst="rect">
            <a:avLst/>
          </a:prstGeom>
        </p:spPr>
      </p:pic>
    </p:spTree>
    <p:extLst>
      <p:ext uri="{BB962C8B-B14F-4D97-AF65-F5344CB8AC3E}">
        <p14:creationId xmlns:p14="http://schemas.microsoft.com/office/powerpoint/2010/main" val="3780707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2800" b="1" u="sng" smtClean="0">
                <a:solidFill>
                  <a:srgbClr val="FF0000"/>
                </a:solidFill>
                <a:latin typeface="+mn-lt"/>
              </a:rPr>
              <a:t>Luyện </a:t>
            </a:r>
            <a:r>
              <a:rPr lang="vi-VN" sz="2800" b="1" u="sng" dirty="0">
                <a:solidFill>
                  <a:srgbClr val="FF0000"/>
                </a:solidFill>
                <a:latin typeface="+mn-lt"/>
              </a:rPr>
              <a:t>từ và câu</a:t>
            </a:r>
            <a:br>
              <a:rPr lang="vi-VN" sz="2800" b="1" u="sng" dirty="0">
                <a:solidFill>
                  <a:srgbClr val="FF0000"/>
                </a:solidFill>
                <a:latin typeface="+mn-lt"/>
              </a:rPr>
            </a:br>
            <a:r>
              <a:rPr lang="vi-VN" sz="2800" b="1" dirty="0">
                <a:solidFill>
                  <a:srgbClr val="FF0000"/>
                </a:solidFill>
                <a:latin typeface="+mn-lt"/>
              </a:rPr>
              <a:t>Cách viết tên người, tên địa lí nước ngoài</a:t>
            </a:r>
            <a:endParaRPr lang="vi-VN" sz="2800" dirty="0">
              <a:latin typeface="+mn-lt"/>
            </a:endParaRPr>
          </a:p>
        </p:txBody>
      </p:sp>
      <p:sp>
        <p:nvSpPr>
          <p:cNvPr id="3" name="Content Placeholder 2"/>
          <p:cNvSpPr>
            <a:spLocks noGrp="1"/>
          </p:cNvSpPr>
          <p:nvPr>
            <p:ph idx="1"/>
          </p:nvPr>
        </p:nvSpPr>
        <p:spPr>
          <a:xfrm>
            <a:off x="4330343" y="4860372"/>
            <a:ext cx="3779988" cy="452523"/>
          </a:xfrm>
        </p:spPr>
        <p:txBody>
          <a:bodyPr>
            <a:normAutofit lnSpcReduction="10000"/>
          </a:bodyPr>
          <a:lstStyle/>
          <a:p>
            <a:pPr marL="0" indent="0">
              <a:buNone/>
            </a:pPr>
            <a:r>
              <a:rPr lang="vi-VN" dirty="0" smtClean="0"/>
              <a:t>Nhắc lại ghi nhớ</a:t>
            </a:r>
            <a:endParaRPr lang="vi-VN" dirty="0"/>
          </a:p>
        </p:txBody>
      </p:sp>
      <p:sp>
        <p:nvSpPr>
          <p:cNvPr id="4" name="Cloud 3"/>
          <p:cNvSpPr/>
          <p:nvPr/>
        </p:nvSpPr>
        <p:spPr>
          <a:xfrm>
            <a:off x="2691946" y="2294869"/>
            <a:ext cx="4267200" cy="19613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t>CỦNG CỐ</a:t>
            </a:r>
            <a:endParaRPr lang="vi-VN" sz="3200" dirty="0"/>
          </a:p>
        </p:txBody>
      </p:sp>
    </p:spTree>
    <p:extLst>
      <p:ext uri="{BB962C8B-B14F-4D97-AF65-F5344CB8AC3E}">
        <p14:creationId xmlns:p14="http://schemas.microsoft.com/office/powerpoint/2010/main" val="3951973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1964447" y="3845876"/>
            <a:ext cx="8227252" cy="923330"/>
          </a:xfrm>
          <a:prstGeom prst="rect">
            <a:avLst/>
          </a:prstGeom>
          <a:noFill/>
        </p:spPr>
        <p:txBody>
          <a:bodyPr wrap="none" lIns="91440" tIns="45720" rIns="91440" bIns="45720">
            <a:spAutoFit/>
          </a:bodyPr>
          <a:lstStyle/>
          <a:p>
            <a:pPr algn="ctr"/>
            <a:r>
              <a:rPr lang="vi-V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CẢM ƠN QUÝ THẦY CÔ</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5366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vi-VN" sz="4400" dirty="0" smtClean="0">
                <a:latin typeface="+mj-lt"/>
              </a:rPr>
              <a:t>    </a:t>
            </a:r>
            <a:r>
              <a:rPr lang="vi-VN" sz="4400" dirty="0" smtClean="0"/>
              <a:t>An-đéc-xen</a:t>
            </a:r>
            <a:endParaRPr lang="vi-VN" sz="4400"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00294" y="2505075"/>
            <a:ext cx="3320191" cy="4357751"/>
          </a:xfrm>
        </p:spPr>
      </p:pic>
      <p:sp>
        <p:nvSpPr>
          <p:cNvPr id="7" name="Text Placeholder 6"/>
          <p:cNvSpPr>
            <a:spLocks noGrp="1"/>
          </p:cNvSpPr>
          <p:nvPr>
            <p:ph type="body" sz="quarter" idx="3"/>
          </p:nvPr>
        </p:nvSpPr>
        <p:spPr/>
        <p:txBody>
          <a:bodyPr>
            <a:normAutofit/>
          </a:bodyPr>
          <a:lstStyle/>
          <a:p>
            <a:r>
              <a:rPr lang="vi-VN" sz="4400" dirty="0" smtClean="0"/>
              <a:t>Oa-sinh-tơn</a:t>
            </a:r>
            <a:endParaRPr lang="vi-VN" sz="4400"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11162" y="2505074"/>
            <a:ext cx="6444226" cy="4352925"/>
          </a:xfrm>
        </p:spPr>
      </p:pic>
      <p:sp>
        <p:nvSpPr>
          <p:cNvPr id="12" name="Rectangle 11"/>
          <p:cNvSpPr/>
          <p:nvPr/>
        </p:nvSpPr>
        <p:spPr>
          <a:xfrm>
            <a:off x="1192696" y="6347791"/>
            <a:ext cx="3327789" cy="5102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000" dirty="0" smtClean="0"/>
              <a:t>Nhà văn người Đan Mạch</a:t>
            </a:r>
            <a:endParaRPr lang="vi-VN" sz="2000" dirty="0"/>
          </a:p>
        </p:txBody>
      </p:sp>
      <p:sp>
        <p:nvSpPr>
          <p:cNvPr id="13" name="Rectangle 12"/>
          <p:cNvSpPr/>
          <p:nvPr/>
        </p:nvSpPr>
        <p:spPr>
          <a:xfrm>
            <a:off x="4911162" y="6347791"/>
            <a:ext cx="6444226" cy="5102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000" dirty="0" smtClean="0"/>
              <a:t>Thủ đô nước Mĩ</a:t>
            </a:r>
            <a:endParaRPr lang="vi-VN" sz="20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4718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50890" y="2506662"/>
            <a:ext cx="12056263" cy="4351338"/>
          </a:xfrm>
        </p:spPr>
        <p:txBody>
          <a:bodyPr/>
          <a:lstStyle/>
          <a:p>
            <a:pPr marL="0" indent="0">
              <a:buNone/>
            </a:pPr>
            <a:r>
              <a:rPr lang="vi-VN" sz="4000" b="1" dirty="0" smtClean="0"/>
              <a:t>1. Đọc các tên người, tên địa lí nước ngoài sau đây</a:t>
            </a:r>
            <a:r>
              <a:rPr lang="vi-VN" b="1" dirty="0" smtClean="0"/>
              <a:t>:</a:t>
            </a:r>
          </a:p>
          <a:p>
            <a:pPr marL="0" indent="0">
              <a:buNone/>
            </a:pPr>
            <a:r>
              <a:rPr lang="vi-VN" sz="4000" i="1" dirty="0" smtClean="0"/>
              <a:t>+ Tên người: </a:t>
            </a:r>
            <a:r>
              <a:rPr lang="vi-VN" sz="4000" dirty="0" smtClean="0"/>
              <a:t>Lép-Tôn-xtôi, Mô-rít-xơ Mát-téc-lích, Tô-mát Ê-đi-xơn.</a:t>
            </a:r>
          </a:p>
          <a:p>
            <a:pPr marL="0" indent="0">
              <a:buNone/>
            </a:pPr>
            <a:r>
              <a:rPr lang="vi-VN" sz="4000" i="1" dirty="0" smtClean="0"/>
              <a:t>+ Tên địa lí: </a:t>
            </a:r>
            <a:r>
              <a:rPr lang="vi-VN" sz="4000" dirty="0" smtClean="0"/>
              <a:t>Hi-ma-lay-a, Đa-nuýp, Lốt Ăng-giơ-lét, Niu Di-lân, Công-gô.</a:t>
            </a:r>
          </a:p>
        </p:txBody>
      </p:sp>
      <p:sp>
        <p:nvSpPr>
          <p:cNvPr id="7" name="TextBox 6"/>
          <p:cNvSpPr txBox="1"/>
          <p:nvPr/>
        </p:nvSpPr>
        <p:spPr>
          <a:xfrm>
            <a:off x="1113182" y="1453013"/>
            <a:ext cx="10469217" cy="707886"/>
          </a:xfrm>
          <a:prstGeom prst="rect">
            <a:avLst/>
          </a:prstGeom>
          <a:noFill/>
        </p:spPr>
        <p:txBody>
          <a:bodyPr wrap="square" rtlCol="0">
            <a:spAutoFit/>
          </a:bodyPr>
          <a:lstStyle/>
          <a:p>
            <a:r>
              <a:rPr lang="vi-VN" sz="4000" b="1" dirty="0" smtClean="0">
                <a:solidFill>
                  <a:srgbClr val="FF0000"/>
                </a:solidFill>
              </a:rPr>
              <a:t>Cách viết tên người, tên địa lí nước ngoài</a:t>
            </a:r>
            <a:endParaRPr lang="vi-VN" sz="4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0210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2"/>
            <a:ext cx="10515600" cy="1325563"/>
          </a:xfrm>
        </p:spPr>
        <p:txBody>
          <a:bodyPr>
            <a:noAutofit/>
          </a:bodyPr>
          <a:lstStyle/>
          <a:p>
            <a:pPr algn="ctr"/>
            <a:r>
              <a:rPr lang="vi-VN" sz="2400" dirty="0" smtClean="0">
                <a:latin typeface="+mn-lt"/>
              </a:rPr>
              <a:t/>
            </a:r>
            <a:br>
              <a:rPr lang="vi-VN" sz="2400" dirty="0" smtClean="0">
                <a:latin typeface="+mn-lt"/>
              </a:rPr>
            </a:br>
            <a:r>
              <a:rPr lang="vi-VN" sz="2400" b="1" u="sng" dirty="0" smtClean="0">
                <a:solidFill>
                  <a:srgbClr val="FF0000"/>
                </a:solidFill>
                <a:latin typeface="+mn-lt"/>
              </a:rPr>
              <a:t>Luyện từ </a:t>
            </a:r>
            <a:r>
              <a:rPr lang="vi-VN" sz="2400" b="1" u="sng" dirty="0">
                <a:solidFill>
                  <a:srgbClr val="FF0000"/>
                </a:solidFill>
                <a:latin typeface="+mn-lt"/>
              </a:rPr>
              <a:t>và câu</a:t>
            </a:r>
            <a:br>
              <a:rPr lang="vi-VN" sz="2400" b="1" u="sng" dirty="0">
                <a:solidFill>
                  <a:srgbClr val="FF0000"/>
                </a:solidFill>
                <a:latin typeface="+mn-lt"/>
              </a:rPr>
            </a:br>
            <a:r>
              <a:rPr lang="vi-VN" sz="2400" b="1" dirty="0">
                <a:solidFill>
                  <a:srgbClr val="FF0000"/>
                </a:solidFill>
                <a:latin typeface="+mn-lt"/>
              </a:rPr>
              <a:t>Cách viết tên người, tên địa lí nước ngoài</a:t>
            </a:r>
            <a:endParaRPr lang="vi-VN" sz="24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245" y="1950402"/>
            <a:ext cx="3298787" cy="4209253"/>
          </a:xfrm>
        </p:spPr>
      </p:pic>
      <p:sp>
        <p:nvSpPr>
          <p:cNvPr id="5" name="Rectangle 4"/>
          <p:cNvSpPr/>
          <p:nvPr/>
        </p:nvSpPr>
        <p:spPr>
          <a:xfrm>
            <a:off x="464830" y="1457191"/>
            <a:ext cx="7476727" cy="461665"/>
          </a:xfrm>
          <a:prstGeom prst="rect">
            <a:avLst/>
          </a:prstGeom>
        </p:spPr>
        <p:txBody>
          <a:bodyPr wrap="none">
            <a:spAutoFit/>
          </a:bodyPr>
          <a:lstStyle/>
          <a:p>
            <a:pPr marL="514350" indent="-514350">
              <a:buAutoNum type="arabicPeriod"/>
            </a:pPr>
            <a:r>
              <a:rPr lang="vi-VN" sz="2400" dirty="0"/>
              <a:t>Đọc các tên người, tên địa lí nước ngoài sau đây</a:t>
            </a:r>
            <a:r>
              <a:rPr lang="vi-VN" sz="2400" dirty="0" smtClean="0"/>
              <a:t>:</a:t>
            </a:r>
          </a:p>
        </p:txBody>
      </p:sp>
      <p:sp>
        <p:nvSpPr>
          <p:cNvPr id="6" name="Rectangle 5"/>
          <p:cNvSpPr/>
          <p:nvPr/>
        </p:nvSpPr>
        <p:spPr>
          <a:xfrm>
            <a:off x="678244" y="5731564"/>
            <a:ext cx="3298788"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b="1" dirty="0" smtClean="0"/>
              <a:t>Lép Tôn-xtôi</a:t>
            </a:r>
          </a:p>
          <a:p>
            <a:pPr algn="ctr"/>
            <a:r>
              <a:rPr lang="vi-VN" dirty="0" smtClean="0"/>
              <a:t>Nhà văn vĩ đại, nhà triết học, nhà tư tưởng lớn của nước Nga thế kỉ XIX</a:t>
            </a:r>
            <a:endParaRPr lang="vi-V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208" y="1950402"/>
            <a:ext cx="3175000" cy="3986572"/>
          </a:xfrm>
          <a:prstGeom prst="rect">
            <a:avLst/>
          </a:prstGeom>
        </p:spPr>
      </p:pic>
      <p:sp>
        <p:nvSpPr>
          <p:cNvPr id="8" name="Rectangle 7"/>
          <p:cNvSpPr/>
          <p:nvPr/>
        </p:nvSpPr>
        <p:spPr>
          <a:xfrm>
            <a:off x="4203193" y="5731565"/>
            <a:ext cx="3298788"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b="1" dirty="0" smtClean="0"/>
              <a:t>Mô-rít-xơ Mát-téc-lích</a:t>
            </a:r>
          </a:p>
          <a:p>
            <a:pPr algn="ctr"/>
            <a:r>
              <a:rPr lang="vi-VN" dirty="0" smtClean="0"/>
              <a:t>Nhà viết kịch, nhà thơ người Bỉ.</a:t>
            </a:r>
            <a:endParaRPr lang="vi-VN"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384" y="1950402"/>
            <a:ext cx="3298788" cy="4137721"/>
          </a:xfrm>
          <a:prstGeom prst="rect">
            <a:avLst/>
          </a:prstGeom>
        </p:spPr>
      </p:pic>
      <p:sp>
        <p:nvSpPr>
          <p:cNvPr id="10" name="Rectangle 9"/>
          <p:cNvSpPr/>
          <p:nvPr/>
        </p:nvSpPr>
        <p:spPr>
          <a:xfrm>
            <a:off x="8260384" y="5731563"/>
            <a:ext cx="3298788"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1600" b="1" dirty="0" smtClean="0"/>
              <a:t>Tô-mát Ê-đi-xơn</a:t>
            </a:r>
          </a:p>
          <a:p>
            <a:r>
              <a:rPr lang="vi-VN" sz="1600" dirty="0"/>
              <a:t>N</a:t>
            </a:r>
            <a:r>
              <a:rPr lang="vi-VN" sz="1600" dirty="0" smtClean="0"/>
              <a:t>hà </a:t>
            </a:r>
            <a:r>
              <a:rPr lang="vi-VN" sz="1600" dirty="0"/>
              <a:t>phát minh và thương nhân đã phát </a:t>
            </a:r>
            <a:r>
              <a:rPr lang="vi-VN" sz="1600" dirty="0" smtClean="0"/>
              <a:t>triển nhiều </a:t>
            </a:r>
            <a:r>
              <a:rPr lang="vi-VN" sz="1600" dirty="0"/>
              <a:t>thiết bị </a:t>
            </a:r>
            <a:r>
              <a:rPr lang="vi-VN" sz="1600" dirty="0" smtClean="0"/>
              <a:t>có ảnh hưởng trong TK 20</a:t>
            </a:r>
            <a:endParaRPr lang="vi-VN" sz="1600" dirty="0"/>
          </a:p>
        </p:txBody>
      </p:sp>
    </p:spTree>
    <p:extLst>
      <p:ext uri="{BB962C8B-B14F-4D97-AF65-F5344CB8AC3E}">
        <p14:creationId xmlns:p14="http://schemas.microsoft.com/office/powerpoint/2010/main" val="289402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pPr algn="ctr"/>
            <a:r>
              <a:rPr lang="vi-VN" sz="3200" dirty="0">
                <a:latin typeface="+mn-lt"/>
              </a:rPr>
              <a:t/>
            </a:r>
            <a:br>
              <a:rPr lang="vi-VN" sz="3200" dirty="0">
                <a:latin typeface="+mn-lt"/>
              </a:rPr>
            </a:br>
            <a:r>
              <a:rPr lang="vi-VN" sz="3200" b="1" u="sng" dirty="0">
                <a:solidFill>
                  <a:srgbClr val="FF0000"/>
                </a:solidFill>
                <a:latin typeface="+mn-lt"/>
              </a:rPr>
              <a:t>Luyện từ và câu</a:t>
            </a:r>
            <a:br>
              <a:rPr lang="vi-VN" sz="3200" b="1" u="sng" dirty="0">
                <a:solidFill>
                  <a:srgbClr val="FF0000"/>
                </a:solidFill>
                <a:latin typeface="+mn-lt"/>
              </a:rPr>
            </a:br>
            <a:r>
              <a:rPr lang="vi-VN" sz="3200" b="1" dirty="0" smtClean="0">
                <a:solidFill>
                  <a:srgbClr val="FF0000"/>
                </a:solidFill>
                <a:latin typeface="+mn-lt"/>
              </a:rPr>
              <a:t>Cách viết tên người, tên địa lí nước ngoài</a:t>
            </a:r>
            <a:endParaRPr lang="vi-VN" sz="3200" dirty="0">
              <a:latin typeface="+mn-lt"/>
            </a:endParaRPr>
          </a:p>
        </p:txBody>
      </p:sp>
      <p:grpSp>
        <p:nvGrpSpPr>
          <p:cNvPr id="9" name="Group 8"/>
          <p:cNvGrpSpPr/>
          <p:nvPr/>
        </p:nvGrpSpPr>
        <p:grpSpPr>
          <a:xfrm>
            <a:off x="282388" y="1497840"/>
            <a:ext cx="11389659" cy="4823446"/>
            <a:chOff x="282388" y="1497840"/>
            <a:chExt cx="11389659" cy="4823446"/>
          </a:xfrm>
        </p:grpSpPr>
        <p:grpSp>
          <p:nvGrpSpPr>
            <p:cNvPr id="8" name="Group 7"/>
            <p:cNvGrpSpPr/>
            <p:nvPr/>
          </p:nvGrpSpPr>
          <p:grpSpPr>
            <a:xfrm>
              <a:off x="282388" y="1497840"/>
              <a:ext cx="5607424" cy="4823446"/>
              <a:chOff x="282388" y="1497840"/>
              <a:chExt cx="5607424" cy="482344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88" y="1497840"/>
                <a:ext cx="5607424" cy="3697011"/>
              </a:xfrm>
              <a:prstGeom prst="rect">
                <a:avLst/>
              </a:prstGeom>
            </p:spPr>
          </p:pic>
          <p:sp>
            <p:nvSpPr>
              <p:cNvPr id="5" name="Rectangle 4"/>
              <p:cNvSpPr/>
              <p:nvPr/>
            </p:nvSpPr>
            <p:spPr>
              <a:xfrm>
                <a:off x="282388" y="5194851"/>
                <a:ext cx="5607424"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Hi-ma-lay-a</a:t>
                </a:r>
              </a:p>
              <a:p>
                <a:pPr algn="ctr"/>
                <a:r>
                  <a:rPr lang="vi-VN" sz="2400" dirty="0" smtClean="0"/>
                  <a:t>Là </a:t>
                </a:r>
                <a:r>
                  <a:rPr lang="vi-VN" sz="2400" dirty="0"/>
                  <a:t>một trong những dải núi trẻ nhất trên Trái Đất</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282" y="1497840"/>
              <a:ext cx="5647765" cy="3962056"/>
            </a:xfrm>
            <a:prstGeom prst="rect">
              <a:avLst/>
            </a:prstGeom>
          </p:spPr>
        </p:pic>
        <p:sp>
          <p:nvSpPr>
            <p:cNvPr id="7" name="Rectangle 6"/>
            <p:cNvSpPr/>
            <p:nvPr/>
          </p:nvSpPr>
          <p:spPr>
            <a:xfrm>
              <a:off x="6024281" y="5194850"/>
              <a:ext cx="5647765"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Đa-nuýp</a:t>
              </a:r>
            </a:p>
            <a:p>
              <a:pPr algn="ctr"/>
              <a:r>
                <a:rPr lang="vi-VN" sz="2400" dirty="0" smtClean="0"/>
                <a:t>Dòng sông dài thứ hai Châu Âu </a:t>
              </a:r>
              <a:endParaRPr lang="vi-VN" sz="2400" dirty="0"/>
            </a:p>
          </p:txBody>
        </p:sp>
      </p:grpSp>
    </p:spTree>
    <p:extLst>
      <p:ext uri="{BB962C8B-B14F-4D97-AF65-F5344CB8AC3E}">
        <p14:creationId xmlns:p14="http://schemas.microsoft.com/office/powerpoint/2010/main" val="36230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61" y="113334"/>
            <a:ext cx="10515600" cy="1325563"/>
          </a:xfrm>
        </p:spPr>
        <p:txBody>
          <a:bodyPr>
            <a:noAutofit/>
          </a:bodyPr>
          <a:lstStyle/>
          <a:p>
            <a:pPr algn="ctr"/>
            <a:r>
              <a:rPr lang="vi-VN" sz="3200" b="1" u="sng" dirty="0" smtClean="0">
                <a:solidFill>
                  <a:srgbClr val="FF0000"/>
                </a:solidFill>
                <a:latin typeface="+mn-lt"/>
              </a:rPr>
              <a:t>Luyện </a:t>
            </a:r>
            <a:r>
              <a:rPr lang="vi-VN" sz="3200" b="1" u="sng" dirty="0">
                <a:solidFill>
                  <a:srgbClr val="FF0000"/>
                </a:solidFill>
                <a:latin typeface="+mn-lt"/>
              </a:rPr>
              <a:t>từ và câu</a:t>
            </a:r>
            <a:br>
              <a:rPr lang="vi-VN" sz="3200" b="1" u="sng" dirty="0">
                <a:solidFill>
                  <a:srgbClr val="FF0000"/>
                </a:solidFill>
                <a:latin typeface="+mn-lt"/>
              </a:rPr>
            </a:br>
            <a:r>
              <a:rPr lang="vi-VN" sz="3200" b="1" dirty="0">
                <a:solidFill>
                  <a:srgbClr val="FF0000"/>
                </a:solidFill>
                <a:latin typeface="+mn-lt"/>
              </a:rPr>
              <a:t>Cách viết tên người, tên địa lí nước ngoài</a:t>
            </a:r>
            <a:endParaRPr lang="vi-VN" sz="3200"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943" y="1583578"/>
            <a:ext cx="5599551" cy="4185210"/>
          </a:xfrm>
        </p:spPr>
      </p:pic>
      <p:sp>
        <p:nvSpPr>
          <p:cNvPr id="5" name="Rectangle 4"/>
          <p:cNvSpPr/>
          <p:nvPr/>
        </p:nvSpPr>
        <p:spPr>
          <a:xfrm>
            <a:off x="363070" y="5584815"/>
            <a:ext cx="5607424"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Lốt Ăng-giơ-lét</a:t>
            </a:r>
          </a:p>
          <a:p>
            <a:pPr algn="ctr"/>
            <a:r>
              <a:rPr lang="vi-VN" sz="2400" dirty="0" smtClean="0"/>
              <a:t>Thành phố lớn nhì tại Hoa Kỳ</a:t>
            </a:r>
            <a:endParaRPr lang="vi-VN"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364" y="1583578"/>
            <a:ext cx="5607424" cy="4481046"/>
          </a:xfrm>
          <a:prstGeom prst="rect">
            <a:avLst/>
          </a:prstGeom>
        </p:spPr>
      </p:pic>
      <p:sp>
        <p:nvSpPr>
          <p:cNvPr id="7" name="Rectangle 6"/>
          <p:cNvSpPr/>
          <p:nvPr/>
        </p:nvSpPr>
        <p:spPr>
          <a:xfrm>
            <a:off x="6257364" y="5584814"/>
            <a:ext cx="5607424"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Niu Di-lân</a:t>
            </a:r>
          </a:p>
          <a:p>
            <a:pPr algn="ctr"/>
            <a:r>
              <a:rPr lang="vi-VN" sz="2400" dirty="0" smtClean="0"/>
              <a:t>Một đảo quốc tại khu vực tây nam của Thái Bình Dương</a:t>
            </a:r>
            <a:endParaRPr lang="vi-VN" sz="2400" dirty="0"/>
          </a:p>
        </p:txBody>
      </p:sp>
    </p:spTree>
    <p:extLst>
      <p:ext uri="{BB962C8B-B14F-4D97-AF65-F5344CB8AC3E}">
        <p14:creationId xmlns:p14="http://schemas.microsoft.com/office/powerpoint/2010/main" val="4250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3200" dirty="0">
                <a:latin typeface="+mn-lt"/>
              </a:rPr>
              <a:t/>
            </a:r>
            <a:br>
              <a:rPr lang="vi-VN" sz="3200" dirty="0">
                <a:latin typeface="+mn-lt"/>
              </a:rPr>
            </a:br>
            <a:r>
              <a:rPr lang="vi-VN" sz="3200" b="1" u="sng" dirty="0">
                <a:solidFill>
                  <a:srgbClr val="FF0000"/>
                </a:solidFill>
                <a:latin typeface="+mn-lt"/>
              </a:rPr>
              <a:t>Luyện từ và câu</a:t>
            </a:r>
            <a:br>
              <a:rPr lang="vi-VN" sz="3200" b="1" u="sng" dirty="0">
                <a:solidFill>
                  <a:srgbClr val="FF0000"/>
                </a:solidFill>
                <a:latin typeface="+mn-lt"/>
              </a:rPr>
            </a:br>
            <a:r>
              <a:rPr lang="vi-VN" sz="3200" b="1" dirty="0">
                <a:solidFill>
                  <a:srgbClr val="FF0000"/>
                </a:solidFill>
                <a:latin typeface="+mn-lt"/>
              </a:rPr>
              <a:t>Cách viết tên người, tên địa lí nước ngoài</a:t>
            </a:r>
            <a:endParaRPr lang="vi-VN"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00" y="1690688"/>
            <a:ext cx="6350000" cy="4216400"/>
          </a:xfrm>
        </p:spPr>
      </p:pic>
      <p:sp>
        <p:nvSpPr>
          <p:cNvPr id="5" name="Rectangle 4"/>
          <p:cNvSpPr/>
          <p:nvPr/>
        </p:nvSpPr>
        <p:spPr>
          <a:xfrm>
            <a:off x="2921000" y="5731565"/>
            <a:ext cx="6350000" cy="1126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t>Công-gô</a:t>
            </a:r>
          </a:p>
          <a:p>
            <a:pPr algn="ctr"/>
            <a:r>
              <a:rPr lang="vi-VN" sz="2400" dirty="0" smtClean="0"/>
              <a:t>Là một quốc gia thuộc Bỉ, nằm ở phía Trung Châu Phi</a:t>
            </a:r>
            <a:endParaRPr lang="vi-VN" sz="2400" dirty="0"/>
          </a:p>
        </p:txBody>
      </p:sp>
    </p:spTree>
    <p:extLst>
      <p:ext uri="{BB962C8B-B14F-4D97-AF65-F5344CB8AC3E}">
        <p14:creationId xmlns:p14="http://schemas.microsoft.com/office/powerpoint/2010/main" val="36174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3200" dirty="0">
                <a:latin typeface="+mn-lt"/>
              </a:rPr>
              <a:t/>
            </a:r>
            <a:br>
              <a:rPr lang="vi-VN" sz="3200" dirty="0">
                <a:latin typeface="+mn-lt"/>
              </a:rPr>
            </a:br>
            <a:r>
              <a:rPr lang="vi-VN" sz="3200" b="1" u="sng" dirty="0">
                <a:solidFill>
                  <a:srgbClr val="FF0000"/>
                </a:solidFill>
                <a:latin typeface="+mn-lt"/>
              </a:rPr>
              <a:t>Luyện từ và câu</a:t>
            </a:r>
            <a:br>
              <a:rPr lang="vi-VN" sz="3200" b="1" u="sng" dirty="0">
                <a:solidFill>
                  <a:srgbClr val="FF0000"/>
                </a:solidFill>
                <a:latin typeface="+mn-lt"/>
              </a:rPr>
            </a:br>
            <a:r>
              <a:rPr lang="vi-VN" sz="3200" b="1" dirty="0">
                <a:solidFill>
                  <a:srgbClr val="FF0000"/>
                </a:solidFill>
                <a:latin typeface="+mn-lt"/>
              </a:rPr>
              <a:t>Cách viết tên người, tên địa lí nước ngoài</a:t>
            </a:r>
            <a:endParaRPr lang="vi-VN" sz="3200" dirty="0">
              <a:latin typeface="+mn-lt"/>
            </a:endParaRPr>
          </a:p>
        </p:txBody>
      </p:sp>
      <p:sp>
        <p:nvSpPr>
          <p:cNvPr id="3" name="Content Placeholder 2"/>
          <p:cNvSpPr>
            <a:spLocks noGrp="1"/>
          </p:cNvSpPr>
          <p:nvPr>
            <p:ph idx="1"/>
          </p:nvPr>
        </p:nvSpPr>
        <p:spPr/>
        <p:txBody>
          <a:bodyPr>
            <a:noAutofit/>
          </a:bodyPr>
          <a:lstStyle/>
          <a:p>
            <a:pPr marL="0" indent="0">
              <a:buNone/>
            </a:pPr>
            <a:r>
              <a:rPr lang="vi-VN" sz="3200" b="1" dirty="0" smtClean="0"/>
              <a:t>2. Biết rằng chữ cái đầu mỗi bộ phận tạo thành các tên riêng nói trên đều được viết hoa, hãy nêu nhận xét về cấu tạo và cách viết mỗi bộ phận trong tên riêng nước ngoài.</a:t>
            </a:r>
          </a:p>
          <a:p>
            <a:pPr marL="0" indent="0">
              <a:buNone/>
            </a:pPr>
            <a:r>
              <a:rPr lang="vi-VN" sz="3200" dirty="0" smtClean="0"/>
              <a:t>Gợi ý:</a:t>
            </a:r>
          </a:p>
          <a:p>
            <a:pPr>
              <a:buFontTx/>
              <a:buChar char="-"/>
            </a:pPr>
            <a:r>
              <a:rPr lang="vi-VN" sz="3200" i="1" dirty="0" smtClean="0"/>
              <a:t>Mỗi bộ phận trong tên riêng nước ngoài gồm mấy tiếng?</a:t>
            </a:r>
          </a:p>
          <a:p>
            <a:pPr>
              <a:buFontTx/>
              <a:buChar char="-"/>
            </a:pPr>
            <a:r>
              <a:rPr lang="vi-VN" sz="3200" i="1" dirty="0" smtClean="0"/>
              <a:t>Cách viết các tiếng trong cùng một bộ phận như thế nào?</a:t>
            </a:r>
            <a:endParaRPr lang="vi-VN" sz="3200" i="1" dirty="0"/>
          </a:p>
        </p:txBody>
      </p:sp>
    </p:spTree>
    <p:extLst>
      <p:ext uri="{BB962C8B-B14F-4D97-AF65-F5344CB8AC3E}">
        <p14:creationId xmlns:p14="http://schemas.microsoft.com/office/powerpoint/2010/main" val="404480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1268</Words>
  <Application>Microsoft Office PowerPoint</Application>
  <PresentationFormat>Custom</PresentationFormat>
  <Paragraphs>206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 Luyện từ và câu Cách viết tên người, tên địa lí nước ngoài</vt:lpstr>
      <vt:lpstr> Luyện từ và câu Cách viết tên người, tên địa lí nước ngoài</vt:lpstr>
      <vt:lpstr>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 Luyện từ và câu Cách viết tên người, tên địa lí nước ngoài</vt:lpstr>
      <vt:lpstr>Luyện từ và câu Cách viết tên người, tên địa lí nước ngoài</vt:lpstr>
      <vt:lpstr>Luyện từ và câu Cách viết tên người, tên địa lí nước ngoài</vt:lpstr>
      <vt:lpstr>Luyện từ và câu Cách viết tên người, tên địa lí nước ngoài</vt:lpstr>
      <vt:lpstr>Luyện từ và câu Cách viết tên người, tên địa lí nước ngoài</vt:lpstr>
      <vt:lpstr>Luyện từ và câu Cách viết tên người, tên địa lí nước ngoài</vt:lpstr>
      <vt:lpstr>Luyện từ và câu Cách viết tên người, tên địa lí nước ngoài</vt:lpstr>
      <vt:lpstr>PowerPoint Presentation</vt:lpstr>
      <vt:lpstr>Luyện từ và câu Cách viết tên người, tên địa lí nước ngoài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tư ngày 24 tháng 10 năm 2018 Luyện từ và câu</dc:title>
  <dc:creator>DiemHang_PC</dc:creator>
  <cp:lastModifiedBy>VS9 X64Bit</cp:lastModifiedBy>
  <cp:revision>31</cp:revision>
  <dcterms:created xsi:type="dcterms:W3CDTF">2018-10-23T14:16:18Z</dcterms:created>
  <dcterms:modified xsi:type="dcterms:W3CDTF">2019-04-23T09:00:36Z</dcterms:modified>
</cp:coreProperties>
</file>