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14"/>
  </p:notesMasterIdLst>
  <p:sldIdLst>
    <p:sldId id="269" r:id="rId2"/>
    <p:sldId id="277" r:id="rId3"/>
    <p:sldId id="279" r:id="rId4"/>
    <p:sldId id="280" r:id="rId5"/>
    <p:sldId id="287" r:id="rId6"/>
    <p:sldId id="284" r:id="rId7"/>
    <p:sldId id="281" r:id="rId8"/>
    <p:sldId id="283" r:id="rId9"/>
    <p:sldId id="285" r:id="rId10"/>
    <p:sldId id="286" r:id="rId11"/>
    <p:sldId id="290" r:id="rId12"/>
    <p:sldId id="276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00CC"/>
    <a:srgbClr val="00FFCC"/>
    <a:srgbClr val="FFFF66"/>
    <a:srgbClr val="FF99CC"/>
    <a:srgbClr val="FF66FF"/>
    <a:srgbClr val="FF33CC"/>
    <a:srgbClr val="66FF66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>
      <p:cViewPr varScale="1">
        <p:scale>
          <a:sx n="86" d="100"/>
          <a:sy n="86" d="100"/>
        </p:scale>
        <p:origin x="1387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9D1BE-C8B1-4891-9481-7304BF1DB1E8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99356C-7834-41DD-A636-A05AC4686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03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A2F03-DB05-4349-B015-AD28F96AD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EF36E-E5B8-4649-924C-77759CD81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86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21B70-1971-4432-A796-45C780476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49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01CA4-058B-4B62-AE51-223C314330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31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F332D-243A-4EC6-B494-1CE64A344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04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1EA9C-46F0-42CE-94C5-9496A1AFD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91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FE582-FD5E-41E9-99D2-7ABF5FD1D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20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52965-15AC-49B3-B838-D8BC79AB2B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49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C4EDF-CD6D-429A-8EC5-DD7E0F8167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4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549C157-2C65-4CFE-B569-229DCA3DE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16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2002E-8F61-4EA5-BCB9-F59BEB8ED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60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en-US" b="0" i="0" u="non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ED537E1-330B-4CA9-A7F4-D12D5B0B3F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0" r:id="rId2"/>
    <p:sldLayoutId id="2147483846" r:id="rId3"/>
    <p:sldLayoutId id="2147483841" r:id="rId4"/>
    <p:sldLayoutId id="2147483842" r:id="rId5"/>
    <p:sldLayoutId id="2147483843" r:id="rId6"/>
    <p:sldLayoutId id="2147483847" r:id="rId7"/>
    <p:sldLayoutId id="2147483848" r:id="rId8"/>
    <p:sldLayoutId id="2147483849" r:id="rId9"/>
    <p:sldLayoutId id="2147483844" r:id="rId10"/>
    <p:sldLayoutId id="2147483850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b="0" i="0" u="none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58">
            <a:extLst>
              <a:ext uri="{FF2B5EF4-FFF2-40B4-BE49-F238E27FC236}">
                <a16:creationId xmlns:a16="http://schemas.microsoft.com/office/drawing/2014/main" id="{2BBABDF3-B0AB-4BD1-AAAD-92529BDEF804}"/>
              </a:ext>
            </a:extLst>
          </p:cNvPr>
          <p:cNvGrpSpPr>
            <a:grpSpLocks/>
          </p:cNvGrpSpPr>
          <p:nvPr/>
        </p:nvGrpSpPr>
        <p:grpSpPr bwMode="auto">
          <a:xfrm>
            <a:off x="17755" y="0"/>
            <a:ext cx="9144000" cy="6858000"/>
            <a:chOff x="0" y="-24"/>
            <a:chExt cx="5760" cy="4368"/>
          </a:xfrm>
        </p:grpSpPr>
        <p:grpSp>
          <p:nvGrpSpPr>
            <p:cNvPr id="4113" name="Group 159">
              <a:extLst>
                <a:ext uri="{FF2B5EF4-FFF2-40B4-BE49-F238E27FC236}">
                  <a16:creationId xmlns:a16="http://schemas.microsoft.com/office/drawing/2014/main" id="{056592C4-7A21-4335-9E73-9258B7C846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24"/>
              <a:ext cx="5760" cy="4368"/>
              <a:chOff x="0" y="-24"/>
              <a:chExt cx="5760" cy="4368"/>
            </a:xfrm>
          </p:grpSpPr>
          <p:pic>
            <p:nvPicPr>
              <p:cNvPr id="4123" name="Picture 160" descr="ttrtrtr1151380670">
                <a:extLst>
                  <a:ext uri="{FF2B5EF4-FFF2-40B4-BE49-F238E27FC236}">
                    <a16:creationId xmlns:a16="http://schemas.microsoft.com/office/drawing/2014/main" id="{B307187E-D0E8-4BF5-BD31-7C2E5B21995F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-24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4" name="Picture 161" descr="ttrtrtr1151380670">
                <a:extLst>
                  <a:ext uri="{FF2B5EF4-FFF2-40B4-BE49-F238E27FC236}">
                    <a16:creationId xmlns:a16="http://schemas.microsoft.com/office/drawing/2014/main" id="{6105121C-277A-4F0D-8F31-886AAC335B13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504" y="2064"/>
                <a:ext cx="432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5" name="Picture 162" descr="ttrtrtr1151380670">
                <a:extLst>
                  <a:ext uri="{FF2B5EF4-FFF2-40B4-BE49-F238E27FC236}">
                    <a16:creationId xmlns:a16="http://schemas.microsoft.com/office/drawing/2014/main" id="{A7B8D124-F7FC-4426-A2F7-D9A5FF199EFF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2088" y="2088"/>
                <a:ext cx="43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6" name="Picture 163" descr="ttrtrtr1151380670">
                <a:extLst>
                  <a:ext uri="{FF2B5EF4-FFF2-40B4-BE49-F238E27FC236}">
                    <a16:creationId xmlns:a16="http://schemas.microsoft.com/office/drawing/2014/main" id="{B6E9E3DD-04CF-4A9D-A3E5-12AC70042704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00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114" name="Group 164">
              <a:extLst>
                <a:ext uri="{FF2B5EF4-FFF2-40B4-BE49-F238E27FC236}">
                  <a16:creationId xmlns:a16="http://schemas.microsoft.com/office/drawing/2014/main" id="{2F25D261-DE32-48D2-8529-3F09110E54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4115" name="Picture 165" descr="flower[1][1][1][1]">
                <a:extLst>
                  <a:ext uri="{FF2B5EF4-FFF2-40B4-BE49-F238E27FC236}">
                    <a16:creationId xmlns:a16="http://schemas.microsoft.com/office/drawing/2014/main" id="{70C083B7-67F1-4EB2-AED9-9A624916FEE2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6" name="Picture 166" descr="flower[1][1][1][1]">
                <a:extLst>
                  <a:ext uri="{FF2B5EF4-FFF2-40B4-BE49-F238E27FC236}">
                    <a16:creationId xmlns:a16="http://schemas.microsoft.com/office/drawing/2014/main" id="{FE10C6DF-36E3-48EE-B6D8-74B6BBA9E5D4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42"/>
                <a:ext cx="576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7" name="Picture 167" descr="flower[1][1][1][1]">
                <a:extLst>
                  <a:ext uri="{FF2B5EF4-FFF2-40B4-BE49-F238E27FC236}">
                    <a16:creationId xmlns:a16="http://schemas.microsoft.com/office/drawing/2014/main" id="{A5430A03-AC08-4DC7-8F25-4E3935BB80B8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1971" y="1971"/>
                <a:ext cx="43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8" name="Picture 168" descr="flower[1][1][1][1]">
                <a:extLst>
                  <a:ext uri="{FF2B5EF4-FFF2-40B4-BE49-F238E27FC236}">
                    <a16:creationId xmlns:a16="http://schemas.microsoft.com/office/drawing/2014/main" id="{352A355C-09B7-4C26-9AF7-012E2D34E717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3411" y="1971"/>
                <a:ext cx="43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9" name="Picture 169" descr="012">
                <a:extLst>
                  <a:ext uri="{FF2B5EF4-FFF2-40B4-BE49-F238E27FC236}">
                    <a16:creationId xmlns:a16="http://schemas.microsoft.com/office/drawing/2014/main" id="{F649A0A1-BBAC-4225-AA4C-3C1A24A11B52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0" name="Picture 170" descr="012">
                <a:extLst>
                  <a:ext uri="{FF2B5EF4-FFF2-40B4-BE49-F238E27FC236}">
                    <a16:creationId xmlns:a16="http://schemas.microsoft.com/office/drawing/2014/main" id="{334EF436-B821-4C38-9B7C-04A38F3F845D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97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1" name="Picture 171" descr="012">
                <a:extLst>
                  <a:ext uri="{FF2B5EF4-FFF2-40B4-BE49-F238E27FC236}">
                    <a16:creationId xmlns:a16="http://schemas.microsoft.com/office/drawing/2014/main" id="{30A35C0F-27B7-4E75-B3A7-AAEBC69C80FC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0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2" name="Picture 172" descr="012">
                <a:extLst>
                  <a:ext uri="{FF2B5EF4-FFF2-40B4-BE49-F238E27FC236}">
                    <a16:creationId xmlns:a16="http://schemas.microsoft.com/office/drawing/2014/main" id="{59C7B015-D2DE-4DC0-84F3-0DB12AA728E9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3597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099" name="Picture 173" descr="465af31824312">
            <a:extLst>
              <a:ext uri="{FF2B5EF4-FFF2-40B4-BE49-F238E27FC236}">
                <a16:creationId xmlns:a16="http://schemas.microsoft.com/office/drawing/2014/main" id="{9C782D80-D353-45C7-9F75-416F2ACADA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501" y="4561480"/>
            <a:ext cx="11128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74" descr="465af31824312">
            <a:extLst>
              <a:ext uri="{FF2B5EF4-FFF2-40B4-BE49-F238E27FC236}">
                <a16:creationId xmlns:a16="http://schemas.microsoft.com/office/drawing/2014/main" id="{936825FF-E110-4B4B-A87B-A6A4148A8A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163" y="4114800"/>
            <a:ext cx="1112837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75" descr="Picture7">
            <a:extLst>
              <a:ext uri="{FF2B5EF4-FFF2-40B4-BE49-F238E27FC236}">
                <a16:creationId xmlns:a16="http://schemas.microsoft.com/office/drawing/2014/main" id="{7B1E7E00-EB55-4EB7-BBEE-0DDBB1764B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800600"/>
            <a:ext cx="10588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76" descr="Picture7">
            <a:extLst>
              <a:ext uri="{FF2B5EF4-FFF2-40B4-BE49-F238E27FC236}">
                <a16:creationId xmlns:a16="http://schemas.microsoft.com/office/drawing/2014/main" id="{E8517D60-1E93-4A93-B7DA-B4EE828BAF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953000"/>
            <a:ext cx="10588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7" descr="Picture7">
            <a:extLst>
              <a:ext uri="{FF2B5EF4-FFF2-40B4-BE49-F238E27FC236}">
                <a16:creationId xmlns:a16="http://schemas.microsoft.com/office/drawing/2014/main" id="{0214CEDD-FDCB-41BF-85CA-008C3520B6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00"/>
            <a:ext cx="10588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78" descr="Picture7">
            <a:extLst>
              <a:ext uri="{FF2B5EF4-FFF2-40B4-BE49-F238E27FC236}">
                <a16:creationId xmlns:a16="http://schemas.microsoft.com/office/drawing/2014/main" id="{CB961B5D-927D-47AF-ADBD-46FF94C7DA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953000"/>
            <a:ext cx="10588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79" descr="Picture7">
            <a:extLst>
              <a:ext uri="{FF2B5EF4-FFF2-40B4-BE49-F238E27FC236}">
                <a16:creationId xmlns:a16="http://schemas.microsoft.com/office/drawing/2014/main" id="{2935DF4C-E4C2-4532-A0A8-C5817FF961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953000"/>
            <a:ext cx="10588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80" descr="465af31824312">
            <a:extLst>
              <a:ext uri="{FF2B5EF4-FFF2-40B4-BE49-F238E27FC236}">
                <a16:creationId xmlns:a16="http://schemas.microsoft.com/office/drawing/2014/main" id="{7FE263E2-5D56-41DD-8F9B-3337DA7682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506" y="4588276"/>
            <a:ext cx="11128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81" descr="465af31824312">
            <a:extLst>
              <a:ext uri="{FF2B5EF4-FFF2-40B4-BE49-F238E27FC236}">
                <a16:creationId xmlns:a16="http://schemas.microsoft.com/office/drawing/2014/main" id="{40E8C820-7377-43BE-8A21-CEEC683BEF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071" y="4647991"/>
            <a:ext cx="11128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82" descr="465af31824312">
            <a:extLst>
              <a:ext uri="{FF2B5EF4-FFF2-40B4-BE49-F238E27FC236}">
                <a16:creationId xmlns:a16="http://schemas.microsoft.com/office/drawing/2014/main" id="{D6AFBD92-F43C-4E17-BCB8-4DA2384C43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764" y="4608843"/>
            <a:ext cx="11128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84" descr="465af31824312">
            <a:extLst>
              <a:ext uri="{FF2B5EF4-FFF2-40B4-BE49-F238E27FC236}">
                <a16:creationId xmlns:a16="http://schemas.microsoft.com/office/drawing/2014/main" id="{091C3C7B-DBF6-410F-A283-B6DE2D777C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682" y="4542639"/>
            <a:ext cx="11128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85" descr="465af31824312">
            <a:extLst>
              <a:ext uri="{FF2B5EF4-FFF2-40B4-BE49-F238E27FC236}">
                <a16:creationId xmlns:a16="http://schemas.microsoft.com/office/drawing/2014/main" id="{7A08A7F4-90B1-4C97-978B-F5DA1CB1F0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139" y="4675806"/>
            <a:ext cx="11128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WordArt 6">
            <a:extLst>
              <a:ext uri="{FF2B5EF4-FFF2-40B4-BE49-F238E27FC236}">
                <a16:creationId xmlns:a16="http://schemas.microsoft.com/office/drawing/2014/main" id="{AA5C291E-7CD5-486A-83CA-FE5907D7EE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57288" y="990600"/>
            <a:ext cx="6843712" cy="5791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TRƯỜNG TIỂU HỌC ĐÔ THỊ VIỆT HƯNG</a:t>
            </a:r>
            <a:endParaRPr lang="en-US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BDF5EA-76F7-48A2-9581-8066D124513A}"/>
              </a:ext>
            </a:extLst>
          </p:cNvPr>
          <p:cNvSpPr txBox="1"/>
          <p:nvPr/>
        </p:nvSpPr>
        <p:spPr>
          <a:xfrm>
            <a:off x="533400" y="3505200"/>
            <a:ext cx="82296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n-US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en-US" sz="4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NHIỆT LIỆT CHÀO MỪNG CÁC THẦY CÔ GIÁO VỀ DỰ GIỜ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635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6" name="Picture 22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5696707"/>
            <a:ext cx="3038475" cy="11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5" name="Picture 21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13" y="4011203"/>
            <a:ext cx="2089150" cy="223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771633"/>
            <a:ext cx="3109913" cy="117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267200"/>
            <a:ext cx="1870075" cy="132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8" y="4001734"/>
            <a:ext cx="2747962" cy="99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13" y="3947738"/>
            <a:ext cx="1331912" cy="98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38" y="3276600"/>
            <a:ext cx="3236912" cy="96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3305271"/>
            <a:ext cx="1401762" cy="111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2" y="2885176"/>
            <a:ext cx="3892172" cy="204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873" y="2511577"/>
            <a:ext cx="3317875" cy="112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342" y="1248001"/>
            <a:ext cx="2335254" cy="217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824" y="1631541"/>
            <a:ext cx="3419105" cy="114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914" y="1241287"/>
            <a:ext cx="2056001" cy="127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340" y="943201"/>
            <a:ext cx="3473210" cy="96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498" y="921862"/>
            <a:ext cx="1673774" cy="9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156245"/>
            <a:ext cx="3628544" cy="114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604" y="77349"/>
            <a:ext cx="1642358" cy="130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060669"/>
            <a:ext cx="3568696" cy="235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3663"/>
            <a:ext cx="2234254" cy="114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59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FIREWRK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75" y="1285875"/>
            <a:ext cx="369887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41" name="Text Box 9"/>
          <p:cNvSpPr txBox="1">
            <a:spLocks noChangeArrowheads="1"/>
          </p:cNvSpPr>
          <p:nvPr/>
        </p:nvSpPr>
        <p:spPr bwMode="auto">
          <a:xfrm>
            <a:off x="1905000" y="3625850"/>
            <a:ext cx="548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stoteH" pitchFamily="34" charset="0"/>
                <a:cs typeface="Arial" charset="0"/>
              </a:rPr>
              <a:t>hÑn gÆp l¹i</a:t>
            </a:r>
          </a:p>
        </p:txBody>
      </p:sp>
      <p:pic>
        <p:nvPicPr>
          <p:cNvPr id="10245" name="Picture 11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4762" y="4762"/>
            <a:ext cx="2586038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0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57963" y="4762"/>
            <a:ext cx="25908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5556" y="3891756"/>
            <a:ext cx="2971800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72200" y="3670300"/>
            <a:ext cx="31242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WordArt 7"/>
          <p:cNvSpPr>
            <a:spLocks noChangeArrowheads="1" noChangeShapeType="1" noTextEdit="1"/>
          </p:cNvSpPr>
          <p:nvPr/>
        </p:nvSpPr>
        <p:spPr bwMode="auto">
          <a:xfrm>
            <a:off x="1481138" y="941388"/>
            <a:ext cx="6286500" cy="336391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472516"/>
              </a:avLst>
            </a:prstTxWarp>
          </a:bodyPr>
          <a:lstStyle/>
          <a:p>
            <a:pPr algn="ctr"/>
            <a:r>
              <a:rPr lang="en-US" sz="40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cs typeface="Arial" panose="020B0604020202020204" pitchFamily="34" charset="0"/>
              </a:rPr>
              <a:t>CHÚC THẦY CÔ VUI KHỎE VÀ DẠY TỐT</a:t>
            </a:r>
          </a:p>
        </p:txBody>
      </p:sp>
      <p:sp>
        <p:nvSpPr>
          <p:cNvPr id="10" name="WordArt 6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627933" y="4312444"/>
            <a:ext cx="8305800" cy="10977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i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mạnh khỏe </a:t>
            </a:r>
          </a:p>
          <a:p>
            <a:pPr algn="ctr"/>
            <a:r>
              <a:rPr lang="en-US" sz="7200" b="1" i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học giỏi!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ng em nhu danch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925" decel="100000"/>
                                        <p:tgtEl>
                                          <p:spTgt spid="2232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925" decel="100000"/>
                                        <p:tgtEl>
                                          <p:spTgt spid="22324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925" fill="hold"/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925" fill="hold"/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41" grpId="0"/>
      <p:bldP spid="24" grpId="0" animBg="1"/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602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28600" y="138092"/>
            <a:ext cx="8382000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 algn="just" eaLnBrk="1" hangingPunct="1">
              <a:spcBef>
                <a:spcPts val="600"/>
              </a:spcBef>
              <a:buFontTx/>
              <a:buChar char="-"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Lấy hai chai nước: một chai nước mưa (hoặc nước giếng), một chai nước ao, hồ.</a:t>
            </a:r>
          </a:p>
          <a:p>
            <a:pPr marL="457200" indent="-457200" algn="just" eaLnBrk="1" hangingPunct="1">
              <a:spcBef>
                <a:spcPts val="600"/>
              </a:spcBef>
              <a:buFontTx/>
              <a:buChar char="-"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Nhìn và ngửi xem các chai nước này có màu gì, mùi gì, có lẫn những chất bẩn hay không?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85800" y="2873514"/>
            <a:ext cx="6019800" cy="707886"/>
          </a:xfrm>
          <a:prstGeom prst="rect">
            <a:avLst/>
          </a:prstGeom>
          <a:gradFill rotWithShape="1">
            <a:gsLst>
              <a:gs pos="0">
                <a:srgbClr val="FFCCFF">
                  <a:gamma/>
                  <a:shade val="86275"/>
                  <a:invGamma/>
                </a:srgbClr>
              </a:gs>
              <a:gs pos="50000">
                <a:srgbClr val="FFCCFF"/>
              </a:gs>
              <a:gs pos="100000">
                <a:srgbClr val="FFCCFF">
                  <a:gamma/>
                  <a:shade val="86275"/>
                  <a:invGamma/>
                </a:srgbClr>
              </a:gs>
            </a:gsLst>
            <a:lin ang="5400000" scaled="1"/>
          </a:gradFill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nghiệm: Lọc nước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236" y="3657600"/>
            <a:ext cx="90678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algn="just" eaLnBrk="1" hangingPunct="1">
              <a:spcBef>
                <a:spcPts val="600"/>
              </a:spcBef>
              <a:buFontTx/>
              <a:buChar char="-"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Chuẩn bị 1 chai rỗng, 2 phễu và 2 miếng bông.</a:t>
            </a:r>
          </a:p>
          <a:p>
            <a:pPr marL="457200" indent="-457200" algn="just" eaLnBrk="1" hangingPunct="1">
              <a:spcBef>
                <a:spcPts val="600"/>
              </a:spcBef>
              <a:buFontTx/>
              <a:buChar char="-"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Lót bông vào phễu và đặt vào miệng chai.</a:t>
            </a:r>
          </a:p>
          <a:p>
            <a:pPr marL="457200" indent="-457200" algn="just" eaLnBrk="1" hangingPunct="1">
              <a:spcBef>
                <a:spcPts val="600"/>
              </a:spcBef>
              <a:buFontTx/>
              <a:buChar char="-"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Rót từ từ từng chai nước vào từng phễu (hình 1)</a:t>
            </a:r>
          </a:p>
          <a:p>
            <a:pPr marL="457200" indent="-457200" algn="just" eaLnBrk="1" hangingPunct="1">
              <a:spcBef>
                <a:spcPts val="600"/>
              </a:spcBef>
              <a:buFontTx/>
              <a:buChar char="-"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Miếng bông lọc chai nước nào đen hơn? Vì sao?</a:t>
            </a:r>
          </a:p>
          <a:p>
            <a:pPr marL="457200" indent="-457200" algn="just" eaLnBrk="1" hangingPunct="1">
              <a:spcBef>
                <a:spcPts val="600"/>
              </a:spcBef>
              <a:buFontTx/>
              <a:buChar char="-"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Ghi kết quả vào bảng nhóm. </a:t>
            </a:r>
          </a:p>
        </p:txBody>
      </p:sp>
    </p:spTree>
    <p:extLst>
      <p:ext uri="{BB962C8B-B14F-4D97-AF65-F5344CB8AC3E}">
        <p14:creationId xmlns:p14="http://schemas.microsoft.com/office/powerpoint/2010/main" val="29646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can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763808" cy="588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7543800" y="5486400"/>
            <a:ext cx="914400" cy="626404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00047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754814"/>
              </p:ext>
            </p:extLst>
          </p:nvPr>
        </p:nvGraphicFramePr>
        <p:xfrm>
          <a:off x="381000" y="990600"/>
          <a:ext cx="8382000" cy="4343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8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06732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 mưa</a:t>
                      </a:r>
                      <a:r>
                        <a:rPr lang="en-US" sz="3000" b="1" cap="none" spc="0" baseline="0" dirty="0">
                          <a:ln/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(giếng khoan)</a:t>
                      </a:r>
                      <a:endParaRPr lang="en-US" sz="3000" b="1" cap="none" spc="0" dirty="0">
                        <a:ln/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000" b="1" cap="none" spc="0" baseline="0" dirty="0">
                          <a:ln/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ao (hồ)</a:t>
                      </a:r>
                      <a:endParaRPr lang="en-US" sz="3000" b="1" cap="none" spc="0" dirty="0">
                        <a:ln/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8889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3000" baseline="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000" b="0" cap="none" spc="0" baseline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mùi</a:t>
                      </a:r>
                      <a:endParaRPr lang="en-US" sz="30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000" b="0" cap="none" spc="0" baseline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mùi hôi thối</a:t>
                      </a:r>
                      <a:endParaRPr lang="en-US" sz="30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8889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000" baseline="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 suốt,</a:t>
                      </a:r>
                      <a:r>
                        <a:rPr lang="en-US" sz="3000" b="0" cap="none" spc="0" baseline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không màu</a:t>
                      </a:r>
                      <a:endParaRPr lang="en-US" sz="30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000" b="0" cap="none" spc="0" baseline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đục</a:t>
                      </a:r>
                      <a:endParaRPr lang="en-US" sz="30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8889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 bẩn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000" b="0" cap="none" spc="0" baseline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có chất bẩn</a:t>
                      </a:r>
                      <a:endParaRPr lang="en-US" sz="30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000" b="0" cap="none" spc="0" baseline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chứa chất bẩn</a:t>
                      </a:r>
                      <a:endParaRPr lang="en-US" sz="30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3626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4191000" cy="3962400"/>
          </a:xfrm>
          <a:prstGeom prst="rect">
            <a:avLst/>
          </a:prstGeom>
          <a:solidFill>
            <a:srgbClr val="00FF00"/>
          </a:solidFill>
          <a:ln w="762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562178"/>
            <a:ext cx="4305300" cy="400982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1219200" y="4730298"/>
            <a:ext cx="1752600" cy="461665"/>
          </a:xfrm>
          <a:prstGeom prst="rect">
            <a:avLst/>
          </a:prstGeom>
          <a:solidFill>
            <a:srgbClr val="FFFF00"/>
          </a:solidFill>
          <a:ln w="5715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Nước mưa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6248400" y="4725299"/>
            <a:ext cx="1524000" cy="461665"/>
          </a:xfrm>
          <a:prstGeom prst="rect">
            <a:avLst/>
          </a:prstGeom>
          <a:solidFill>
            <a:srgbClr val="FFFF00"/>
          </a:solidFill>
          <a:ln w="5715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Nước máy</a:t>
            </a: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838200" y="5373245"/>
            <a:ext cx="7467600" cy="954107"/>
          </a:xfrm>
          <a:prstGeom prst="rect">
            <a:avLst/>
          </a:prstGeom>
          <a:gradFill rotWithShape="1">
            <a:gsLst>
              <a:gs pos="0">
                <a:srgbClr val="FF33CC"/>
              </a:gs>
              <a:gs pos="50000">
                <a:schemeClr val="bg1"/>
              </a:gs>
              <a:gs pos="100000">
                <a:srgbClr val="FF33CC"/>
              </a:gs>
            </a:gsLst>
            <a:lin ang="5400000" scaled="1"/>
          </a:gradFill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Nước mưa, nước máy, nước giếng không bị lẫn nhiều đất cát, bụi nên trong suốt.</a:t>
            </a:r>
          </a:p>
        </p:txBody>
      </p:sp>
    </p:spTree>
    <p:extLst>
      <p:ext uri="{BB962C8B-B14F-4D97-AF65-F5344CB8AC3E}">
        <p14:creationId xmlns:p14="http://schemas.microsoft.com/office/powerpoint/2010/main" val="142492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5089585" cy="5181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5"/>
          <p:cNvSpPr>
            <a:spLocks noChangeArrowheads="1"/>
          </p:cNvSpPr>
          <p:nvPr/>
        </p:nvSpPr>
        <p:spPr bwMode="auto">
          <a:xfrm>
            <a:off x="5714999" y="1981200"/>
            <a:ext cx="3321487" cy="3384430"/>
          </a:xfrm>
          <a:prstGeom prst="leftArrow">
            <a:avLst>
              <a:gd name="adj1" fmla="val 50000"/>
              <a:gd name="adj2" fmla="val 28659"/>
            </a:avLst>
          </a:prstGeom>
          <a:solidFill>
            <a:srgbClr val="FFFF00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sông có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nhiều phù sa 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nên có màu đục</a:t>
            </a:r>
          </a:p>
        </p:txBody>
      </p:sp>
    </p:spTree>
    <p:extLst>
      <p:ext uri="{BB962C8B-B14F-4D97-AF65-F5344CB8AC3E}">
        <p14:creationId xmlns:p14="http://schemas.microsoft.com/office/powerpoint/2010/main" val="321404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0"/>
          <p:cNvSpPr>
            <a:spLocks noChangeArrowheads="1"/>
          </p:cNvSpPr>
          <p:nvPr/>
        </p:nvSpPr>
        <p:spPr bwMode="auto">
          <a:xfrm>
            <a:off x="6003925" y="1447800"/>
            <a:ext cx="3200400" cy="3283803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66FF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Nước ao hồ có nhiều </a:t>
            </a:r>
          </a:p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loại tảo sinh sống </a:t>
            </a:r>
          </a:p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nên thường có màu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</a:p>
        </p:txBody>
      </p:sp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5699125" cy="45593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609600" y="5417403"/>
            <a:ext cx="5181600" cy="830997"/>
          </a:xfrm>
          <a:prstGeom prst="rect">
            <a:avLst/>
          </a:prstGeom>
          <a:solidFill>
            <a:srgbClr val="FFFF00"/>
          </a:solidFill>
          <a:ln w="5715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nước hồ Xuân Hương đổi sang màu  xanh vì tảo lam xuất hiện</a:t>
            </a:r>
          </a:p>
        </p:txBody>
      </p:sp>
    </p:spTree>
    <p:extLst>
      <p:ext uri="{BB962C8B-B14F-4D97-AF65-F5344CB8AC3E}">
        <p14:creationId xmlns:p14="http://schemas.microsoft.com/office/powerpoint/2010/main" val="301135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81000" y="1589306"/>
            <a:ext cx="86106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Nước sạch là nước trong suốt, không màu, không mùi, không vị, không chứa các vi sinh vật và các chất hoà tan có hại cho sức khoẻ con người.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33400" y="685800"/>
            <a:ext cx="2667000" cy="707886"/>
          </a:xfrm>
          <a:prstGeom prst="rect">
            <a:avLst/>
          </a:prstGeom>
          <a:gradFill rotWithShape="1">
            <a:gsLst>
              <a:gs pos="0">
                <a:srgbClr val="FFCCFF">
                  <a:gamma/>
                  <a:shade val="86275"/>
                  <a:invGamma/>
                </a:srgbClr>
              </a:gs>
              <a:gs pos="50000">
                <a:srgbClr val="FFCCFF"/>
              </a:gs>
              <a:gs pos="100000">
                <a:srgbClr val="FFCCFF">
                  <a:gamma/>
                  <a:shade val="86275"/>
                  <a:invGamma/>
                </a:srgbClr>
              </a:gs>
            </a:gsLst>
            <a:lin ang="5400000" scaled="1"/>
          </a:gradFill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04800" y="3805297"/>
            <a:ext cx="86106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Nước bị ô nhiễm là nước có một hay nhiều dấu hiệu sau: có màu, có chứa chất bẩn, có mùi hôi thối, chứa nhiều vi sinh vật quá mức cho phép hoặc các chất hoà tan có hại cho sức khoẻ.</a:t>
            </a:r>
          </a:p>
        </p:txBody>
      </p:sp>
    </p:spTree>
    <p:extLst>
      <p:ext uri="{BB962C8B-B14F-4D97-AF65-F5344CB8AC3E}">
        <p14:creationId xmlns:p14="http://schemas.microsoft.com/office/powerpoint/2010/main" val="57154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PERSISTENCEDATA" val="MMPROD_UIPERSISTENCEDATA"/>
  <p:tag name="VIDEO_FILES_RECORD" val="&lt;Videos&gt;&lt;Video Name=&quot;Dem qua em mo gap Bac Ho 00_00_00-00_01_11_258_1_10206.mp4&quot; Position=&quot;1&quot; SlideID=&quot;258&quot;/&gt;&lt;Video Name=&quot;Dem qua em mo gap Bac Ho 00_00_00-00_01_11_258_1_33055.mp4&quot; Position=&quot;1&quot; SlideID=&quot;258&quot;/&gt;&lt;Video Name=&quot;chu be chan cuu 00_02_10-00_03_16_258_1_14331.mp4&quot; Position=&quot;1&quot; SlideID=&quot;258&quot;/&gt;&lt;Video Name=&quot;chu be chan cuu 2_258_1_44303.mp4&quot; Position=&quot;1&quot; SlideID=&quot;258&quot;/&gt;&lt;Video Name=&quot;Dem qua em mo gap Bac Ho 00_00_00-00_01_11_258_1_05492.mp4&quot; Position=&quot;1&quot; SlideID=&quot;258&quot;/&gt;&lt;/Videos&gt;&#10;"/>
  <p:tag name="MMPROD_UIDATA" val="&lt;database version=&quot;11.0&quot;&gt;&lt;object type=&quot;1&quot; unique_id=&quot;10001&quot;&gt;&lt;property id=&quot;20226&quot; value=&quot;E:\thuy\Giao an bai 11C\bai 11C.pptx&quot;/&gt;&lt;object type=&quot;2&quot; unique_id=&quot;10002&quot;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1284&quot;&gt;&lt;property id=&quot;20148&quot; value=&quot;5&quot;/&gt;&lt;property id=&quot;20300&quot; value=&quot;Slide 1&quot;/&gt;&lt;property id=&quot;20307&quot; value=&quot;274&quot;/&gt;&lt;/object&gt;&lt;object type=&quot;3&quot; unique_id=&quot;11524&quot;&gt;&lt;property id=&quot;20148&quot; value=&quot;5&quot;/&gt;&lt;property id=&quot;20300&quot; value=&quot;Slide 3&quot;/&gt;&lt;property id=&quot;20307&quot; value=&quot;275&quot;/&gt;&lt;/object&gt;&lt;object type=&quot;3&quot; unique_id=&quot;33553&quot;&gt;&lt;property id=&quot;20148&quot; value=&quot;5&quot;/&gt;&lt;property id=&quot;20300&quot; value=&quot;Slide 16&quot;/&gt;&lt;property id=&quot;20307&quot; value=&quot;276&quot;/&gt;&lt;/object&gt;&lt;object type=&quot;3&quot; unique_id=&quot;33604&quot;&gt;&lt;property id=&quot;20148&quot; value=&quot;5&quot;/&gt;&lt;property id=&quot;20300&quot; value=&quot;Slide 6&quot;/&gt;&lt;property id=&quot;20307&quot; value=&quot;277&quot;/&gt;&lt;/object&gt;&lt;object type=&quot;3&quot; unique_id=&quot;33605&quot;&gt;&lt;property id=&quot;20148&quot; value=&quot;5&quot;/&gt;&lt;property id=&quot;20300&quot; value=&quot;Slide 4&quot;/&gt;&lt;property id=&quot;20307&quot; value=&quot;278&quot;/&gt;&lt;/object&gt;&lt;object type=&quot;3&quot; unique_id=&quot;33631&quot;&gt;&lt;property id=&quot;20148&quot; value=&quot;5&quot;/&gt;&lt;property id=&quot;20300&quot; value=&quot;Slide 5&quot;/&gt;&lt;property id=&quot;20307&quot; value=&quot;279&quot;/&gt;&lt;/object&gt;&lt;object type=&quot;3&quot; unique_id=&quot;34396&quot;&gt;&lt;property id=&quot;20148&quot; value=&quot;5&quot;/&gt;&lt;property id=&quot;20300&quot; value=&quot;Slide 7&quot;/&gt;&lt;property id=&quot;20307&quot; value=&quot;282&quot;/&gt;&lt;/object&gt;&lt;object type=&quot;3&quot; unique_id=&quot;34397&quot;&gt;&lt;property id=&quot;20148&quot; value=&quot;5&quot;/&gt;&lt;property id=&quot;20300&quot; value=&quot;Slide 8&quot;/&gt;&lt;property id=&quot;20307&quot; value=&quot;281&quot;/&gt;&lt;/object&gt;&lt;object type=&quot;3&quot; unique_id=&quot;34398&quot;&gt;&lt;property id=&quot;20148&quot; value=&quot;5&quot;/&gt;&lt;property id=&quot;20300&quot; value=&quot;Slide 9&quot;/&gt;&lt;property id=&quot;20307&quot; value=&quot;280&quot;/&gt;&lt;/object&gt;&lt;object type=&quot;3&quot; unique_id=&quot;34435&quot;&gt;&lt;property id=&quot;20148&quot; value=&quot;5&quot;/&gt;&lt;property id=&quot;20300&quot; value=&quot;Slide 10&quot;/&gt;&lt;property id=&quot;20307&quot; value=&quot;283&quot;/&gt;&lt;/object&gt;&lt;object type=&quot;3&quot; unique_id=&quot;34575&quot;&gt;&lt;property id=&quot;20148&quot; value=&quot;5&quot;/&gt;&lt;property id=&quot;20300&quot; value=&quot;Slide 11&quot;/&gt;&lt;property id=&quot;20307&quot; value=&quot;284&quot;/&gt;&lt;/object&gt;&lt;object type=&quot;3&quot; unique_id=&quot;34688&quot;&gt;&lt;property id=&quot;20148&quot; value=&quot;5&quot;/&gt;&lt;property id=&quot;20300&quot; value=&quot;Slide 12&quot;/&gt;&lt;property id=&quot;20307&quot; value=&quot;285&quot;/&gt;&lt;/object&gt;&lt;object type=&quot;3&quot; unique_id=&quot;34824&quot;&gt;&lt;property id=&quot;20148&quot; value=&quot;5&quot;/&gt;&lt;property id=&quot;20300&quot; value=&quot;Slide 13&quot;/&gt;&lt;property id=&quot;20307&quot; value=&quot;286&quot;/&gt;&lt;/object&gt;&lt;object type=&quot;3&quot; unique_id=&quot;35177&quot;&gt;&lt;property id=&quot;20148&quot; value=&quot;5&quot;/&gt;&lt;property id=&quot;20300&quot; value=&quot;Slide 14&quot;/&gt;&lt;property id=&quot;20307&quot; value=&quot;287&quot;/&gt;&lt;/object&gt;&lt;object type=&quot;3&quot; unique_id=&quot;35178&quot;&gt;&lt;property id=&quot;20148&quot; value=&quot;5&quot;/&gt;&lt;property id=&quot;20300&quot; value=&quot;Slide 15&quot;/&gt;&lt;property id=&quot;20307&quot; value=&quot;288&quot;/&gt;&lt;/object&gt;&lt;/object&gt;&lt;object type=&quot;8&quot; unique_id=&quot;1003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934CD37-9602-47C4-955F-7AA39C7C16C8}&quot;/&gt;&lt;isInvalidForFieldText val=&quot;0&quot;/&gt;&lt;Image&gt;&lt;filename val=&quot;E:\giao an E-leaning  Thuy - U -Vy\BAI DU THI\data\asimages\{1934CD37-9602-47C4-955F-7AA39C7C16C8}_25.png&quot;/&gt;&lt;left val=&quot;48&quot;/&gt;&lt;top val=&quot;363&quot;/&gt;&lt;width val=&quot;655&quot;/&gt;&lt;height val=&quot;91&quot;/&gt;&lt;hasText val=&quot;1&quot;/&gt;&lt;/Image&gt;&lt;/ThreeDShapeInfo&gt;"/>
  <p:tag name="PRESENTER_SHAPETEXTINFO" val="&lt;ShapeTextInfo&gt;&lt;TableIndex row=&quot;-1&quot; col=&quot;-1&quot;&gt;&lt;linesCount val=&quot;2&quot;/&gt;&lt;lineCharCount val=&quot;23&quot;/&gt;&lt;lineCharCount val=&quot;12&quot;/&gt;&lt;/TableIndex&gt;&lt;/ShapeTextInfo&gt;"/>
</p:tagLst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2338</TotalTime>
  <Words>331</Words>
  <Application>Microsoft Office PowerPoint</Application>
  <PresentationFormat>On-screen Show (4:3)</PresentationFormat>
  <Paragraphs>41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.VnAristoteH</vt:lpstr>
      <vt:lpstr>Arial</vt:lpstr>
      <vt:lpstr>Calibri</vt:lpstr>
      <vt:lpstr>Calibri Light</vt:lpstr>
      <vt:lpstr>Times New Roman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THINHTIEN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KYTHUAT</dc:creator>
  <cp:lastModifiedBy>Phuong Luong Y</cp:lastModifiedBy>
  <cp:revision>307</cp:revision>
  <dcterms:created xsi:type="dcterms:W3CDTF">2008-03-23T01:25:32Z</dcterms:created>
  <dcterms:modified xsi:type="dcterms:W3CDTF">2019-04-22T01:55:57Z</dcterms:modified>
</cp:coreProperties>
</file>