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4.xml" ContentType="application/vnd.openxmlformats-officedocument.themeOverr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19" r:id="rId5"/>
    <p:sldId id="321" r:id="rId6"/>
    <p:sldId id="320" r:id="rId7"/>
    <p:sldId id="322" r:id="rId8"/>
    <p:sldId id="323" r:id="rId9"/>
    <p:sldId id="329" r:id="rId10"/>
    <p:sldId id="313" r:id="rId11"/>
    <p:sldId id="325" r:id="rId12"/>
    <p:sldId id="310" r:id="rId13"/>
    <p:sldId id="326" r:id="rId14"/>
    <p:sldId id="307" r:id="rId15"/>
    <p:sldId id="318" r:id="rId16"/>
    <p:sldId id="328" r:id="rId17"/>
    <p:sldId id="317" r:id="rId18"/>
    <p:sldId id="30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8AC7A"/>
    <a:srgbClr val="529084"/>
    <a:srgbClr val="43756C"/>
    <a:srgbClr val="E3943C"/>
    <a:srgbClr val="6A4B2E"/>
    <a:srgbClr val="F3D35A"/>
    <a:srgbClr val="D1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 varScale="1">
        <p:scale>
          <a:sx n="64" d="100"/>
          <a:sy n="6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2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image" Target="../media/image2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35.png"/><Relationship Id="rId4" Type="http://schemas.openxmlformats.org/officeDocument/2006/relationships/tags" Target="../tags/tag46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0.xml"/><Relationship Id="rId7" Type="http://schemas.openxmlformats.org/officeDocument/2006/relationships/image" Target="../media/image1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4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4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xmlns="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E5565EFF-784E-4143-93E7-5B9EF2C133B1}"/>
              </a:ext>
            </a:extLst>
          </p:cNvPr>
          <p:cNvSpPr txBox="1"/>
          <p:nvPr/>
        </p:nvSpPr>
        <p:spPr>
          <a:xfrm>
            <a:off x="3986726" y="321829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xmlns="" id="{F46EBE4B-7F3B-40BA-B448-DD8563431909}"/>
              </a:ext>
            </a:extLst>
          </p:cNvPr>
          <p:cNvSpPr txBox="1"/>
          <p:nvPr/>
        </p:nvSpPr>
        <p:spPr>
          <a:xfrm>
            <a:off x="1994688" y="216055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400" b="1" i="1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Bài</a:t>
            </a:r>
            <a:r>
              <a:rPr lang="en-US" altLang="zh-CN" sz="4400" b="1" i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1: Những gì em đã </a:t>
            </a:r>
            <a:r>
              <a:rPr lang="en-US" altLang="zh-CN" sz="4400" b="1" i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biết (Tiết 1)</a:t>
            </a:r>
            <a:endParaRPr lang="zh-CN" altLang="en-US" sz="4400" b="1" i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xmlns="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xmlns="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xmlns="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xmlns="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xmlns="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xmlns="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xmlns="" id="{E5565EFF-784E-4143-93E7-5B9EF2C133B1}"/>
              </a:ext>
            </a:extLst>
          </p:cNvPr>
          <p:cNvSpPr txBox="1"/>
          <p:nvPr/>
        </p:nvSpPr>
        <p:spPr>
          <a:xfrm>
            <a:off x="2793172" y="1243532"/>
            <a:ext cx="761296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ea typeface="微软雅黑" panose="020B0503020204020204" pitchFamily="34" charset="-122"/>
              </a:rPr>
              <a:t>CHỦ ĐỀ 4 – THẾ GIỚI LOGO</a:t>
            </a:r>
            <a:endParaRPr lang="zh-CN" altLang="en-US" sz="4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 </a:t>
            </a:r>
            <a:r>
              <a:rPr lang="en-US" sz="2800">
                <a:latin typeface="Arial" pitchFamily="34" charset="0"/>
                <a:cs typeface="Arial" pitchFamily="34" charset="0"/>
              </a:rPr>
              <a:t>Điền các câu lệnh, số đúng vào chỗ chấm để vẽ các hình theo mẫu rồi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4747"/>
              </p:ext>
            </p:extLst>
          </p:nvPr>
        </p:nvGraphicFramePr>
        <p:xfrm>
          <a:off x="410890" y="1209776"/>
          <a:ext cx="11302139" cy="533311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/>
                <a:gridCol w="2989943"/>
                <a:gridCol w="3062515"/>
                <a:gridCol w="2438400"/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  <a:endParaRPr lang="en-US" sz="280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[FD 50 RT 120]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 3 </a:t>
                      </a:r>
                    </a:p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[FD 50 RT 360/</a:t>
                      </a: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65">
                <a:tc>
                  <a:txBody>
                    <a:bodyPr/>
                    <a:lstStyle/>
                    <a:p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2000296"/>
            <a:ext cx="1853972" cy="19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16" y="4209144"/>
            <a:ext cx="2569029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90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6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183091" y="4571998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360/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]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4437174"/>
            <a:ext cx="1853972" cy="173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572" y="293579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120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7602" y="2877376"/>
            <a:ext cx="5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001" y="4781063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01" y="534907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002" y="587229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0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3258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13" grpId="0"/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42387"/>
              </p:ext>
            </p:extLst>
          </p:nvPr>
        </p:nvGraphicFramePr>
        <p:xfrm>
          <a:off x="425404" y="716298"/>
          <a:ext cx="11302139" cy="58731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/>
                <a:gridCol w="2757715"/>
                <a:gridCol w="3526971"/>
                <a:gridCol w="2206172"/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72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 5 </a:t>
                      </a:r>
                    </a:p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…….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0">
                <a:tc>
                  <a:txBody>
                    <a:bodyPr/>
                    <a:lstStyle/>
                    <a:p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544" y="3849318"/>
            <a:ext cx="2569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60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0230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032617" y="4571996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6]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72" y="1550988"/>
            <a:ext cx="1714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62" y="3977821"/>
            <a:ext cx="1962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201" y="175622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201" y="219493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201" y="25867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132" y="30134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574" y="2028922"/>
            <a:ext cx="43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9031" y="248557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2852" y="2442028"/>
            <a:ext cx="87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288" y="426684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44" y="4683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776" y="5096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288" y="55148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544" y="59651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</a:t>
            </a:r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9657" y="4560407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8402" y="4991591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1197" y="455748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5422" y="4991591"/>
            <a:ext cx="91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3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3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Vẽ đường đi của Rùa vào hình dưới theo các lệnh sau. Biết rằng mỗi ô vuông trong hình có cạnh là 10 bước.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690803" y="2310919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66634" y="1819994"/>
            <a:ext cx="4646715" cy="4399270"/>
            <a:chOff x="7045230" y="2806361"/>
            <a:chExt cx="3290716" cy="2981325"/>
          </a:xfrm>
        </p:grpSpPr>
        <p:grpSp>
          <p:nvGrpSpPr>
            <p:cNvPr id="4" name="Group 3"/>
            <p:cNvGrpSpPr/>
            <p:nvPr/>
          </p:nvGrpSpPr>
          <p:grpSpPr>
            <a:xfrm>
              <a:off x="7045230" y="2806361"/>
              <a:ext cx="3290716" cy="2981325"/>
              <a:chOff x="4644407" y="2816907"/>
              <a:chExt cx="3290716" cy="29813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323" y="2816907"/>
                <a:ext cx="2971800" cy="298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Left Brace 1"/>
              <p:cNvSpPr/>
              <p:nvPr/>
            </p:nvSpPr>
            <p:spPr>
              <a:xfrm>
                <a:off x="4908551" y="2912157"/>
                <a:ext cx="71836" cy="237443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644407" y="291215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10</a:t>
                </a:r>
                <a:endParaRPr lang="en-US" sz="1200"/>
              </a:p>
            </p:txBody>
          </p:sp>
        </p:grpSp>
        <p:sp>
          <p:nvSpPr>
            <p:cNvPr id="5" name="Isosceles Triangle 4"/>
            <p:cNvSpPr/>
            <p:nvPr/>
          </p:nvSpPr>
          <p:spPr>
            <a:xfrm>
              <a:off x="8999551" y="4600575"/>
              <a:ext cx="247650" cy="27622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46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4 – SGK 86: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Viết các lệnh để Rùa vẽ được hình dưới đây.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690803" y="2058644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55" y="2058644"/>
            <a:ext cx="2917474" cy="28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xmlns="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5122" y="-317738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xmlns="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50138" y="1501577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0337" y="1660176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D.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453" y="1897409"/>
            <a:ext cx="6591300" cy="1077163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E3943C"/>
                </a:solidFill>
                <a:latin typeface="+mj-ea"/>
                <a:ea typeface="+mj-ea"/>
              </a:rPr>
              <a:t>HOẠT ĐỘNG ỨNG DỤNG, </a:t>
            </a:r>
          </a:p>
          <a:p>
            <a:pPr algn="ctr"/>
            <a:r>
              <a:rPr lang="en-US" altLang="zh-CN" sz="3200" b="1" smtClean="0">
                <a:solidFill>
                  <a:srgbClr val="E3943C"/>
                </a:solidFill>
                <a:latin typeface="+mj-ea"/>
                <a:ea typeface="+mj-ea"/>
              </a:rPr>
              <a:t>MỞ RỘNG</a:t>
            </a:r>
            <a:endParaRPr lang="zh-CN" altLang="en-US" sz="3200" b="1" dirty="0">
              <a:solidFill>
                <a:srgbClr val="E3943C"/>
              </a:solidFill>
              <a:latin typeface="+mj-ea"/>
              <a:ea typeface="+mj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1552" y="2756831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453" y="654530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9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Theo em Rùa sẽ vẽ được hình gì khi thực  hiện các lệnh sau: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10776"/>
              </p:ext>
            </p:extLst>
          </p:nvPr>
        </p:nvGraphicFramePr>
        <p:xfrm>
          <a:off x="1096289" y="1177114"/>
          <a:ext cx="9381888" cy="52091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/>
                <a:gridCol w="390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800" smtClean="0"/>
                        <a:t>REPEAT 24 [FD 50 RT 15]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b. REPEAT 20 [FD 50 RT 360/120]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7" y="1800281"/>
            <a:ext cx="2053997" cy="19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8" y="4194628"/>
            <a:ext cx="2082334" cy="20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59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0448"/>
              </p:ext>
            </p:extLst>
          </p:nvPr>
        </p:nvGraphicFramePr>
        <p:xfrm>
          <a:off x="1067260" y="891320"/>
          <a:ext cx="9615254" cy="52367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/>
                <a:gridCol w="4136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12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c. REPEAT 8 [FD 40 RT 45]</a:t>
                      </a: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d. REPEAT 5 [FD 100 RT 144]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3" y="1545771"/>
            <a:ext cx="2307998" cy="19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4" y="3799571"/>
            <a:ext cx="2307998" cy="2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9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749083" y="2210904"/>
            <a:ext cx="10499942" cy="26776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24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15]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20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360/120]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8 [FD 40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45]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5 [FD 100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144]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826189" y="690811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B2 – SGK 86: 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Thêm lệnh WAIT vào vị trí phù hợp trong các câu lệnh trên để quan sát được chuyển động của Rùa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02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38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8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37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87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xmlns="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xmlns="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xmlns="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xmlns="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43756C"/>
                </a:solidFill>
                <a:latin typeface="+mj-ea"/>
                <a:ea typeface="+mj-ea"/>
              </a:rPr>
              <a:t>Cảm ơn các em đã theo dõi bài giảng.</a:t>
            </a:r>
          </a:p>
          <a:p>
            <a:pPr algn="ctr"/>
            <a:r>
              <a:rPr lang="en-US" altLang="zh-CN" sz="3200" b="1" smtClean="0">
                <a:solidFill>
                  <a:srgbClr val="43756C"/>
                </a:solidFill>
                <a:latin typeface="+mj-ea"/>
                <a:ea typeface="+mj-ea"/>
              </a:rPr>
              <a:t>Hẹn gặp lại các em vào buổi học sau!</a:t>
            </a:r>
            <a:endParaRPr lang="zh-CN" altLang="en-US" sz="3200" b="1" dirty="0">
              <a:solidFill>
                <a:srgbClr val="43756C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xmlns="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xmlns="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xmlns="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xmlns="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xmlns="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xmlns="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28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75767" y="37662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2857" y="1623608"/>
            <a:ext cx="549245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1. Rèn kỹ năng sử dụng các câu lệnh và câu lệnh lặp;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895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4100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173892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3114687"/>
            <a:ext cx="916558" cy="857814"/>
          </a:xfrm>
          <a:prstGeom prst="rect">
            <a:avLst/>
          </a:prstGeom>
        </p:spPr>
      </p:pic>
      <p:sp>
        <p:nvSpPr>
          <p:cNvPr id="61" name="TextBox 18">
            <a:extLst>
              <a:ext uri="{FF2B5EF4-FFF2-40B4-BE49-F238E27FC236}">
                <a16:creationId xmlns:a16="http://schemas.microsoft.com/office/drawing/2014/main" xmlns="" id="{94A0AE0B-6661-44DB-915F-4D8FB097B08F}"/>
              </a:ext>
            </a:extLst>
          </p:cNvPr>
          <p:cNvSpPr txBox="1"/>
          <p:nvPr/>
        </p:nvSpPr>
        <p:spPr>
          <a:xfrm>
            <a:off x="6031886" y="3114687"/>
            <a:ext cx="5576598" cy="2892987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2. Luyện tập sử dụng câu lệnh lặp điều khiển Rùa vẽ được các hình tam giác, hình vuông, đa giác năm cạnh, đa giác sáu cạnh.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xmlns="" id="{88CAC055-4035-4CA8-935F-26F30E620A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5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xmlns="" id="{8144AE70-0079-4E63-9335-70C1E086506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5808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A.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905" y="2141176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HƯỚNG DẪN CÀI ĐẶT LOGO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xmlns="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487623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xmlns="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10146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5874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B.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055" y="2159191"/>
            <a:ext cx="9299830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ÔN TẬP NHỮNG LỆNH CƠ BẢN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2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90237"/>
              </p:ext>
            </p:extLst>
          </p:nvPr>
        </p:nvGraphicFramePr>
        <p:xfrm>
          <a:off x="895899" y="729646"/>
          <a:ext cx="10411041" cy="56170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77177"/>
                <a:gridCol w="2189714"/>
                <a:gridCol w="7244150"/>
              </a:tblGrid>
              <a:tr h="66643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TT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LỆNH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HÀNH</a:t>
                      </a:r>
                      <a:r>
                        <a:rPr lang="en-US" sz="2800" baseline="0" smtClean="0"/>
                        <a:t> ĐỘNG CỦA RÙA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8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18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PA_直接连接符 2">
            <a:extLst>
              <a:ext uri="{FF2B5EF4-FFF2-40B4-BE49-F238E27FC236}">
                <a16:creationId xmlns:a16="http://schemas.microsoft.com/office/drawing/2014/main" xmlns="" id="{1348B7B1-5EC4-45B5-A674-F2E94F8D2886}"/>
              </a:ext>
            </a:extLst>
          </p:cNvPr>
          <p:cNvCxnSpPr>
            <a:cxnSpLocks/>
            <a:stCxn id="17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1033341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0848" y="-7052"/>
            <a:ext cx="94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hãy thực hành và ghi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nhớ các lệnh dưới đây nhé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664" y="1346200"/>
            <a:ext cx="17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m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9312" y="1968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BK m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3826" y="249172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3826" y="307078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23826" y="359789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3826" y="415459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312" y="470825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7498" y="526394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6656" y="580490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0990" y="13716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Tiến về phía trước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0990" y="19685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Lùi về phía sau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2804" y="24917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phải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5504" y="301494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trái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80104" y="359789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Nhấc bút, rùa không vẽ nữa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80104" y="4154594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Hạ bút, rùa tiếp tục vẽ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4618" y="470589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4618" y="525868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đứng im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80104" y="580565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8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xmlns="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95072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xmlns="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763012" y="1332101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6170" y="1421011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C.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63" y="2094681"/>
            <a:ext cx="8566495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CÂU LỆNH LẶP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938" y="631049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BB3E772-19E0-4198-9A8F-8E564E988694}"/>
              </a:ext>
            </a:extLst>
          </p:cNvPr>
          <p:cNvSpPr txBox="1"/>
          <p:nvPr/>
        </p:nvSpPr>
        <p:spPr>
          <a:xfrm>
            <a:off x="768132" y="126018"/>
            <a:ext cx="1102381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 hành và so sánh sự giống, khác nhau khi rùa thực hiện các lệnh trong ba trường hợp </a:t>
            </a:r>
            <a:r>
              <a:rPr lang="en-US" altLang="zh-CN" sz="2800" b="1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dưới đây</a:t>
            </a:r>
            <a:endParaRPr lang="zh-CN" altLang="en-US" sz="28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91529"/>
              </p:ext>
            </p:extLst>
          </p:nvPr>
        </p:nvGraphicFramePr>
        <p:xfrm>
          <a:off x="478051" y="1204686"/>
          <a:ext cx="11194178" cy="490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578"/>
                <a:gridCol w="6154057"/>
                <a:gridCol w="3355543"/>
              </a:tblGrid>
              <a:tr h="948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</a:t>
                      </a: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990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TH2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1522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</a:t>
                      </a: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30578" y="1316538"/>
            <a:ext cx="2356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0578" y="3627905"/>
            <a:ext cx="452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90]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79219" y="4961806"/>
            <a:ext cx="622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90 Wait 60]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1536700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3318015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4771308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80041" y="5485026"/>
            <a:ext cx="1219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4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29" y="479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</a:t>
            </a:r>
            <a:r>
              <a:rPr lang="en-US" sz="4000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CÂU LỆNH </a:t>
            </a:r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LẶP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693" y="2242410"/>
            <a:ext cx="1003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 n [&lt;Các câu lệnh lặp lại&gt;]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785057"/>
            <a:ext cx="1130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Rùa sẽ lặp lại n lần các lệnh đặt trong cặp dấu […]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xmlns="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693" y="2111784"/>
            <a:ext cx="100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Wait n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303366"/>
            <a:ext cx="1130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Rùa tạm dừng lại n tích tắc trước khi thực hiện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các lệnh tiếp theo.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- 1 giây = 60 tích tắc.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xmlns="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xmlns="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xmlns="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xmlns="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xmlns="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</a:t>
            </a:r>
            <a:r>
              <a:rPr lang="en-US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CÂU </a:t>
            </a:r>
            <a:r>
              <a:rPr lang="en-US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LỆNH CHỜ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855</Words>
  <Application>Microsoft Office PowerPoint</Application>
  <PresentationFormat>Custom</PresentationFormat>
  <Paragraphs>260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CÂU LỆNH LẶP</vt:lpstr>
      <vt:lpstr>CẤU TRÚC CÂU LỆNH CHỜ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creator>lenovo</dc:creator>
  <cp:lastModifiedBy>MTC</cp:lastModifiedBy>
  <cp:revision>309</cp:revision>
  <dcterms:created xsi:type="dcterms:W3CDTF">2017-05-15T08:47:20Z</dcterms:created>
  <dcterms:modified xsi:type="dcterms:W3CDTF">2020-04-17T11:58:24Z</dcterms:modified>
</cp:coreProperties>
</file>