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6"/>
  </p:notesMasterIdLst>
  <p:handoutMasterIdLst>
    <p:handoutMasterId r:id="rId27"/>
  </p:handoutMasterIdLst>
  <p:sldIdLst>
    <p:sldId id="321" r:id="rId2"/>
    <p:sldId id="307" r:id="rId3"/>
    <p:sldId id="334" r:id="rId4"/>
    <p:sldId id="322" r:id="rId5"/>
    <p:sldId id="324" r:id="rId6"/>
    <p:sldId id="335" r:id="rId7"/>
    <p:sldId id="292" r:id="rId8"/>
    <p:sldId id="336" r:id="rId9"/>
    <p:sldId id="337" r:id="rId10"/>
    <p:sldId id="338" r:id="rId11"/>
    <p:sldId id="339" r:id="rId12"/>
    <p:sldId id="313" r:id="rId13"/>
    <p:sldId id="340" r:id="rId14"/>
    <p:sldId id="341" r:id="rId15"/>
    <p:sldId id="342" r:id="rId16"/>
    <p:sldId id="329" r:id="rId17"/>
    <p:sldId id="330" r:id="rId18"/>
    <p:sldId id="333" r:id="rId19"/>
    <p:sldId id="331" r:id="rId20"/>
    <p:sldId id="332" r:id="rId21"/>
    <p:sldId id="299" r:id="rId22"/>
    <p:sldId id="343" r:id="rId23"/>
    <p:sldId id="298" r:id="rId24"/>
    <p:sldId id="345" r:id="rId2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0066CC"/>
    <a:srgbClr val="09A8F7"/>
    <a:srgbClr val="9966FF"/>
    <a:srgbClr val="FF3300"/>
    <a:srgbClr val="6600FF"/>
    <a:srgbClr val="D6F907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3" autoAdjust="0"/>
  </p:normalViewPr>
  <p:slideViewPr>
    <p:cSldViewPr>
      <p:cViewPr>
        <p:scale>
          <a:sx n="50" d="100"/>
          <a:sy n="50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7796832-EBD1-4B1B-A650-9AB358D79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058A97-046F-41B5-9462-ACA661BDA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154C8-0B55-4ECD-81E4-185079D70AB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D5EBF-A7E4-46A5-A44B-9329786FE07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86B9151-A315-4016-8375-2E8603FF927A}" type="slidenum">
              <a:rPr lang="en-US" sz="1200">
                <a:latin typeface="Arial" charset="0"/>
              </a:rPr>
              <a:pPr algn="r" eaLnBrk="1" hangingPunct="1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78768-1529-4249-9A37-45A4656C9FE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20F273-3B5D-4143-9AD2-013F03EE4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53825-7055-4CA4-A03C-B47B2F886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85727-EF58-44C0-A1A3-D35D46B9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EDDD-8A03-4EC2-9FAA-E4B4C4787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E51B8-3B61-41B8-B2D0-7BC2D51BC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B5F8-A3D8-4A01-9FB6-92CE915E8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A4E41-78A6-4524-8B96-5BBEFDC98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867F-9405-41FE-AF8C-41126BB29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AC1-A5EE-4EC6-9E85-735CD595F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5642-0276-44F7-95D5-AAE9E6BEF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13E61-085C-407B-B1AE-51ED6902A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9FF83ED-955D-4527-87F3-729792D89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1" r:id="rId2"/>
    <p:sldLayoutId id="2147483869" r:id="rId3"/>
    <p:sldLayoutId id="2147483862" r:id="rId4"/>
    <p:sldLayoutId id="2147483863" r:id="rId5"/>
    <p:sldLayoutId id="2147483864" r:id="rId6"/>
    <p:sldLayoutId id="2147483865" r:id="rId7"/>
    <p:sldLayoutId id="2147483870" r:id="rId8"/>
    <p:sldLayoutId id="2147483871" r:id="rId9"/>
    <p:sldLayoutId id="2147483866" r:id="rId10"/>
    <p:sldLayoutId id="2147483867" r:id="rId11"/>
  </p:sldLayoutIdLst>
  <p:transition spd="med"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4.wav"/><Relationship Id="rId9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0.gif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914400" y="1431925"/>
            <a:ext cx="7089775" cy="1446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 GIẢNG ĐIỆN TỬ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6148" name="Rectangle 14"/>
          <p:cNvSpPr>
            <a:spLocks noChangeArrowheads="1"/>
          </p:cNvSpPr>
          <p:nvPr/>
        </p:nvSpPr>
        <p:spPr bwMode="auto">
          <a:xfrm>
            <a:off x="9036050" y="0"/>
            <a:ext cx="107950" cy="6858000"/>
          </a:xfrm>
          <a:prstGeom prst="rect">
            <a:avLst/>
          </a:prstGeom>
          <a:gradFill rotWithShape="1">
            <a:gsLst>
              <a:gs pos="0">
                <a:srgbClr val="FAE3B7"/>
              </a:gs>
              <a:gs pos="9000">
                <a:srgbClr val="A28949"/>
              </a:gs>
              <a:gs pos="15500">
                <a:srgbClr val="835E17"/>
              </a:gs>
              <a:gs pos="16499">
                <a:srgbClr val="BD922A"/>
              </a:gs>
              <a:gs pos="18500">
                <a:srgbClr val="FBE4AE"/>
              </a:gs>
              <a:gs pos="39500">
                <a:srgbClr val="BD922A"/>
              </a:gs>
              <a:gs pos="43500">
                <a:srgbClr val="BD922A"/>
              </a:gs>
              <a:gs pos="50000">
                <a:srgbClr val="FBE4AE"/>
              </a:gs>
              <a:gs pos="56500">
                <a:srgbClr val="BD922A"/>
              </a:gs>
              <a:gs pos="60501">
                <a:srgbClr val="BD922A"/>
              </a:gs>
              <a:gs pos="81500">
                <a:srgbClr val="FBE4AE"/>
              </a:gs>
              <a:gs pos="83501">
                <a:srgbClr val="BD922A"/>
              </a:gs>
              <a:gs pos="84500">
                <a:srgbClr val="835E17"/>
              </a:gs>
              <a:gs pos="91000">
                <a:srgbClr val="A28949"/>
              </a:gs>
              <a:gs pos="100000">
                <a:srgbClr val="FAE3B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6149" name="WordArt 27" descr="Cẩm thạch trắng"/>
          <p:cNvSpPr>
            <a:spLocks noChangeArrowheads="1" noChangeShapeType="1" noTextEdit="1"/>
          </p:cNvSpPr>
          <p:nvPr/>
        </p:nvSpPr>
        <p:spPr bwMode="auto">
          <a:xfrm>
            <a:off x="3657600" y="3810000"/>
            <a:ext cx="4191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MÔN ĐẠO ĐỨC</a:t>
            </a:r>
          </a:p>
          <a:p>
            <a:r>
              <a:rPr lang="en-US" sz="3600" kern="10">
                <a:ln w="9525"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LỚP 3</a:t>
            </a:r>
          </a:p>
        </p:txBody>
      </p:sp>
      <p:pic>
        <p:nvPicPr>
          <p:cNvPr id="6150" name="Picture 29" descr="SCHMS0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33528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15363" name="Group 6"/>
          <p:cNvGrpSpPr>
            <a:grpSpLocks/>
          </p:cNvGrpSpPr>
          <p:nvPr/>
        </p:nvGrpSpPr>
        <p:grpSpPr bwMode="auto">
          <a:xfrm>
            <a:off x="762000" y="1600200"/>
            <a:ext cx="4419600" cy="1447800"/>
            <a:chOff x="1143000" y="762000"/>
            <a:chExt cx="4419600" cy="1447800"/>
          </a:xfrm>
        </p:grpSpPr>
        <p:sp>
          <p:nvSpPr>
            <p:cNvPr id="6" name="Rectangle 5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99850" y="1246632"/>
              <a:ext cx="2686954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Hoạt</a:t>
              </a:r>
              <a:r>
                <a:rPr lang="en-US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 </a:t>
              </a:r>
              <a:r>
                <a:rPr lang="vi-VN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độ</a:t>
              </a:r>
              <a:r>
                <a:rPr lang="en-US" sz="32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ng</a:t>
              </a:r>
              <a:r>
                <a:rPr lang="en-US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 2:</a:t>
              </a:r>
            </a:p>
          </p:txBody>
        </p:sp>
      </p:grpSp>
      <p:sp>
        <p:nvSpPr>
          <p:cNvPr id="15364" name="WordArt 24"/>
          <p:cNvSpPr>
            <a:spLocks noChangeArrowheads="1" noChangeShapeType="1" noTextEdit="1"/>
          </p:cNvSpPr>
          <p:nvPr/>
        </p:nvSpPr>
        <p:spPr bwMode="auto">
          <a:xfrm>
            <a:off x="457200" y="3657600"/>
            <a:ext cx="858043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50000">
                      <a:srgbClr val="FFFFFF"/>
                    </a:gs>
                    <a:gs pos="100000">
                      <a:srgbClr val="FF66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Đánh giá hành vi.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5238" name="Rectangle 22"/>
          <p:cNvSpPr>
            <a:spLocks noRot="1" noChangeArrowheads="1"/>
          </p:cNvSpPr>
          <p:nvPr/>
        </p:nvSpPr>
        <p:spPr bwMode="auto">
          <a:xfrm>
            <a:off x="1371600" y="1447800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latin typeface="Arial" charset="0"/>
              </a:rPr>
              <a:t>Em có nhận xét gì về việc làm của các bạn trong mỗi tranh?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2438400"/>
            <a:ext cx="6400800" cy="4191000"/>
            <a:chOff x="1296" y="816"/>
            <a:chExt cx="3063" cy="2445"/>
          </a:xfrm>
        </p:grpSpPr>
        <p:pic>
          <p:nvPicPr>
            <p:cNvPr id="16389" name="Picture 6" descr="2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6" y="816"/>
              <a:ext cx="1472" cy="119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6390" name="Picture 7" descr="3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816"/>
              <a:ext cx="1479" cy="118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6391" name="Picture 8" descr="4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6" y="2064"/>
              <a:ext cx="1460" cy="119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6392" name="Picture 9" descr="5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0" y="2064"/>
              <a:ext cx="1479" cy="119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7" name="Picture 3" descr="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72000"/>
            <a:ext cx="3076575" cy="20447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97988" name="Picture 4" descr="3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4572000"/>
            <a:ext cx="3090863" cy="203358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97989" name="Picture 5" descr="4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286000"/>
            <a:ext cx="3051175" cy="20510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97990" name="Picture 6" descr="5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2286000"/>
            <a:ext cx="3090863" cy="20510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95400" y="2057400"/>
            <a:ext cx="1981200" cy="2133600"/>
            <a:chOff x="816" y="1056"/>
            <a:chExt cx="1248" cy="1344"/>
          </a:xfrm>
        </p:grpSpPr>
        <p:grpSp>
          <p:nvGrpSpPr>
            <p:cNvPr id="17446" name="Group 11"/>
            <p:cNvGrpSpPr>
              <a:grpSpLocks/>
            </p:cNvGrpSpPr>
            <p:nvPr/>
          </p:nvGrpSpPr>
          <p:grpSpPr bwMode="auto">
            <a:xfrm>
              <a:off x="1056" y="1296"/>
              <a:ext cx="1008" cy="1104"/>
              <a:chOff x="960" y="1536"/>
              <a:chExt cx="1008" cy="1104"/>
            </a:xfrm>
          </p:grpSpPr>
          <p:sp>
            <p:nvSpPr>
              <p:cNvPr id="17450" name="Oval 12"/>
              <p:cNvSpPr>
                <a:spLocks noChangeArrowheads="1"/>
              </p:cNvSpPr>
              <p:nvPr/>
            </p:nvSpPr>
            <p:spPr bwMode="auto">
              <a:xfrm>
                <a:off x="960" y="1536"/>
                <a:ext cx="1008" cy="1104"/>
              </a:xfrm>
              <a:prstGeom prst="ellipse">
                <a:avLst/>
              </a:prstGeom>
              <a:solidFill>
                <a:srgbClr val="F66A0A"/>
              </a:soli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451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96" y="1872"/>
                <a:ext cx="240" cy="5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latin typeface="Arial"/>
                    <a:cs typeface="Arial"/>
                  </a:rPr>
                  <a:t>1</a:t>
                </a:r>
              </a:p>
            </p:txBody>
          </p:sp>
        </p:grpSp>
        <p:grpSp>
          <p:nvGrpSpPr>
            <p:cNvPr id="17447" name="Group 14"/>
            <p:cNvGrpSpPr>
              <a:grpSpLocks/>
            </p:cNvGrpSpPr>
            <p:nvPr/>
          </p:nvGrpSpPr>
          <p:grpSpPr bwMode="auto">
            <a:xfrm>
              <a:off x="816" y="1056"/>
              <a:ext cx="804" cy="594"/>
              <a:chOff x="816" y="1056"/>
              <a:chExt cx="804" cy="594"/>
            </a:xfrm>
          </p:grpSpPr>
          <p:pic>
            <p:nvPicPr>
              <p:cNvPr id="17448" name="Picture 15" descr="2"/>
              <p:cNvPicPr>
                <a:picLocks noChangeAspect="1" noChangeArrowheads="1" noCrop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16" y="1056"/>
                <a:ext cx="804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49" name="Line 16"/>
              <p:cNvSpPr>
                <a:spLocks noChangeShapeType="1"/>
              </p:cNvSpPr>
              <p:nvPr/>
            </p:nvSpPr>
            <p:spPr bwMode="auto">
              <a:xfrm>
                <a:off x="1323" y="1293"/>
                <a:ext cx="40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953000" y="1981200"/>
            <a:ext cx="1981200" cy="2190750"/>
            <a:chOff x="3120" y="948"/>
            <a:chExt cx="1248" cy="1380"/>
          </a:xfrm>
        </p:grpSpPr>
        <p:grpSp>
          <p:nvGrpSpPr>
            <p:cNvPr id="17440" name="Group 18"/>
            <p:cNvGrpSpPr>
              <a:grpSpLocks/>
            </p:cNvGrpSpPr>
            <p:nvPr/>
          </p:nvGrpSpPr>
          <p:grpSpPr bwMode="auto">
            <a:xfrm>
              <a:off x="3360" y="1224"/>
              <a:ext cx="1008" cy="1104"/>
              <a:chOff x="960" y="1536"/>
              <a:chExt cx="1008" cy="1104"/>
            </a:xfrm>
          </p:grpSpPr>
          <p:sp>
            <p:nvSpPr>
              <p:cNvPr id="17444" name="Oval 19"/>
              <p:cNvSpPr>
                <a:spLocks noChangeArrowheads="1"/>
              </p:cNvSpPr>
              <p:nvPr/>
            </p:nvSpPr>
            <p:spPr bwMode="auto">
              <a:xfrm>
                <a:off x="960" y="1536"/>
                <a:ext cx="1008" cy="1104"/>
              </a:xfrm>
              <a:prstGeom prst="ellipse">
                <a:avLst/>
              </a:prstGeom>
              <a:solidFill>
                <a:srgbClr val="F66A0A"/>
              </a:soli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445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96" y="1872"/>
                <a:ext cx="240" cy="5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latin typeface="Arial"/>
                    <a:cs typeface="Arial"/>
                  </a:rPr>
                  <a:t>2</a:t>
                </a:r>
              </a:p>
            </p:txBody>
          </p:sp>
        </p:grpSp>
        <p:grpSp>
          <p:nvGrpSpPr>
            <p:cNvPr id="17441" name="Group 21"/>
            <p:cNvGrpSpPr>
              <a:grpSpLocks/>
            </p:cNvGrpSpPr>
            <p:nvPr/>
          </p:nvGrpSpPr>
          <p:grpSpPr bwMode="auto">
            <a:xfrm>
              <a:off x="3120" y="948"/>
              <a:ext cx="804" cy="594"/>
              <a:chOff x="816" y="1056"/>
              <a:chExt cx="804" cy="594"/>
            </a:xfrm>
          </p:grpSpPr>
          <p:pic>
            <p:nvPicPr>
              <p:cNvPr id="17442" name="Picture 22" descr="2"/>
              <p:cNvPicPr>
                <a:picLocks noChangeAspect="1" noChangeArrowheads="1" noCrop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16" y="1056"/>
                <a:ext cx="804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43" name="Line 23"/>
              <p:cNvSpPr>
                <a:spLocks noChangeShapeType="1"/>
              </p:cNvSpPr>
              <p:nvPr/>
            </p:nvSpPr>
            <p:spPr bwMode="auto">
              <a:xfrm>
                <a:off x="1323" y="1293"/>
                <a:ext cx="40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953000" y="4267200"/>
            <a:ext cx="1981200" cy="2133600"/>
            <a:chOff x="3111" y="2508"/>
            <a:chExt cx="1248" cy="1344"/>
          </a:xfrm>
        </p:grpSpPr>
        <p:grpSp>
          <p:nvGrpSpPr>
            <p:cNvPr id="17434" name="Group 25"/>
            <p:cNvGrpSpPr>
              <a:grpSpLocks/>
            </p:cNvGrpSpPr>
            <p:nvPr/>
          </p:nvGrpSpPr>
          <p:grpSpPr bwMode="auto">
            <a:xfrm>
              <a:off x="3351" y="2748"/>
              <a:ext cx="1008" cy="1104"/>
              <a:chOff x="960" y="1536"/>
              <a:chExt cx="1008" cy="1104"/>
            </a:xfrm>
          </p:grpSpPr>
          <p:sp>
            <p:nvSpPr>
              <p:cNvPr id="17438" name="Oval 26"/>
              <p:cNvSpPr>
                <a:spLocks noChangeArrowheads="1"/>
              </p:cNvSpPr>
              <p:nvPr/>
            </p:nvSpPr>
            <p:spPr bwMode="auto">
              <a:xfrm>
                <a:off x="960" y="1536"/>
                <a:ext cx="1008" cy="1104"/>
              </a:xfrm>
              <a:prstGeom prst="ellipse">
                <a:avLst/>
              </a:prstGeom>
              <a:solidFill>
                <a:srgbClr val="F66A0A"/>
              </a:soli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439" name="WordArt 2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96" y="1872"/>
                <a:ext cx="240" cy="5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latin typeface="Arial"/>
                    <a:cs typeface="Arial"/>
                  </a:rPr>
                  <a:t>4</a:t>
                </a:r>
              </a:p>
            </p:txBody>
          </p:sp>
        </p:grpSp>
        <p:grpSp>
          <p:nvGrpSpPr>
            <p:cNvPr id="17435" name="Group 28"/>
            <p:cNvGrpSpPr>
              <a:grpSpLocks/>
            </p:cNvGrpSpPr>
            <p:nvPr/>
          </p:nvGrpSpPr>
          <p:grpSpPr bwMode="auto">
            <a:xfrm>
              <a:off x="3111" y="2508"/>
              <a:ext cx="804" cy="594"/>
              <a:chOff x="816" y="1056"/>
              <a:chExt cx="804" cy="594"/>
            </a:xfrm>
          </p:grpSpPr>
          <p:pic>
            <p:nvPicPr>
              <p:cNvPr id="17436" name="Picture 29" descr="2"/>
              <p:cNvPicPr>
                <a:picLocks noChangeAspect="1" noChangeArrowheads="1" noCrop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16" y="1056"/>
                <a:ext cx="804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37" name="Line 30"/>
              <p:cNvSpPr>
                <a:spLocks noChangeShapeType="1"/>
              </p:cNvSpPr>
              <p:nvPr/>
            </p:nvSpPr>
            <p:spPr bwMode="auto">
              <a:xfrm>
                <a:off x="1323" y="1293"/>
                <a:ext cx="40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295400" y="4343400"/>
            <a:ext cx="1981200" cy="2133600"/>
            <a:chOff x="882" y="2424"/>
            <a:chExt cx="1248" cy="1344"/>
          </a:xfrm>
        </p:grpSpPr>
        <p:grpSp>
          <p:nvGrpSpPr>
            <p:cNvPr id="17428" name="Group 32"/>
            <p:cNvGrpSpPr>
              <a:grpSpLocks/>
            </p:cNvGrpSpPr>
            <p:nvPr/>
          </p:nvGrpSpPr>
          <p:grpSpPr bwMode="auto">
            <a:xfrm>
              <a:off x="1122" y="2664"/>
              <a:ext cx="1008" cy="1104"/>
              <a:chOff x="960" y="1536"/>
              <a:chExt cx="1008" cy="1104"/>
            </a:xfrm>
          </p:grpSpPr>
          <p:sp>
            <p:nvSpPr>
              <p:cNvPr id="17432" name="Oval 33"/>
              <p:cNvSpPr>
                <a:spLocks noChangeArrowheads="1"/>
              </p:cNvSpPr>
              <p:nvPr/>
            </p:nvSpPr>
            <p:spPr bwMode="auto">
              <a:xfrm>
                <a:off x="960" y="1536"/>
                <a:ext cx="1008" cy="1104"/>
              </a:xfrm>
              <a:prstGeom prst="ellipse">
                <a:avLst/>
              </a:prstGeom>
              <a:solidFill>
                <a:srgbClr val="F66A0A"/>
              </a:soli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433" name="WordArt 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96" y="1872"/>
                <a:ext cx="240" cy="5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latin typeface="Arial"/>
                    <a:cs typeface="Arial"/>
                  </a:rPr>
                  <a:t>3</a:t>
                </a:r>
              </a:p>
            </p:txBody>
          </p:sp>
        </p:grpSp>
        <p:grpSp>
          <p:nvGrpSpPr>
            <p:cNvPr id="17429" name="Group 35"/>
            <p:cNvGrpSpPr>
              <a:grpSpLocks/>
            </p:cNvGrpSpPr>
            <p:nvPr/>
          </p:nvGrpSpPr>
          <p:grpSpPr bwMode="auto">
            <a:xfrm>
              <a:off x="882" y="2424"/>
              <a:ext cx="804" cy="594"/>
              <a:chOff x="816" y="1056"/>
              <a:chExt cx="804" cy="594"/>
            </a:xfrm>
          </p:grpSpPr>
          <p:pic>
            <p:nvPicPr>
              <p:cNvPr id="17430" name="Picture 36" descr="2"/>
              <p:cNvPicPr>
                <a:picLocks noChangeAspect="1" noChangeArrowheads="1" noCrop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16" y="1056"/>
                <a:ext cx="804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31" name="Line 37"/>
              <p:cNvSpPr>
                <a:spLocks noChangeShapeType="1"/>
              </p:cNvSpPr>
              <p:nvPr/>
            </p:nvSpPr>
            <p:spPr bwMode="auto">
              <a:xfrm>
                <a:off x="1323" y="1293"/>
                <a:ext cx="40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18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0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2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5238" name="Rectangle 22"/>
          <p:cNvSpPr>
            <a:spLocks noRot="1" noChangeArrowheads="1"/>
          </p:cNvSpPr>
          <p:nvPr/>
        </p:nvSpPr>
        <p:spPr bwMode="auto">
          <a:xfrm>
            <a:off x="1371600" y="1447800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latin typeface="Arial" charset="0"/>
              </a:rPr>
              <a:t>Em có nhận xét gì về việc làm của các bạn trong mỗi tranh?</a:t>
            </a:r>
          </a:p>
        </p:txBody>
      </p:sp>
      <p:sp>
        <p:nvSpPr>
          <p:cNvPr id="17420" name="Text Box 41"/>
          <p:cNvSpPr txBox="1">
            <a:spLocks noChangeArrowheads="1"/>
          </p:cNvSpPr>
          <p:nvPr/>
        </p:nvSpPr>
        <p:spPr bwMode="auto">
          <a:xfrm>
            <a:off x="3556000" y="3778250"/>
            <a:ext cx="514350" cy="6413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hlink"/>
                </a:solidFill>
                <a:latin typeface="Arial" charset="0"/>
              </a:rPr>
              <a:t>Đ</a:t>
            </a:r>
            <a:endParaRPr lang="vi-VN" sz="36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6427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3886200"/>
            <a:ext cx="457200" cy="457200"/>
          </a:xfrm>
          <a:prstGeom prst="actionButtonBlank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buFontTx/>
              <a:buChar char="•"/>
              <a:defRPr/>
            </a:pPr>
            <a:endParaRPr lang="vi-VN">
              <a:latin typeface="Arial" charset="0"/>
            </a:endParaRPr>
          </a:p>
        </p:txBody>
      </p:sp>
      <p:sp>
        <p:nvSpPr>
          <p:cNvPr id="17422" name="Text Box 44"/>
          <p:cNvSpPr txBox="1">
            <a:spLocks noChangeArrowheads="1"/>
          </p:cNvSpPr>
          <p:nvPr/>
        </p:nvSpPr>
        <p:spPr bwMode="auto">
          <a:xfrm>
            <a:off x="7239000" y="3886200"/>
            <a:ext cx="38100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Đ</a:t>
            </a:r>
            <a:endParaRPr lang="vi-VN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6429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3886200"/>
            <a:ext cx="457200" cy="457200"/>
          </a:xfrm>
          <a:prstGeom prst="actionButtonBlank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424" name="Text Box 46"/>
          <p:cNvSpPr txBox="1">
            <a:spLocks noChangeArrowheads="1"/>
          </p:cNvSpPr>
          <p:nvPr/>
        </p:nvSpPr>
        <p:spPr bwMode="auto">
          <a:xfrm>
            <a:off x="3657600" y="6096000"/>
            <a:ext cx="228600" cy="6413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chemeClr val="hlink"/>
                </a:solidFill>
                <a:latin typeface="Arial" charset="0"/>
              </a:rPr>
              <a:t>S</a:t>
            </a:r>
            <a:endParaRPr lang="vi-VN" sz="36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6431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6172200"/>
            <a:ext cx="457200" cy="457200"/>
          </a:xfrm>
          <a:prstGeom prst="actionButtonBlank">
            <a:avLst/>
          </a:prstGeom>
          <a:solidFill>
            <a:srgbClr val="003300"/>
          </a:solidFill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426" name="Rectangle 51"/>
          <p:cNvSpPr>
            <a:spLocks noChangeArrowheads="1"/>
          </p:cNvSpPr>
          <p:nvPr/>
        </p:nvSpPr>
        <p:spPr bwMode="auto">
          <a:xfrm>
            <a:off x="7239000" y="6172200"/>
            <a:ext cx="395288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S</a:t>
            </a:r>
            <a:endParaRPr lang="vi-VN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6436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6096000"/>
            <a:ext cx="457200" cy="457200"/>
          </a:xfrm>
          <a:prstGeom prst="actionButtonBlank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24855E-7 C 0.41527 -0.21503 0.83073 -0.42983 0.99687 -0.51584 " pathEditMode="relative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6763E-6 C 0.28975 0.00162 0.57951 0.00346 0.69531 0.00416 " pathEditMode="relative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58382E-6 C -0.37048 -0.39469 -0.74062 -0.78914 -0.88889 -0.94706 " pathEditMode="relative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54335E-6 C 0.38889 -0.44486 0.77778 -0.88972 0.93334 -1.06752 " pathEditMode="relative" ptsTypes="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6"/>
                  </p:tgtEl>
                </p:cond>
              </p:nextCondLst>
            </p:seq>
          </p:childTnLst>
        </p:cTn>
      </p:par>
    </p:tnLst>
    <p:bldLst>
      <p:bldP spid="265238" grpId="0"/>
      <p:bldP spid="16427" grpId="0" animBg="1"/>
      <p:bldP spid="16429" grpId="0" animBg="1"/>
      <p:bldP spid="16431" grpId="0" animBg="1"/>
      <p:bldP spid="164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18435" name="Group 6"/>
          <p:cNvGrpSpPr>
            <a:grpSpLocks/>
          </p:cNvGrpSpPr>
          <p:nvPr/>
        </p:nvGrpSpPr>
        <p:grpSpPr bwMode="auto">
          <a:xfrm>
            <a:off x="533400" y="1600200"/>
            <a:ext cx="4419600" cy="1447800"/>
            <a:chOff x="1143000" y="762000"/>
            <a:chExt cx="4419600" cy="1447800"/>
          </a:xfrm>
        </p:grpSpPr>
        <p:sp>
          <p:nvSpPr>
            <p:cNvPr id="6" name="Rectangle 5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99850" y="1246632"/>
              <a:ext cx="2686954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Hoạt</a:t>
              </a:r>
              <a:r>
                <a:rPr lang="en-US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 </a:t>
              </a:r>
              <a:r>
                <a:rPr lang="vi-VN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độ</a:t>
              </a:r>
              <a:r>
                <a:rPr lang="en-US" sz="32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ng</a:t>
              </a:r>
              <a:r>
                <a:rPr lang="en-US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 3:</a:t>
              </a:r>
            </a:p>
          </p:txBody>
        </p:sp>
      </p:grpSp>
      <p:sp>
        <p:nvSpPr>
          <p:cNvPr id="18436" name="WordArt 24"/>
          <p:cNvSpPr>
            <a:spLocks noChangeArrowheads="1" noChangeShapeType="1" noTextEdit="1"/>
          </p:cNvSpPr>
          <p:nvPr/>
        </p:nvSpPr>
        <p:spPr bwMode="auto">
          <a:xfrm>
            <a:off x="198438" y="3124200"/>
            <a:ext cx="8839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50000">
                      <a:srgbClr val="FFFFFF"/>
                    </a:gs>
                    <a:gs pos="100000">
                      <a:srgbClr val="FF66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Bày tỏ ý kiến.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9459" name="TextBox 11"/>
          <p:cNvSpPr txBox="1">
            <a:spLocks noChangeArrowheads="1"/>
          </p:cNvSpPr>
          <p:nvPr/>
        </p:nvSpPr>
        <p:spPr bwMode="auto">
          <a:xfrm>
            <a:off x="1600200" y="14478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000" b="1" u="sng">
                <a:latin typeface="Arial" charset="0"/>
                <a:cs typeface="Arial" charset="0"/>
              </a:rPr>
              <a:t>Hoạt động 3</a:t>
            </a:r>
            <a:r>
              <a:rPr lang="en-US" sz="2000" b="1">
                <a:latin typeface="Arial" charset="0"/>
                <a:cs typeface="Arial" charset="0"/>
              </a:rPr>
              <a:t>: Bày tỏ ý kiến</a:t>
            </a:r>
            <a:endParaRPr lang="vi-VN" sz="2000" b="1">
              <a:latin typeface="Arial" charset="0"/>
              <a:cs typeface="Arial" charset="0"/>
            </a:endParaRPr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0" y="1447800"/>
            <a:ext cx="91440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2000" u="sng">
                <a:solidFill>
                  <a:srgbClr val="D95A27"/>
                </a:solidFill>
                <a:latin typeface="Arial" charset="0"/>
              </a:rPr>
              <a:t>Bài tập</a:t>
            </a:r>
            <a:r>
              <a:rPr lang="en-US" sz="2000">
                <a:solidFill>
                  <a:srgbClr val="D95A27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D95A27"/>
                </a:solidFill>
                <a:latin typeface="Arial" charset="0"/>
              </a:rPr>
              <a:t>3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:Hãy bày tỏ sự </a:t>
            </a:r>
            <a:r>
              <a:rPr lang="vi-VN" sz="2000" b="1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ánh giá của em về các ý kiến d</a:t>
            </a:r>
            <a:r>
              <a:rPr lang="vi-VN" sz="2000" b="1">
                <a:solidFill>
                  <a:schemeClr val="tx2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ới </a:t>
            </a:r>
            <a:r>
              <a:rPr lang="vi-VN" sz="2000" b="1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ây </a:t>
            </a:r>
            <a:br>
              <a:rPr lang="en-US" sz="2000" b="1">
                <a:solidFill>
                  <a:schemeClr val="tx2"/>
                </a:solidFill>
                <a:latin typeface="Arial" charset="0"/>
              </a:rPr>
            </a:br>
            <a:r>
              <a:rPr lang="en-US" sz="2000" b="1">
                <a:solidFill>
                  <a:schemeClr val="tx2"/>
                </a:solidFill>
                <a:latin typeface="Arial" charset="0"/>
              </a:rPr>
              <a:t>và giải thích lí do: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8392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/>
            <a:r>
              <a:rPr lang="en-US">
                <a:latin typeface="Arial" charset="0"/>
                <a:cs typeface="Arial" charset="0"/>
              </a:rPr>
              <a:t>a.  Trẻ em có </a:t>
            </a:r>
            <a:r>
              <a:rPr lang="en-US" u="sng">
                <a:latin typeface="Arial" charset="0"/>
                <a:cs typeface="Arial" charset="0"/>
              </a:rPr>
              <a:t>quyền</a:t>
            </a:r>
            <a:r>
              <a:rPr lang="en-US">
                <a:latin typeface="Arial" charset="0"/>
                <a:cs typeface="Arial" charset="0"/>
              </a:rPr>
              <a:t> </a:t>
            </a:r>
            <a:r>
              <a:rPr lang="vi-VN">
                <a:latin typeface="Arial" charset="0"/>
                <a:cs typeface="Arial" charset="0"/>
              </a:rPr>
              <a:t>đư</a:t>
            </a:r>
            <a:r>
              <a:rPr lang="en-US">
                <a:latin typeface="Arial" charset="0"/>
                <a:cs typeface="Arial" charset="0"/>
              </a:rPr>
              <a:t>ợc tham gia làm những công việc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     của tr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ờng mình, lớp mình.</a:t>
            </a:r>
          </a:p>
          <a:p>
            <a:pPr marL="342900" indent="-342900" algn="l" eaLnBrk="1" hangingPunct="1"/>
            <a:endParaRPr lang="en-US">
              <a:latin typeface="Arial" charset="0"/>
              <a:cs typeface="Arial" charset="0"/>
            </a:endParaRPr>
          </a:p>
          <a:p>
            <a:pPr marL="342900" indent="-342900" algn="l" eaLnBrk="1" hangingPunct="1"/>
            <a:r>
              <a:rPr lang="en-US">
                <a:latin typeface="Arial" charset="0"/>
                <a:cs typeface="Arial" charset="0"/>
              </a:rPr>
              <a:t>b.  Tham gia việc lớp , việc tr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ờng mang lại </a:t>
            </a:r>
            <a:r>
              <a:rPr lang="en-US" u="sng">
                <a:latin typeface="Arial" charset="0"/>
                <a:cs typeface="Arial" charset="0"/>
              </a:rPr>
              <a:t>niềm vui </a:t>
            </a:r>
            <a:r>
              <a:rPr lang="en-US">
                <a:latin typeface="Arial" charset="0"/>
                <a:cs typeface="Arial" charset="0"/>
              </a:rPr>
              <a:t>cho 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     em.</a:t>
            </a:r>
          </a:p>
          <a:p>
            <a:pPr marL="342900" indent="-342900" algn="l" eaLnBrk="1" hangingPunct="1"/>
            <a:r>
              <a:rPr lang="en-US">
                <a:latin typeface="Arial" charset="0"/>
                <a:cs typeface="Arial" charset="0"/>
              </a:rPr>
              <a:t>c.  Chỉ nên làm những việc lớp , việc tr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ờng </a:t>
            </a:r>
            <a:r>
              <a:rPr lang="vi-VN">
                <a:latin typeface="Arial" charset="0"/>
                <a:cs typeface="Arial" charset="0"/>
              </a:rPr>
              <a:t>đ</a:t>
            </a:r>
            <a:r>
              <a:rPr lang="en-US">
                <a:latin typeface="Arial" charset="0"/>
                <a:cs typeface="Arial" charset="0"/>
              </a:rPr>
              <a:t>ã </a:t>
            </a:r>
            <a:r>
              <a:rPr lang="vi-VN">
                <a:latin typeface="Arial" charset="0"/>
                <a:cs typeface="Arial" charset="0"/>
              </a:rPr>
              <a:t>đư</a:t>
            </a:r>
            <a:r>
              <a:rPr lang="en-US">
                <a:latin typeface="Arial" charset="0"/>
                <a:cs typeface="Arial" charset="0"/>
              </a:rPr>
              <a:t>ợc phân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     công , còn những việc khác không cần thiết .</a:t>
            </a:r>
          </a:p>
          <a:p>
            <a:pPr marL="342900" indent="-342900" algn="l" eaLnBrk="1" hangingPunct="1"/>
            <a:endParaRPr lang="en-US">
              <a:latin typeface="Arial" charset="0"/>
              <a:cs typeface="Arial" charset="0"/>
            </a:endParaRPr>
          </a:p>
          <a:p>
            <a:pPr marL="342900" indent="-342900" algn="l" eaLnBrk="1" hangingPunct="1"/>
            <a:r>
              <a:rPr lang="en-US">
                <a:latin typeface="Arial" charset="0"/>
                <a:cs typeface="Arial" charset="0"/>
              </a:rPr>
              <a:t>d. Tích cực tham gia việc lớp , việc tr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ờng là </a:t>
            </a:r>
            <a:r>
              <a:rPr lang="en-US" u="sng">
                <a:latin typeface="Arial" charset="0"/>
                <a:cs typeface="Arial" charset="0"/>
              </a:rPr>
              <a:t>tự giác </a:t>
            </a:r>
            <a:r>
              <a:rPr lang="en-US">
                <a:latin typeface="Arial" charset="0"/>
                <a:cs typeface="Arial" charset="0"/>
              </a:rPr>
              <a:t>làm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    và làm tốt những công việc của lớp , của tr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ờng phù       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    hợp với khả n</a:t>
            </a:r>
            <a:r>
              <a:rPr lang="vi-VN">
                <a:latin typeface="Arial" charset="0"/>
                <a:cs typeface="Arial" charset="0"/>
              </a:rPr>
              <a:t>ă</a:t>
            </a:r>
            <a:r>
              <a:rPr lang="en-US">
                <a:latin typeface="Arial" charset="0"/>
                <a:cs typeface="Arial" charset="0"/>
              </a:rPr>
              <a:t>ng.</a:t>
            </a:r>
            <a:r>
              <a:rPr lang="en-US" sz="2000">
                <a:latin typeface="Arial" charset="0"/>
                <a:cs typeface="Arial" charset="0"/>
              </a:rPr>
              <a:t> 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000">
              <a:latin typeface="Arial" charset="0"/>
              <a:cs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181600" y="2819400"/>
            <a:ext cx="2743200" cy="609600"/>
            <a:chOff x="5181600" y="2819400"/>
            <a:chExt cx="2743200" cy="609600"/>
          </a:xfrm>
        </p:grpSpPr>
        <p:pic>
          <p:nvPicPr>
            <p:cNvPr id="19472" name="Picture 2" descr="H:\GV\THU_VIEN_TU_LIEU\Background+texture+khung\Hinh Dong (animation)\nguoi+cay+hoa\duck4[1]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2819400"/>
              <a:ext cx="6477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3" name="AutoShape 5"/>
            <p:cNvSpPr>
              <a:spLocks noChangeArrowheads="1"/>
            </p:cNvSpPr>
            <p:nvPr/>
          </p:nvSpPr>
          <p:spPr bwMode="auto">
            <a:xfrm>
              <a:off x="6096000" y="2971800"/>
              <a:ext cx="1828800" cy="457200"/>
            </a:xfrm>
            <a:prstGeom prst="cloudCallout">
              <a:avLst>
                <a:gd name="adj1" fmla="val -76616"/>
                <a:gd name="adj2" fmla="val -11347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 b="1" i="1">
                  <a:solidFill>
                    <a:srgbClr val="FF5050"/>
                  </a:solidFill>
                  <a:latin typeface="Arial" charset="0"/>
                  <a:cs typeface="Arial" charset="0"/>
                </a:rPr>
                <a:t>Tán thành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257800" y="3657600"/>
            <a:ext cx="2743200" cy="609600"/>
            <a:chOff x="5257800" y="3657600"/>
            <a:chExt cx="2743200" cy="609600"/>
          </a:xfrm>
        </p:grpSpPr>
        <p:pic>
          <p:nvPicPr>
            <p:cNvPr id="19470" name="Picture 2" descr="H:\GV\THU_VIEN_TU_LIEU\Background+texture+khung\Hinh Dong (animation)\nguoi+cay+hoa\duck4[1]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57800" y="3657600"/>
              <a:ext cx="6477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1" name="AutoShape 5"/>
            <p:cNvSpPr>
              <a:spLocks noChangeArrowheads="1"/>
            </p:cNvSpPr>
            <p:nvPr/>
          </p:nvSpPr>
          <p:spPr bwMode="auto">
            <a:xfrm>
              <a:off x="6172200" y="3810000"/>
              <a:ext cx="1828800" cy="457200"/>
            </a:xfrm>
            <a:prstGeom prst="cloudCallout">
              <a:avLst>
                <a:gd name="adj1" fmla="val -76616"/>
                <a:gd name="adj2" fmla="val -11347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 b="1" i="1">
                  <a:solidFill>
                    <a:srgbClr val="FF5050"/>
                  </a:solidFill>
                  <a:latin typeface="Arial" charset="0"/>
                  <a:cs typeface="Arial" charset="0"/>
                </a:rPr>
                <a:t>Tán thành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257800" y="6019800"/>
            <a:ext cx="2743200" cy="609600"/>
            <a:chOff x="5257800" y="6248400"/>
            <a:chExt cx="2743200" cy="609600"/>
          </a:xfrm>
        </p:grpSpPr>
        <p:pic>
          <p:nvPicPr>
            <p:cNvPr id="19468" name="Picture 2" descr="H:\GV\THU_VIEN_TU_LIEU\Background+texture+khung\Hinh Dong (animation)\nguoi+cay+hoa\duck4[1]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57800" y="6248400"/>
              <a:ext cx="6477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AutoShape 5"/>
            <p:cNvSpPr>
              <a:spLocks noChangeArrowheads="1"/>
            </p:cNvSpPr>
            <p:nvPr/>
          </p:nvSpPr>
          <p:spPr bwMode="auto">
            <a:xfrm>
              <a:off x="6172200" y="6400800"/>
              <a:ext cx="1828800" cy="457200"/>
            </a:xfrm>
            <a:prstGeom prst="cloudCallout">
              <a:avLst>
                <a:gd name="adj1" fmla="val -76616"/>
                <a:gd name="adj2" fmla="val -11347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 b="1" i="1">
                  <a:solidFill>
                    <a:srgbClr val="FF5050"/>
                  </a:solidFill>
                  <a:latin typeface="Arial" charset="0"/>
                  <a:cs typeface="Arial" charset="0"/>
                </a:rPr>
                <a:t>Tán thành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257800" y="4953000"/>
            <a:ext cx="3886200" cy="609600"/>
            <a:chOff x="5257800" y="5181600"/>
            <a:chExt cx="3886200" cy="609600"/>
          </a:xfrm>
        </p:grpSpPr>
        <p:pic>
          <p:nvPicPr>
            <p:cNvPr id="19466" name="Picture 2" descr="H:\GV\THU_VIEN_TU_LIEU\Background+texture+khung\Hinh Dong (animation)\nguoi+cay+hoa\duck4[1]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57800" y="5181600"/>
              <a:ext cx="6477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7" name="AutoShape 5"/>
            <p:cNvSpPr>
              <a:spLocks noChangeArrowheads="1"/>
            </p:cNvSpPr>
            <p:nvPr/>
          </p:nvSpPr>
          <p:spPr bwMode="auto">
            <a:xfrm>
              <a:off x="6172200" y="5334000"/>
              <a:ext cx="2971800" cy="457200"/>
            </a:xfrm>
            <a:prstGeom prst="cloudCallout">
              <a:avLst>
                <a:gd name="adj1" fmla="val -76616"/>
                <a:gd name="adj2" fmla="val -11347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 b="1" i="1">
                  <a:solidFill>
                    <a:srgbClr val="FF5050"/>
                  </a:solidFill>
                  <a:latin typeface="Arial" charset="0"/>
                  <a:cs typeface="Arial" charset="0"/>
                </a:rPr>
                <a:t>KhôngTán thành</a:t>
              </a:r>
            </a:p>
          </p:txBody>
        </p:sp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838200" y="644525"/>
            <a:ext cx="78486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0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2800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0483" name="Picture 6" descr="CERT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63725"/>
            <a:ext cx="837406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371600" y="2778125"/>
            <a:ext cx="6605588" cy="25542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Quan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sát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một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số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tranh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sau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cho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biết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hành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vi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nào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là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tích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cực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tham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gia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việc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lớp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việc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trường</a:t>
            </a:r>
            <a:endParaRPr lang="en-US" sz="4000" b="1" dirty="0">
              <a:solidFill>
                <a:srgbClr val="5347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4"/>
          <p:cNvPicPr>
            <a:picLocks noChangeAspect="1" noChangeArrowheads="1"/>
          </p:cNvPicPr>
          <p:nvPr/>
        </p:nvPicPr>
        <p:blipFill>
          <a:blip r:embed="rId2"/>
          <a:srcRect l="30707" t="46700" r="46143" b="37558"/>
          <a:stretch>
            <a:fillRect/>
          </a:stretch>
        </p:blipFill>
        <p:spPr bwMode="auto">
          <a:xfrm>
            <a:off x="0" y="13716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4925" y="5073650"/>
            <a:ext cx="341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5751513"/>
            <a:ext cx="342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4" descr="1466F10D5EAC4B0AA7D758AB687A66F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75" y="2381250"/>
            <a:ext cx="1238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5" descr="1466F10D5EAC4B0AA7D758AB687A66F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75" y="2381250"/>
            <a:ext cx="1238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6" descr="1466F10D5EAC4B0AA7D758AB687A66F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75" y="2381250"/>
            <a:ext cx="1238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7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75" y="5073650"/>
            <a:ext cx="341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8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4188" y="5751513"/>
            <a:ext cx="5556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9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9813" y="5413375"/>
            <a:ext cx="341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0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25" y="6091238"/>
            <a:ext cx="342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21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5411788"/>
            <a:ext cx="341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2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9075" y="6089650"/>
            <a:ext cx="342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3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6675" y="5072063"/>
            <a:ext cx="341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24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5749925"/>
            <a:ext cx="342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25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521325"/>
            <a:ext cx="5762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26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775" y="4843463"/>
            <a:ext cx="5730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27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5519738"/>
            <a:ext cx="5762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28" descr="1466F10D5EAC4B0AA7D758AB687A66F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6813" y="2820988"/>
            <a:ext cx="2060575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9" descr="1466F10D5EAC4B0AA7D758AB687A66F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7988" y="4365625"/>
            <a:ext cx="1238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30" descr="1466F10D5EAC4B0AA7D758AB687A66F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333500"/>
            <a:ext cx="237648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6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7848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5"/>
          <p:cNvPicPr>
            <a:picLocks noChangeAspect="1" noChangeArrowheads="1"/>
          </p:cNvPicPr>
          <p:nvPr/>
        </p:nvPicPr>
        <p:blipFill>
          <a:blip r:embed="rId2"/>
          <a:srcRect l="31667" t="28270" r="46141" b="56615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3FEAD6BCD758488D9543CB410EF6ED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11412">
            <a:off x="3552031" y="1562895"/>
            <a:ext cx="492125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3FEAD6BCD758488D9543CB410EF6ED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16445">
            <a:off x="2960688" y="4083050"/>
            <a:ext cx="4953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3FEAD6BCD758488D9543CB410EF6ED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44622">
            <a:off x="1331119" y="3196431"/>
            <a:ext cx="4953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798888" y="2846388"/>
            <a:ext cx="4699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094038" y="3052763"/>
            <a:ext cx="4699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1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563938" y="3775075"/>
            <a:ext cx="7048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2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741613" y="3775075"/>
            <a:ext cx="12922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3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449388" y="3775075"/>
            <a:ext cx="8429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4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562100" y="4514850"/>
            <a:ext cx="8429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7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0" y="2957513"/>
            <a:ext cx="6683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8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3732213"/>
            <a:ext cx="334963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9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" y="4794250"/>
            <a:ext cx="66833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20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5568950"/>
            <a:ext cx="33496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21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3838" y="5735638"/>
            <a:ext cx="66833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22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7213" y="6510338"/>
            <a:ext cx="33496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23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9963" y="3852863"/>
            <a:ext cx="66833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24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3338" y="4627563"/>
            <a:ext cx="33496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Text Box 4"/>
          <p:cNvSpPr txBox="1">
            <a:spLocks noChangeArrowheads="1"/>
          </p:cNvSpPr>
          <p:nvPr/>
        </p:nvSpPr>
        <p:spPr bwMode="auto">
          <a:xfrm>
            <a:off x="838200" y="457200"/>
            <a:ext cx="7848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DSC_0005 copy"/>
          <p:cNvPicPr>
            <a:picLocks noChangeAspect="1" noChangeArrowheads="1"/>
          </p:cNvPicPr>
          <p:nvPr/>
        </p:nvPicPr>
        <p:blipFill>
          <a:blip r:embed="rId2"/>
          <a:srcRect l="32155" t="66295" r="44855" b="17986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2766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743200"/>
            <a:ext cx="304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3" y="2695575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2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3733800"/>
            <a:ext cx="32226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3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124200"/>
            <a:ext cx="32226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4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895600"/>
            <a:ext cx="32226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5" descr="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4538" y="6002338"/>
            <a:ext cx="4048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6" descr="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3950" y="5907088"/>
            <a:ext cx="4048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7" descr="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70052">
            <a:off x="4648200" y="5907088"/>
            <a:ext cx="4048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7848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SC_0003 copy"/>
          <p:cNvPicPr>
            <a:picLocks noChangeAspect="1" noChangeArrowheads="1"/>
          </p:cNvPicPr>
          <p:nvPr/>
        </p:nvPicPr>
        <p:blipFill>
          <a:blip r:embed="rId2"/>
          <a:srcRect l="11151" t="29420" r="34460" b="10129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1466F10D5EAC4B0AA7D758AB687A66F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75" y="2381250"/>
            <a:ext cx="1238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1466F10D5EAC4B0AA7D758AB687A66F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0"/>
            <a:ext cx="2500313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1466F10D5EAC4B0AA7D758AB687A66F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0875" y="0"/>
            <a:ext cx="3271838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311112">
            <a:off x="6240462" y="-220662"/>
            <a:ext cx="282892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2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25" y="3255963"/>
            <a:ext cx="3603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3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875" y="3375025"/>
            <a:ext cx="3603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4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3075" y="3732213"/>
            <a:ext cx="3603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5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2825" y="3851275"/>
            <a:ext cx="3603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6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875" y="4476750"/>
            <a:ext cx="3603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7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625" y="4595813"/>
            <a:ext cx="3603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9" descr="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5863" y="3613150"/>
            <a:ext cx="596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20" descr="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0875" y="3433763"/>
            <a:ext cx="596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22" descr="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2538" y="4135438"/>
            <a:ext cx="596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23" descr="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3975" y="4833938"/>
            <a:ext cx="596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24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7513" y="4089400"/>
            <a:ext cx="3603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4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44463"/>
            <a:ext cx="9144000" cy="987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000">
              <a:latin typeface="Arial" charset="0"/>
            </a:endParaRPr>
          </a:p>
        </p:txBody>
      </p:sp>
      <p:pic>
        <p:nvPicPr>
          <p:cNvPr id="7171" name="Picture 4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5728494" y="3294856"/>
            <a:ext cx="67056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294856" y="3294856"/>
            <a:ext cx="67056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WordArt 16"/>
          <p:cNvSpPr>
            <a:spLocks noChangeArrowheads="1" noChangeShapeType="1" noTextEdit="1"/>
          </p:cNvSpPr>
          <p:nvPr/>
        </p:nvSpPr>
        <p:spPr bwMode="auto">
          <a:xfrm>
            <a:off x="1905000" y="2133600"/>
            <a:ext cx="5029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Khởi động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1905000" y="3810000"/>
            <a:ext cx="533400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</a:rPr>
              <a:t>HÁT: EM YÊU TRƯỜNG EM</a:t>
            </a:r>
            <a:endParaRPr lang="vi-VN"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SC_0004 copy"/>
          <p:cNvPicPr>
            <a:picLocks noChangeAspect="1" noChangeArrowheads="1"/>
          </p:cNvPicPr>
          <p:nvPr/>
        </p:nvPicPr>
        <p:blipFill>
          <a:blip r:embed="rId2"/>
          <a:srcRect l="20647" t="11415" r="28418" b="884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9488">
            <a:off x="4008438" y="13890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9488">
            <a:off x="3398838" y="13890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3238" y="7794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9488">
            <a:off x="2484438" y="16938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2550">
            <a:off x="1874838" y="13890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7848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4746 C 0.04289 -0.01782 0.0908 -0.0831 0.21997 -0.12477 C 0.34914 -0.16643 0.55955 -0.18449 0.76997 -0.2025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3 0.05857 C 0.01789 -0.00671 0.0658 -0.07199 0.19497 -0.11366 C 0.32414 -0.15532 0.53455 -0.17338 0.74497 -0.19143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12523 C 0.00955 0.05995 0.05747 -0.00532 0.18663 -0.04699 C 0.3158 -0.08866 0.52622 -0.10671 0.73663 -0.12477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4 0.15856 C 0.05955 0.09328 0.10747 0.028 0.23664 -0.01366 C 0.3658 -0.05533 0.57622 -0.07338 0.78664 -0.09144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/>
          <p:cNvSpPr>
            <a:spLocks noChangeArrowheads="1"/>
          </p:cNvSpPr>
          <p:nvPr/>
        </p:nvSpPr>
        <p:spPr bwMode="auto">
          <a:xfrm>
            <a:off x="381000" y="1828800"/>
            <a:ext cx="8305800" cy="3962400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</a:endParaRPr>
          </a:p>
        </p:txBody>
      </p:sp>
      <p:sp>
        <p:nvSpPr>
          <p:cNvPr id="26627" name="Rectangle 5"/>
          <p:cNvSpPr>
            <a:spLocks noRot="1" noChangeArrowheads="1"/>
          </p:cNvSpPr>
          <p:nvPr/>
        </p:nvSpPr>
        <p:spPr bwMode="auto">
          <a:xfrm>
            <a:off x="838200" y="33528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sz="4000" b="1">
                <a:solidFill>
                  <a:srgbClr val="FF3300"/>
                </a:solidFill>
                <a:latin typeface="Arial" charset="0"/>
              </a:rPr>
              <a:t>       Ghi nhớ: Tham gia làm việc lớp, việc trường vừa là quyền, vừa là bổn phận của mỗi học sinh</a:t>
            </a:r>
            <a:endParaRPr lang="en-US" sz="40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800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36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7315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b="1" i="1">
                <a:latin typeface="Arial" charset="0"/>
                <a:cs typeface="Arial" charset="0"/>
              </a:rPr>
              <a:t>                          </a:t>
            </a:r>
            <a:r>
              <a:rPr lang="en-US" b="1" i="1" u="sng">
                <a:latin typeface="Arial" charset="0"/>
                <a:cs typeface="Arial" charset="0"/>
              </a:rPr>
              <a:t>H</a:t>
            </a:r>
            <a:r>
              <a:rPr lang="vi-VN" b="1" i="1" u="sng">
                <a:latin typeface="Arial" charset="0"/>
                <a:cs typeface="Arial" charset="0"/>
              </a:rPr>
              <a:t>ư</a:t>
            </a:r>
            <a:r>
              <a:rPr lang="en-US" b="1" i="1" u="sng">
                <a:latin typeface="Arial" charset="0"/>
                <a:cs typeface="Arial" charset="0"/>
              </a:rPr>
              <a:t>ớng dẫn thực hành:</a:t>
            </a:r>
            <a:endParaRPr lang="en-US">
              <a:latin typeface="Arial" charset="0"/>
              <a:cs typeface="Arial" charset="0"/>
            </a:endParaRPr>
          </a:p>
          <a:p>
            <a:pPr algn="l" eaLnBrk="1" hangingPunct="1"/>
            <a:r>
              <a:rPr lang="en-US">
                <a:latin typeface="Arial" charset="0"/>
                <a:cs typeface="Arial" charset="0"/>
              </a:rPr>
              <a:t>-Tham gia làm và làm tốt một số việc lớp, việc tr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ờng phù hợp với khả n</a:t>
            </a:r>
            <a:r>
              <a:rPr lang="vi-VN">
                <a:latin typeface="Arial" charset="0"/>
                <a:cs typeface="Arial" charset="0"/>
              </a:rPr>
              <a:t>ă</a:t>
            </a:r>
            <a:r>
              <a:rPr lang="en-US">
                <a:latin typeface="Arial" charset="0"/>
                <a:cs typeface="Arial" charset="0"/>
              </a:rPr>
              <a:t>ng. </a:t>
            </a:r>
          </a:p>
          <a:p>
            <a:pPr algn="l" eaLnBrk="1" hangingPunct="1"/>
            <a:r>
              <a:rPr lang="en-US">
                <a:latin typeface="Arial" charset="0"/>
                <a:cs typeface="Arial" charset="0"/>
              </a:rPr>
              <a:t>-</a:t>
            </a:r>
            <a:r>
              <a:rPr lang="en-US" sz="2000">
                <a:latin typeface="Arial" charset="0"/>
                <a:cs typeface="Arial" charset="0"/>
              </a:rPr>
              <a:t>Biết bảo vệ và sử dụng nguồn điện của lớp, của trường một cách hợp lý (Sử dụng quạt, đèn điện,…)</a:t>
            </a:r>
          </a:p>
          <a:p>
            <a:pPr algn="l" eaLnBrk="1" hangingPunct="1"/>
            <a:r>
              <a:rPr lang="en-US" sz="2000">
                <a:latin typeface="Arial" charset="0"/>
                <a:cs typeface="Arial" charset="0"/>
              </a:rPr>
              <a:t>-Tận dụng các nguồn chiếu sáng tự nhiên,tạo sự thoáng mát, trong lành của môi trường  lớp học, giảm thiểu sử dụng điện  trong học tập , sinh  hoạt</a:t>
            </a:r>
          </a:p>
          <a:p>
            <a:pPr algn="l" eaLnBrk="1" hangingPunct="1"/>
            <a:r>
              <a:rPr lang="en-US" sz="2000">
                <a:latin typeface="Arial" charset="0"/>
                <a:cs typeface="Arial" charset="0"/>
              </a:rPr>
              <a:t>-Bảo vệ, sử dụng nước sạch của lớp, của trường một  cách hợp lý…nước uống, nước sinh hoạt, giữ vệ sinh…</a:t>
            </a:r>
          </a:p>
          <a:p>
            <a:pPr algn="l" eaLnBrk="1" hangingPunct="1"/>
            <a:r>
              <a:rPr lang="en-US" sz="2000">
                <a:latin typeface="Arial" charset="0"/>
                <a:cs typeface="Arial" charset="0"/>
              </a:rPr>
              <a:t>-Thực hành và biết nhắc nhở các bạn cùng tham gia sử dụng năng lượng tiết kiệm và hiệu quả ở lớp, trường và gia đình.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 descr="hskd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002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3" descr="hsk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672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4" descr="hsk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2672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 descr="IMG_00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002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762000" y="996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l" eaLnBrk="1" hangingPunct="1">
              <a:defRPr/>
            </a:pPr>
            <a:r>
              <a:rPr lang="en-US" b="1" i="1" u="sng">
                <a:solidFill>
                  <a:srgbClr val="D95A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Dặn dò ở nhà</a:t>
            </a:r>
            <a:r>
              <a:rPr lang="en-US" b="1" i="1">
                <a:solidFill>
                  <a:srgbClr val="D95A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: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85800" y="1712913"/>
            <a:ext cx="792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n-US" sz="22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</a:p>
        </p:txBody>
      </p:sp>
      <p:pic>
        <p:nvPicPr>
          <p:cNvPr id="29701" name="Picture 4" descr="14020317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6858000" y="4071938"/>
            <a:ext cx="2286000" cy="1295400"/>
          </a:xfrm>
          <a:prstGeom prst="cloudCallout">
            <a:avLst>
              <a:gd name="adj1" fmla="val -137569"/>
              <a:gd name="adj2" fmla="val 47426"/>
            </a:avLst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b="1" i="1">
                <a:solidFill>
                  <a:srgbClr val="FF5050"/>
                </a:solidFill>
                <a:latin typeface="Arial" charset="0"/>
                <a:cs typeface="Arial" charset="0"/>
              </a:rPr>
              <a:t>Chúng em kính chào thầy cô!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22425" y="1905000"/>
            <a:ext cx="5486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dirty="0">
                <a:latin typeface="Arial"/>
              </a:rPr>
              <a:t>-</a:t>
            </a:r>
            <a:r>
              <a:rPr lang="en-US" dirty="0" err="1">
                <a:latin typeface="Arial"/>
              </a:rPr>
              <a:t>Tham</a:t>
            </a:r>
            <a:r>
              <a:rPr lang="en-US" dirty="0">
                <a:latin typeface="Arial"/>
              </a:rPr>
              <a:t> </a:t>
            </a:r>
            <a:r>
              <a:rPr lang="en-US" err="1">
                <a:latin typeface="Arial"/>
              </a:rPr>
              <a:t>gia</a:t>
            </a:r>
            <a:r>
              <a:rPr lang="en-US">
                <a:latin typeface="Arial"/>
              </a:rPr>
              <a:t> làm và làm tốt một số việc lớp, việc tr</a:t>
            </a:r>
            <a:r>
              <a:rPr lang="vi-VN">
                <a:latin typeface="Arial"/>
              </a:rPr>
              <a:t>ư</a:t>
            </a:r>
            <a:r>
              <a:rPr lang="en-US">
                <a:latin typeface="Arial"/>
              </a:rPr>
              <a:t>ờng phù hợp với khả n</a:t>
            </a:r>
            <a:r>
              <a:rPr lang="vi-VN">
                <a:latin typeface="Arial"/>
              </a:rPr>
              <a:t>ă</a:t>
            </a:r>
            <a:r>
              <a:rPr lang="en-US">
                <a:latin typeface="Arial"/>
              </a:rPr>
              <a:t>ng</a:t>
            </a:r>
            <a:r>
              <a:rPr lang="en-US" dirty="0">
                <a:latin typeface="Arial"/>
              </a:rPr>
              <a:t>. </a:t>
            </a:r>
          </a:p>
          <a:p>
            <a:pPr algn="l" eaLnBrk="1" hangingPunct="1">
              <a:defRPr/>
            </a:pPr>
            <a:r>
              <a:rPr lang="en-US">
                <a:latin typeface="Arial"/>
              </a:rPr>
              <a:t>-S</a:t>
            </a:r>
            <a:r>
              <a:rPr lang="vi-VN">
                <a:latin typeface="Arial"/>
              </a:rPr>
              <a:t>ư</a:t>
            </a:r>
            <a:r>
              <a:rPr lang="en-US">
                <a:latin typeface="Arial"/>
              </a:rPr>
              <a:t>u tầm những mẫu chuyện, tấm g</a:t>
            </a:r>
            <a:r>
              <a:rPr lang="vi-VN">
                <a:latin typeface="Arial"/>
              </a:rPr>
              <a:t>ươ</a:t>
            </a:r>
            <a:r>
              <a:rPr lang="en-US">
                <a:latin typeface="Arial"/>
              </a:rPr>
              <a:t>ng </a:t>
            </a:r>
            <a:r>
              <a:rPr lang="en-US" err="1">
                <a:latin typeface="Arial"/>
              </a:rPr>
              <a:t>tích</a:t>
            </a:r>
            <a:r>
              <a:rPr lang="en-US">
                <a:latin typeface="Arial"/>
              </a:rPr>
              <a:t> cực </a:t>
            </a:r>
            <a:r>
              <a:rPr lang="en-US" dirty="0" err="1">
                <a:latin typeface="Arial"/>
              </a:rPr>
              <a:t>tham</a:t>
            </a:r>
            <a:r>
              <a:rPr lang="en-US" dirty="0">
                <a:latin typeface="Arial"/>
              </a:rPr>
              <a:t> </a:t>
            </a:r>
            <a:r>
              <a:rPr lang="en-US" err="1">
                <a:latin typeface="Arial"/>
              </a:rPr>
              <a:t>gia</a:t>
            </a:r>
            <a:r>
              <a:rPr lang="en-US">
                <a:latin typeface="Arial"/>
              </a:rPr>
              <a:t> việc lớp, việc tr</a:t>
            </a:r>
            <a:r>
              <a:rPr lang="vi-VN">
                <a:latin typeface="Arial"/>
              </a:rPr>
              <a:t>ư</a:t>
            </a:r>
            <a:r>
              <a:rPr lang="en-US">
                <a:latin typeface="Arial"/>
              </a:rPr>
              <a:t>ờng </a:t>
            </a:r>
            <a:r>
              <a:rPr lang="en-US" dirty="0" err="1">
                <a:latin typeface="Arial"/>
              </a:rPr>
              <a:t>để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chuẩn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bị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cho</a:t>
            </a:r>
            <a:r>
              <a:rPr lang="en-US" dirty="0">
                <a:latin typeface="Arial"/>
              </a:rPr>
              <a:t> </a:t>
            </a:r>
            <a:r>
              <a:rPr lang="en-US" sz="2000" dirty="0" err="1">
                <a:latin typeface="+mj-lt"/>
              </a:rPr>
              <a:t>b</a:t>
            </a:r>
            <a:r>
              <a:rPr lang="en-US" sz="2000" dirty="0" err="1">
                <a:latin typeface="Arial"/>
              </a:rPr>
              <a:t>ài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sau</a:t>
            </a:r>
            <a:r>
              <a:rPr lang="en-US" dirty="0">
                <a:latin typeface="Arial"/>
              </a:rPr>
              <a:t>: </a:t>
            </a:r>
            <a:r>
              <a:rPr lang="en-US" b="1" dirty="0">
                <a:latin typeface="Arial"/>
              </a:rPr>
              <a:t>“</a:t>
            </a:r>
            <a:r>
              <a:rPr lang="en-US" b="1" i="1" dirty="0" err="1">
                <a:latin typeface="Arial"/>
              </a:rPr>
              <a:t>Tích</a:t>
            </a:r>
            <a:r>
              <a:rPr lang="en-US" b="1" i="1" dirty="0">
                <a:latin typeface="Arial"/>
              </a:rPr>
              <a:t> </a:t>
            </a:r>
            <a:r>
              <a:rPr lang="en-US" b="1" i="1" dirty="0" err="1">
                <a:latin typeface="Arial"/>
              </a:rPr>
              <a:t>cực</a:t>
            </a:r>
            <a:r>
              <a:rPr lang="en-US" b="1" i="1" dirty="0">
                <a:latin typeface="Arial"/>
              </a:rPr>
              <a:t> </a:t>
            </a:r>
            <a:r>
              <a:rPr lang="en-US" b="1" i="1" dirty="0" err="1">
                <a:latin typeface="Arial"/>
              </a:rPr>
              <a:t>tham</a:t>
            </a:r>
            <a:r>
              <a:rPr lang="en-US" b="1" i="1" dirty="0">
                <a:latin typeface="Arial"/>
              </a:rPr>
              <a:t> </a:t>
            </a:r>
            <a:r>
              <a:rPr lang="en-US" b="1" i="1" dirty="0" err="1">
                <a:latin typeface="Arial"/>
              </a:rPr>
              <a:t>gia</a:t>
            </a:r>
            <a:r>
              <a:rPr lang="en-US" b="1" i="1" dirty="0">
                <a:latin typeface="Arial"/>
              </a:rPr>
              <a:t> </a:t>
            </a:r>
            <a:r>
              <a:rPr lang="en-US" b="1" i="1" dirty="0" err="1">
                <a:latin typeface="Arial"/>
              </a:rPr>
              <a:t>việc</a:t>
            </a:r>
            <a:r>
              <a:rPr lang="en-US" b="1" i="1" dirty="0">
                <a:latin typeface="Arial"/>
              </a:rPr>
              <a:t> </a:t>
            </a:r>
            <a:r>
              <a:rPr lang="en-US" b="1" i="1" dirty="0" err="1">
                <a:latin typeface="Arial"/>
              </a:rPr>
              <a:t>lớp</a:t>
            </a:r>
            <a:r>
              <a:rPr lang="en-US" b="1" i="1" dirty="0">
                <a:latin typeface="Arial"/>
              </a:rPr>
              <a:t>, </a:t>
            </a:r>
            <a:r>
              <a:rPr lang="en-US" b="1" i="1" dirty="0" err="1">
                <a:latin typeface="Arial"/>
              </a:rPr>
              <a:t>việc</a:t>
            </a:r>
            <a:r>
              <a:rPr lang="en-US" b="1" i="1" dirty="0">
                <a:latin typeface="Arial"/>
              </a:rPr>
              <a:t> </a:t>
            </a:r>
            <a:r>
              <a:rPr lang="en-US" b="1" i="1" dirty="0" err="1">
                <a:latin typeface="Arial"/>
              </a:rPr>
              <a:t>trường</a:t>
            </a:r>
            <a:r>
              <a:rPr lang="en-US" b="1" i="1" dirty="0">
                <a:latin typeface="Arial"/>
              </a:rPr>
              <a:t>”  (</a:t>
            </a:r>
            <a:r>
              <a:rPr lang="en-US" b="1" i="1" dirty="0" err="1">
                <a:latin typeface="Arial"/>
              </a:rPr>
              <a:t>Tiết</a:t>
            </a:r>
            <a:r>
              <a:rPr lang="en-US" b="1" i="1" dirty="0">
                <a:latin typeface="Arial"/>
              </a:rPr>
              <a:t> 2)</a:t>
            </a:r>
          </a:p>
          <a:p>
            <a:pPr algn="l" eaLnBrk="1" hangingPunct="1">
              <a:defRPr/>
            </a:pPr>
            <a:endParaRPr lang="en-US" dirty="0">
              <a:latin typeface="Arial"/>
            </a:endParaRPr>
          </a:p>
          <a:p>
            <a:pPr algn="l" eaLnBrk="1" hangingPunct="1">
              <a:defRPr/>
            </a:pPr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44463"/>
            <a:ext cx="9144000" cy="987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000">
              <a:latin typeface="Arial" charset="0"/>
            </a:endParaRPr>
          </a:p>
        </p:txBody>
      </p:sp>
      <p:pic>
        <p:nvPicPr>
          <p:cNvPr id="4" name="Picture 8" descr="DSC00108"/>
          <p:cNvPicPr>
            <a:picLocks noChangeAspect="1" noChangeArrowheads="1"/>
          </p:cNvPicPr>
          <p:nvPr/>
        </p:nvPicPr>
        <p:blipFill>
          <a:blip r:embed="rId3">
            <a:lum bright="30000" contrast="48000"/>
          </a:blip>
          <a:srcRect/>
          <a:stretch>
            <a:fillRect/>
          </a:stretch>
        </p:blipFill>
        <p:spPr bwMode="auto">
          <a:xfrm>
            <a:off x="609600" y="1828800"/>
            <a:ext cx="3810000" cy="372903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" name="Picture 9" descr="DSC00106"/>
          <p:cNvPicPr>
            <a:picLocks noChangeAspect="1" noChangeArrowheads="1"/>
          </p:cNvPicPr>
          <p:nvPr/>
        </p:nvPicPr>
        <p:blipFill>
          <a:blip r:embed="rId4">
            <a:lum bright="12000" contrast="36000"/>
          </a:blip>
          <a:srcRect/>
          <a:stretch>
            <a:fillRect/>
          </a:stretch>
        </p:blipFill>
        <p:spPr bwMode="auto">
          <a:xfrm>
            <a:off x="4724400" y="1828800"/>
            <a:ext cx="4038600" cy="3733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5562600"/>
            <a:ext cx="7696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Các bạn học sinh tích cực tham gia việc gì?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Các bạn học sinh </a:t>
            </a:r>
            <a:r>
              <a:rPr lang="en-US" sz="2000" b="1" i="1">
                <a:solidFill>
                  <a:srgbClr val="FFFF00"/>
                </a:solidFill>
                <a:latin typeface="Arial" charset="0"/>
                <a:cs typeface="Arial" charset="0"/>
              </a:rPr>
              <a:t>tích cực tham gia việc lớp, việc trường</a:t>
            </a:r>
          </a:p>
          <a:p>
            <a:pPr eaLnBrk="1" hangingPunct="1"/>
            <a:endParaRPr lang="vi-VN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44463"/>
            <a:ext cx="9144000" cy="987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700">
              <a:latin typeface="Arial" charset="0"/>
            </a:endParaRPr>
          </a:p>
        </p:txBody>
      </p:sp>
      <p:pic>
        <p:nvPicPr>
          <p:cNvPr id="9219" name="Picture 4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5728494" y="3294856"/>
            <a:ext cx="67056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294856" y="3294856"/>
            <a:ext cx="67056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1143000" y="23622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TÍCH CỰC THAM GIA ViỆC LỚP, ViỆC TRƯỜNG (TiẾT 1)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581400" y="27432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 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41910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838200" y="1447800"/>
            <a:ext cx="4419600" cy="1447800"/>
            <a:chOff x="1143000" y="762000"/>
            <a:chExt cx="4419600" cy="1447800"/>
          </a:xfrm>
        </p:grpSpPr>
        <p:sp>
          <p:nvSpPr>
            <p:cNvPr id="6" name="Rectangle 5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99850" y="1246632"/>
              <a:ext cx="2686954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Hoạt</a:t>
              </a:r>
              <a:r>
                <a:rPr lang="en-US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 </a:t>
              </a:r>
              <a:r>
                <a:rPr lang="vi-VN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độ</a:t>
              </a:r>
              <a:r>
                <a:rPr lang="en-US" sz="32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ng</a:t>
              </a:r>
              <a:r>
                <a:rPr lang="en-US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 1:</a:t>
              </a:r>
            </a:p>
          </p:txBody>
        </p:sp>
      </p:grpSp>
      <p:sp>
        <p:nvSpPr>
          <p:cNvPr id="10247" name="WordArt 24"/>
          <p:cNvSpPr>
            <a:spLocks noChangeArrowheads="1" noChangeShapeType="1" noTextEdit="1"/>
          </p:cNvSpPr>
          <p:nvPr/>
        </p:nvSpPr>
        <p:spPr bwMode="auto">
          <a:xfrm>
            <a:off x="1295400" y="2895600"/>
            <a:ext cx="7742238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50000">
                      <a:srgbClr val="FFFFFF"/>
                    </a:gs>
                    <a:gs pos="100000">
                      <a:srgbClr val="FF66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Quan sát và thảo luận.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0" y="41910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pic>
        <p:nvPicPr>
          <p:cNvPr id="11269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52600"/>
            <a:ext cx="6858000" cy="49180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1270" name="AutoShape 14"/>
          <p:cNvSpPr>
            <a:spLocks noChangeArrowheads="1"/>
          </p:cNvSpPr>
          <p:nvPr/>
        </p:nvSpPr>
        <p:spPr bwMode="auto">
          <a:xfrm>
            <a:off x="0" y="1752600"/>
            <a:ext cx="2057400" cy="46482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381000" y="2209800"/>
            <a:ext cx="1371600" cy="35401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latin typeface="Arial" charset="0"/>
              </a:rPr>
              <a:t>Các bạn trong tranh đang làm gì ?</a:t>
            </a:r>
            <a:endParaRPr lang="vi-VN" sz="3200"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Rot="1" noChangeArrowheads="1"/>
          </p:cNvSpPr>
          <p:nvPr/>
        </p:nvSpPr>
        <p:spPr bwMode="auto">
          <a:xfrm>
            <a:off x="304800" y="1447800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US" b="1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1. Phân tích tình huống</a:t>
            </a:r>
          </a:p>
        </p:txBody>
      </p:sp>
      <p:sp>
        <p:nvSpPr>
          <p:cNvPr id="262151" name="Rectangle 7"/>
          <p:cNvSpPr>
            <a:spLocks noRot="1" noChangeArrowheads="1"/>
          </p:cNvSpPr>
          <p:nvPr/>
        </p:nvSpPr>
        <p:spPr bwMode="auto">
          <a:xfrm>
            <a:off x="3886200" y="2133600"/>
            <a:ext cx="5257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lnSpc>
                <a:spcPct val="150000"/>
              </a:lnSpc>
            </a:pPr>
            <a:r>
              <a:rPr lang="en-US" b="1" i="1">
                <a:latin typeface="Arial" charset="0"/>
              </a:rPr>
              <a:t>* CÁCH GIẢI QUYẾT:</a:t>
            </a:r>
            <a:br>
              <a:rPr lang="en-US" b="1" i="1">
                <a:latin typeface="Arial" charset="0"/>
              </a:rPr>
            </a:br>
            <a:r>
              <a:rPr lang="en-US" b="1" i="1">
                <a:latin typeface="Arial" charset="0"/>
              </a:rPr>
              <a:t>    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a, Huyền đồng ý đi chơi với bạn.</a:t>
            </a:r>
            <a:br>
              <a:rPr lang="en-US" b="1">
                <a:solidFill>
                  <a:srgbClr val="0000FF"/>
                </a:solidFill>
                <a:latin typeface="Arial" charset="0"/>
              </a:rPr>
            </a:br>
            <a:r>
              <a:rPr lang="en-US" b="1">
                <a:solidFill>
                  <a:srgbClr val="0000FF"/>
                </a:solidFill>
                <a:latin typeface="Arial" charset="0"/>
              </a:rPr>
              <a:t>     b, Huyền từ chối không đi.</a:t>
            </a:r>
            <a:br>
              <a:rPr lang="en-US" b="1">
                <a:solidFill>
                  <a:srgbClr val="0000FF"/>
                </a:solidFill>
                <a:latin typeface="Arial" charset="0"/>
              </a:rPr>
            </a:br>
            <a:r>
              <a:rPr lang="en-US" b="1">
                <a:solidFill>
                  <a:srgbClr val="0000FF"/>
                </a:solidFill>
                <a:latin typeface="Arial" charset="0"/>
              </a:rPr>
              <a:t>     c, Huyền dọa mách cô giáo.</a:t>
            </a:r>
            <a:br>
              <a:rPr lang="en-US" b="1">
                <a:solidFill>
                  <a:srgbClr val="0000FF"/>
                </a:solidFill>
                <a:latin typeface="Arial" charset="0"/>
              </a:rPr>
            </a:br>
            <a:r>
              <a:rPr lang="en-US" b="1">
                <a:solidFill>
                  <a:srgbClr val="0000FF"/>
                </a:solidFill>
                <a:latin typeface="Arial" charset="0"/>
              </a:rPr>
              <a:t>     d, Huyền khuyên ngăn Thu tổng vệ sinh xong thì mới đi chơi.</a:t>
            </a:r>
          </a:p>
        </p:txBody>
      </p:sp>
      <p:pic>
        <p:nvPicPr>
          <p:cNvPr id="12292" name="Picture 8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151063"/>
            <a:ext cx="3733800" cy="325913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0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2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52800" y="5715000"/>
            <a:ext cx="533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eaLnBrk="1" hangingPunct="1"/>
            <a:r>
              <a:rPr lang="en-US" sz="1800" b="1" i="1">
                <a:solidFill>
                  <a:srgbClr val="002060"/>
                </a:solidFill>
                <a:latin typeface="Arial" charset="0"/>
                <a:cs typeface="Arial" charset="0"/>
              </a:rPr>
              <a:t>Nếu em là bạn Huyền, em sẽ chọn cách giải quyết nào? Vì sao?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1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78855" name="Picture 7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0"/>
            <a:ext cx="944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09800" y="2286000"/>
            <a:ext cx="5410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l" eaLnBrk="1" hangingPunct="1"/>
            <a:endParaRPr lang="en-US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800100" lvl="1" indent="-342900" eaLnBrk="1" hangingPunct="1"/>
            <a:r>
              <a:rPr lang="en-US" sz="2000" b="1" i="1">
                <a:solidFill>
                  <a:srgbClr val="002060"/>
                </a:solidFill>
                <a:latin typeface="Arial" charset="0"/>
                <a:cs typeface="Arial" charset="0"/>
              </a:rPr>
              <a:t>Nếu em là bạn Huyền, em sẽ chọn </a:t>
            </a:r>
          </a:p>
          <a:p>
            <a:pPr marL="800100" lvl="1" indent="-342900" eaLnBrk="1" hangingPunct="1"/>
            <a:r>
              <a:rPr lang="en-US" sz="2000" b="1" i="1">
                <a:solidFill>
                  <a:srgbClr val="002060"/>
                </a:solidFill>
                <a:latin typeface="Arial" charset="0"/>
                <a:cs typeface="Arial" charset="0"/>
              </a:rPr>
              <a:t>cách giải quyết nào? Vì sao?</a:t>
            </a:r>
          </a:p>
          <a:p>
            <a:pPr marL="800100" lvl="1" indent="-342900" algn="l" eaLnBrk="1" hangingPunct="1">
              <a:buFont typeface="Wingdings" pitchFamily="2" charset="2"/>
              <a:buAutoNum type="alphaLcPeriod"/>
            </a:pPr>
            <a:endParaRPr lang="en-US" sz="2000" b="1" i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800100" lvl="1" indent="-342900" algn="l" eaLnBrk="1" hangingPunct="1">
              <a:buFont typeface="Wingdings" pitchFamily="2" charset="2"/>
              <a:buAutoNum type="alphaLcPeriod"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Huyền 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ồng ý 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 ch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ơ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 với bạn.</a:t>
            </a:r>
          </a:p>
          <a:p>
            <a:pPr marL="800100" lvl="1" indent="-342900" algn="l" eaLnBrk="1" hangingPunct="1">
              <a:buFont typeface="Wingdings" pitchFamily="2" charset="2"/>
              <a:buAutoNum type="alphaLcPeriod"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Huyền từ chối không 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 ch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ơ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 và 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ể mặc bạn 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 ch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ơ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 một mình.</a:t>
            </a:r>
          </a:p>
          <a:p>
            <a:pPr marL="800100" lvl="1" indent="-342900" algn="l" eaLnBrk="1" hangingPunct="1">
              <a:buFont typeface="Wingdings" pitchFamily="2" charset="2"/>
              <a:buAutoNum type="alphaLcPeriod"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Huyền doạ sẽ mách cô giáo.</a:t>
            </a:r>
          </a:p>
          <a:p>
            <a:pPr marL="800100" lvl="1" indent="-342900" algn="l" eaLnBrk="1" hangingPunct="1">
              <a:buFont typeface="Wingdings" pitchFamily="2" charset="2"/>
              <a:buAutoNum type="alphaLcPeriod"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Huyền khuyên ng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ă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n Thu tổng vệ sinh xong rồi mới 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 ch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ơ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i.</a:t>
            </a:r>
          </a:p>
        </p:txBody>
      </p:sp>
      <p:sp>
        <p:nvSpPr>
          <p:cNvPr id="13318" name="TextBox 11"/>
          <p:cNvSpPr txBox="1">
            <a:spLocks noChangeArrowheads="1"/>
          </p:cNvSpPr>
          <p:nvPr/>
        </p:nvSpPr>
        <p:spPr bwMode="auto">
          <a:xfrm>
            <a:off x="1600200" y="14478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000" b="1" u="sng">
                <a:latin typeface="Arial" charset="0"/>
                <a:cs typeface="Arial" charset="0"/>
              </a:rPr>
              <a:t>Hoạt động 1</a:t>
            </a:r>
            <a:r>
              <a:rPr lang="en-US" sz="2000" b="1">
                <a:latin typeface="Arial" charset="0"/>
                <a:cs typeface="Arial" charset="0"/>
              </a:rPr>
              <a:t>: Thảo luận phân tích tình huống</a:t>
            </a:r>
            <a:endParaRPr lang="vi-VN" sz="20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339" name="TextBox 11"/>
          <p:cNvSpPr txBox="1">
            <a:spLocks noChangeArrowheads="1"/>
          </p:cNvSpPr>
          <p:nvPr/>
        </p:nvSpPr>
        <p:spPr bwMode="auto">
          <a:xfrm>
            <a:off x="1600200" y="14478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000" b="1" u="sng">
                <a:latin typeface="Arial" charset="0"/>
                <a:cs typeface="Arial" charset="0"/>
              </a:rPr>
              <a:t>Hoạt động 1</a:t>
            </a:r>
            <a:r>
              <a:rPr lang="en-US" sz="2000" b="1">
                <a:latin typeface="Arial" charset="0"/>
                <a:cs typeface="Arial" charset="0"/>
              </a:rPr>
              <a:t>: Thảo luận phân tích tình huống</a:t>
            </a:r>
            <a:endParaRPr lang="vi-VN" sz="2000" b="1">
              <a:latin typeface="Arial" charset="0"/>
              <a:cs typeface="Arial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95400" y="2438400"/>
            <a:ext cx="6705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b="1" i="1">
                <a:solidFill>
                  <a:srgbClr val="CC3300"/>
                </a:solidFill>
                <a:latin typeface="Arial" charset="0"/>
                <a:cs typeface="Arial" charset="0"/>
              </a:rPr>
              <a:t>Cách giải quyết phù hợp nhất</a:t>
            </a:r>
            <a:r>
              <a:rPr lang="en-US" sz="1800" b="1">
                <a:solidFill>
                  <a:srgbClr val="CC3300"/>
                </a:solidFill>
                <a:latin typeface="Arial" charset="0"/>
                <a:cs typeface="Arial" charset="0"/>
              </a:rPr>
              <a:t>  </a:t>
            </a:r>
            <a:r>
              <a:rPr lang="en-US" b="1" i="1">
                <a:solidFill>
                  <a:srgbClr val="CC3300"/>
                </a:solidFill>
                <a:latin typeface="Arial" charset="0"/>
                <a:cs typeface="Arial" charset="0"/>
              </a:rPr>
              <a:t>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b="1" i="1">
                <a:latin typeface="Arial" charset="0"/>
                <a:cs typeface="Arial" charset="0"/>
              </a:rPr>
              <a:t>d. </a:t>
            </a:r>
            <a:r>
              <a:rPr lang="en-US">
                <a:latin typeface="Arial" charset="0"/>
                <a:cs typeface="Arial" charset="0"/>
              </a:rPr>
              <a:t>Huyền khuyên ng</a:t>
            </a:r>
            <a:r>
              <a:rPr lang="vi-VN">
                <a:latin typeface="Arial" charset="0"/>
                <a:cs typeface="Arial" charset="0"/>
              </a:rPr>
              <a:t>ă</a:t>
            </a:r>
            <a:r>
              <a:rPr lang="en-US">
                <a:latin typeface="Arial" charset="0"/>
                <a:cs typeface="Arial" charset="0"/>
              </a:rPr>
              <a:t>n Thu tổng vệ sinh xong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    rồi mới </a:t>
            </a:r>
            <a:r>
              <a:rPr lang="vi-VN">
                <a:latin typeface="Arial" charset="0"/>
                <a:cs typeface="Arial" charset="0"/>
              </a:rPr>
              <a:t>đ</a:t>
            </a:r>
            <a:r>
              <a:rPr lang="en-US">
                <a:latin typeface="Arial" charset="0"/>
                <a:cs typeface="Arial" charset="0"/>
              </a:rPr>
              <a:t>i ch</a:t>
            </a:r>
            <a:r>
              <a:rPr lang="vi-VN">
                <a:latin typeface="Arial" charset="0"/>
                <a:cs typeface="Arial" charset="0"/>
              </a:rPr>
              <a:t>ơ</a:t>
            </a:r>
            <a:r>
              <a:rPr lang="en-US">
                <a:latin typeface="Arial" charset="0"/>
                <a:cs typeface="Arial" charset="0"/>
              </a:rPr>
              <a:t>i.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  <a:latin typeface="Arial" charset="0"/>
                <a:cs typeface="Arial" charset="0"/>
              </a:rPr>
              <a:t>vì thể hiện ý thức tích cực tham gia việc lớp, việc tr</a:t>
            </a:r>
            <a:r>
              <a:rPr lang="vi-VN" i="1">
                <a:solidFill>
                  <a:srgbClr val="FFFF00"/>
                </a:solidFill>
                <a:latin typeface="Arial" charset="0"/>
                <a:cs typeface="Arial" charset="0"/>
              </a:rPr>
              <a:t>ư</a:t>
            </a:r>
            <a:r>
              <a:rPr lang="en-US" i="1">
                <a:solidFill>
                  <a:srgbClr val="FFFF00"/>
                </a:solidFill>
                <a:latin typeface="Arial" charset="0"/>
                <a:cs typeface="Arial" charset="0"/>
              </a:rPr>
              <a:t>ờng và khuyên nhủ các bạn khác cùng làm 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1660</TotalTime>
  <Words>841</Words>
  <Application>Microsoft Office PowerPoint</Application>
  <PresentationFormat>On-screen Show (4:3)</PresentationFormat>
  <Paragraphs>111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Comic Sans MS</vt:lpstr>
      <vt:lpstr>Arial</vt:lpstr>
      <vt:lpstr>Franklin Gothic Book</vt:lpstr>
      <vt:lpstr>Perpetua</vt:lpstr>
      <vt:lpstr>Wingdings 2</vt:lpstr>
      <vt:lpstr>Wingdings</vt:lpstr>
      <vt:lpstr>VNI-Times</vt:lpstr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tích cực tg</dc:title>
  <dc:creator>Thanh Tu</dc:creator>
  <cp:lastModifiedBy>CSTeam</cp:lastModifiedBy>
  <cp:revision>209</cp:revision>
  <dcterms:created xsi:type="dcterms:W3CDTF">2008-10-20T07:58:21Z</dcterms:created>
  <dcterms:modified xsi:type="dcterms:W3CDTF">2016-06-29T09:53:05Z</dcterms:modified>
</cp:coreProperties>
</file>