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7" r:id="rId3"/>
  </p:sldMasterIdLst>
  <p:notesMasterIdLst>
    <p:notesMasterId r:id="rId10"/>
  </p:notesMasterIdLst>
  <p:sldIdLst>
    <p:sldId id="276" r:id="rId4"/>
    <p:sldId id="277" r:id="rId5"/>
    <p:sldId id="278" r:id="rId6"/>
    <p:sldId id="282" r:id="rId7"/>
    <p:sldId id="280" r:id="rId8"/>
    <p:sldId id="281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srgbClr val="FF0000"/>
    </p:penClr>
  </p:showPr>
  <p:clrMru>
    <a:srgbClr val="0000CC"/>
    <a:srgbClr val="000066"/>
    <a:srgbClr val="FFFFA3"/>
    <a:srgbClr val="A7FFFF"/>
    <a:srgbClr val="006C31"/>
    <a:srgbClr val="FFFF00"/>
    <a:srgbClr val="00FF00"/>
    <a:srgbClr val="66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274" autoAdjust="0"/>
    <p:restoredTop sz="94660"/>
  </p:normalViewPr>
  <p:slideViewPr>
    <p:cSldViewPr>
      <p:cViewPr>
        <p:scale>
          <a:sx n="50" d="100"/>
          <a:sy n="50" d="100"/>
        </p:scale>
        <p:origin x="-11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45FC92C-3004-4DA5-A563-171F5C7D882B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46BAE37-F559-4638-A981-83CFD287B06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3DDCDA0-24FA-4B1E-96C9-D8A3019C85D0}" type="slidenum">
              <a:rPr lang="en-US" sz="1200">
                <a:latin typeface="Calibri" pitchFamily="34" charset="0"/>
              </a:rPr>
              <a:pPr algn="r"/>
              <a:t>1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6E684D6-2452-40BC-B690-6E920F7282A7}" type="slidenum">
              <a:rPr lang="en-US" sz="1200">
                <a:latin typeface="Calibri" pitchFamily="34" charset="0"/>
              </a:rPr>
              <a:pPr algn="r"/>
              <a:t>2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5617A9-6EFE-4BD3-8407-5614CC5A22A6}" type="slidenum">
              <a:rPr lang="en-US" sz="1200">
                <a:latin typeface="Calibri" pitchFamily="34" charset="0"/>
              </a:rPr>
              <a:pPr algn="r"/>
              <a:t>3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502F9F7-27E5-4EBC-B504-5E422A22C190}" type="slidenum">
              <a:rPr lang="en-US" sz="1200">
                <a:latin typeface="Calibri" pitchFamily="34" charset="0"/>
              </a:rPr>
              <a:pPr algn="r"/>
              <a:t>4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BAD4AF1-CE87-4AB5-8CAC-4537178B1B93}" type="slidenum">
              <a:rPr lang="en-US" sz="1200">
                <a:latin typeface="Calibri" pitchFamily="34" charset="0"/>
              </a:rPr>
              <a:pPr algn="r"/>
              <a:t>5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F1336BD-6B24-4731-B98C-5DE592A10938}" type="slidenum">
              <a:rPr lang="en-US" sz="1200">
                <a:latin typeface="Calibri" pitchFamily="34" charset="0"/>
              </a:rPr>
              <a:pPr algn="r"/>
              <a:t>6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29526E-01B1-4122-B971-22F88DCC231A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45BEAD-6FF5-400F-85CF-81BD56374E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213C21-57B7-46A1-9C87-C9B082E0A3D0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8A0A5C-4AF1-4D26-9D64-859AA81C57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829712-9D12-4B6F-9E82-F47CCF145CD9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F0C711-0196-46BC-BD59-F225CADA8A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D1CF3C-31F5-474F-94F1-A7D2C38D3D4D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EBAB9A-8D2E-475A-AD29-83D46FCC30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0ADB75-9AE3-4B96-A7B3-2729DE801A36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C88CCB-5E20-4C1C-BB5C-191085D397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517F3-BB63-443F-81F6-0699667F75D9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88D29-7893-48AD-8A70-F94263E21A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00B1FB-E6BB-431C-994C-54A22E71DDF7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CEF3FC-BA0C-4F40-9B1D-379C3E09D3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FD3215-A1F0-44DE-AD7B-704A1F5BBDF0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6F0AB6-4E3E-4BF8-948A-A413383D7A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E2A501-081F-4BEB-BD75-4BB26F2CEA6D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D2D134-2D58-4FAD-ACEB-E467688E91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9A0760-FE6E-4CEE-8F47-F9E6361FA2E0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B7F186-BDD7-4666-81E0-06FF1DE1D1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A36ED-09CA-48F1-8C8D-9243DAFD4388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169E4-7384-408A-BD3F-88931BC7DC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g7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sky"/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-90488"/>
            <a:ext cx="9144000" cy="7038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63C7B20-1070-454F-8439-C55A41CC707E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3C13CA4-4AB7-4971-A24D-A1EF631ED76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Hộp_Văn_Bản 3"/>
          <p:cNvSpPr txBox="1">
            <a:spLocks noChangeArrowheads="1"/>
          </p:cNvSpPr>
          <p:nvPr/>
        </p:nvSpPr>
        <p:spPr bwMode="auto">
          <a:xfrm>
            <a:off x="685800" y="1295400"/>
            <a:ext cx="6551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 Bài tập 1: Tính giá trị của biểu thức :</a:t>
            </a:r>
          </a:p>
        </p:txBody>
      </p:sp>
      <p:sp>
        <p:nvSpPr>
          <p:cNvPr id="78852" name="Hộp_Văn_Bản 4"/>
          <p:cNvSpPr txBox="1">
            <a:spLocks noChangeArrowheads="1"/>
          </p:cNvSpPr>
          <p:nvPr/>
        </p:nvSpPr>
        <p:spPr bwMode="auto">
          <a:xfrm>
            <a:off x="2479675" y="914400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Luyện tập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2667000" y="1752600"/>
            <a:ext cx="309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a) 125 – 85 + 80 =</a:t>
            </a:r>
          </a:p>
        </p:txBody>
      </p:sp>
      <p:sp>
        <p:nvSpPr>
          <p:cNvPr id="8" name="Hộp_Văn_Bản 7"/>
          <p:cNvSpPr txBox="1">
            <a:spLocks noChangeArrowheads="1"/>
          </p:cNvSpPr>
          <p:nvPr/>
        </p:nvSpPr>
        <p:spPr bwMode="auto">
          <a:xfrm>
            <a:off x="3581400" y="23002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40</a:t>
            </a:r>
          </a:p>
        </p:txBody>
      </p:sp>
      <p:sp>
        <p:nvSpPr>
          <p:cNvPr id="78857" name="AutoShape 9"/>
          <p:cNvSpPr>
            <a:spLocks/>
          </p:cNvSpPr>
          <p:nvPr/>
        </p:nvSpPr>
        <p:spPr bwMode="auto">
          <a:xfrm rot="5400000">
            <a:off x="3771900" y="1638300"/>
            <a:ext cx="228600" cy="1371600"/>
          </a:xfrm>
          <a:prstGeom prst="rightBrace">
            <a:avLst>
              <a:gd name="adj1" fmla="val 1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3657600" y="22860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  + 80 = 120</a:t>
            </a:r>
          </a:p>
        </p:txBody>
      </p:sp>
      <p:sp>
        <p:nvSpPr>
          <p:cNvPr id="2" name="Hộp_Văn_Bản 5"/>
          <p:cNvSpPr txBox="1">
            <a:spLocks noChangeArrowheads="1"/>
          </p:cNvSpPr>
          <p:nvPr/>
        </p:nvSpPr>
        <p:spPr bwMode="auto">
          <a:xfrm>
            <a:off x="2971800" y="2819400"/>
            <a:ext cx="2173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21 x 2 x 4 =</a:t>
            </a:r>
          </a:p>
        </p:txBody>
      </p:sp>
      <p:sp>
        <p:nvSpPr>
          <p:cNvPr id="3" name="Hộp_Văn_Bản 12"/>
          <p:cNvSpPr txBox="1">
            <a:spLocks noChangeArrowheads="1"/>
          </p:cNvSpPr>
          <p:nvPr/>
        </p:nvSpPr>
        <p:spPr bwMode="auto">
          <a:xfrm>
            <a:off x="2743200" y="3505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b) 68 + 32 – 10 = </a:t>
            </a:r>
          </a:p>
        </p:txBody>
      </p:sp>
      <p:sp>
        <p:nvSpPr>
          <p:cNvPr id="78864" name="Rectangle 16"/>
          <p:cNvSpPr>
            <a:spLocks noChangeArrowheads="1"/>
          </p:cNvSpPr>
          <p:nvPr/>
        </p:nvSpPr>
        <p:spPr bwMode="auto">
          <a:xfrm>
            <a:off x="152400" y="1905000"/>
            <a:ext cx="1143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Bảng con</a:t>
            </a:r>
          </a:p>
        </p:txBody>
      </p:sp>
      <p:sp>
        <p:nvSpPr>
          <p:cNvPr id="4" name="Hộp_Văn_Bản 5"/>
          <p:cNvSpPr txBox="1">
            <a:spLocks noChangeArrowheads="1"/>
          </p:cNvSpPr>
          <p:nvPr/>
        </p:nvSpPr>
        <p:spPr bwMode="auto">
          <a:xfrm>
            <a:off x="4913313" y="2833688"/>
            <a:ext cx="877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168</a:t>
            </a:r>
          </a:p>
        </p:txBody>
      </p:sp>
      <p:sp>
        <p:nvSpPr>
          <p:cNvPr id="78866" name="AutoShape 18"/>
          <p:cNvSpPr>
            <a:spLocks/>
          </p:cNvSpPr>
          <p:nvPr/>
        </p:nvSpPr>
        <p:spPr bwMode="auto">
          <a:xfrm rot="5400000">
            <a:off x="3771900" y="3467100"/>
            <a:ext cx="228600" cy="1219200"/>
          </a:xfrm>
          <a:prstGeom prst="rightBrace">
            <a:avLst>
              <a:gd name="adj1" fmla="val 1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5" name="Hộp_Văn_Bản 5"/>
          <p:cNvSpPr txBox="1">
            <a:spLocks noChangeArrowheads="1"/>
          </p:cNvSpPr>
          <p:nvPr/>
        </p:nvSpPr>
        <p:spPr bwMode="auto">
          <a:xfrm>
            <a:off x="3389313" y="4191000"/>
            <a:ext cx="8778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100</a:t>
            </a:r>
          </a:p>
        </p:txBody>
      </p:sp>
      <p:sp>
        <p:nvSpPr>
          <p:cNvPr id="7" name="Hộp_Văn_Bản 12"/>
          <p:cNvSpPr txBox="1">
            <a:spLocks noChangeArrowheads="1"/>
          </p:cNvSpPr>
          <p:nvPr/>
        </p:nvSpPr>
        <p:spPr bwMode="auto">
          <a:xfrm>
            <a:off x="3505200" y="41910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    – 10 = 90</a:t>
            </a:r>
          </a:p>
        </p:txBody>
      </p:sp>
      <p:sp>
        <p:nvSpPr>
          <p:cNvPr id="9" name="Hộp_Văn_Bản 12"/>
          <p:cNvSpPr txBox="1">
            <a:spLocks noChangeArrowheads="1"/>
          </p:cNvSpPr>
          <p:nvPr/>
        </p:nvSpPr>
        <p:spPr bwMode="auto">
          <a:xfrm>
            <a:off x="2895600" y="48006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147 : 7 x 6 = </a:t>
            </a:r>
          </a:p>
        </p:txBody>
      </p:sp>
      <p:sp>
        <p:nvSpPr>
          <p:cNvPr id="78870" name="AutoShape 22"/>
          <p:cNvSpPr>
            <a:spLocks/>
          </p:cNvSpPr>
          <p:nvPr/>
        </p:nvSpPr>
        <p:spPr bwMode="auto">
          <a:xfrm rot="5400000">
            <a:off x="3505200" y="4876800"/>
            <a:ext cx="2286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0" name="Hộp_Văn_Bản 5"/>
          <p:cNvSpPr txBox="1">
            <a:spLocks noChangeArrowheads="1"/>
          </p:cNvSpPr>
          <p:nvPr/>
        </p:nvSpPr>
        <p:spPr bwMode="auto">
          <a:xfrm>
            <a:off x="3206750" y="5410200"/>
            <a:ext cx="679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21</a:t>
            </a:r>
          </a:p>
        </p:txBody>
      </p:sp>
      <p:sp>
        <p:nvSpPr>
          <p:cNvPr id="11" name="Hộp_Văn_Bản 12"/>
          <p:cNvSpPr txBox="1">
            <a:spLocks noChangeArrowheads="1"/>
          </p:cNvSpPr>
          <p:nvPr/>
        </p:nvSpPr>
        <p:spPr bwMode="auto">
          <a:xfrm>
            <a:off x="3124200" y="54102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    x 6 = 126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1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5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84" dur="5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4" dur="500"/>
                                        <p:tgtEl>
                                          <p:spTgt spid="7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8" dur="500"/>
                                        <p:tgtEl>
                                          <p:spTgt spid="78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/>
      <p:bldP spid="78852" grpId="0"/>
      <p:bldP spid="6" grpId="0"/>
      <p:bldP spid="8" grpId="0"/>
      <p:bldP spid="78857" grpId="0" animBg="1"/>
      <p:bldP spid="78857" grpId="1" animBg="1"/>
      <p:bldP spid="13" grpId="0"/>
      <p:bldP spid="2" grpId="0"/>
      <p:bldP spid="3" grpId="0"/>
      <p:bldP spid="78864" grpId="0" animBg="1"/>
      <p:bldP spid="4" grpId="0"/>
      <p:bldP spid="78866" grpId="0" animBg="1"/>
      <p:bldP spid="78866" grpId="1" animBg="1"/>
      <p:bldP spid="5" grpId="0"/>
      <p:bldP spid="7" grpId="0"/>
      <p:bldP spid="9" grpId="0"/>
      <p:bldP spid="78870" grpId="0" animBg="1"/>
      <p:bldP spid="78870" grpId="1" animBg="1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Hộp_Văn_Bản 3"/>
          <p:cNvSpPr txBox="1">
            <a:spLocks noChangeArrowheads="1"/>
          </p:cNvSpPr>
          <p:nvPr/>
        </p:nvSpPr>
        <p:spPr bwMode="auto">
          <a:xfrm>
            <a:off x="1068388" y="2224088"/>
            <a:ext cx="65516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 Bài tập 2: Tính giá trị của biểu thức :</a:t>
            </a:r>
          </a:p>
        </p:txBody>
      </p:sp>
      <p:sp>
        <p:nvSpPr>
          <p:cNvPr id="5123" name="Hộp_Văn_Bản 4"/>
          <p:cNvSpPr txBox="1">
            <a:spLocks noChangeArrowheads="1"/>
          </p:cNvSpPr>
          <p:nvPr/>
        </p:nvSpPr>
        <p:spPr bwMode="auto">
          <a:xfrm>
            <a:off x="2479675" y="914400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Luyện tập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609600" y="2757488"/>
            <a:ext cx="2887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a) 375 – 10 x 3 =</a:t>
            </a:r>
          </a:p>
        </p:txBody>
      </p:sp>
      <p:sp>
        <p:nvSpPr>
          <p:cNvPr id="8" name="Hộp_Văn_Bản 7"/>
          <p:cNvSpPr txBox="1">
            <a:spLocks noChangeArrowheads="1"/>
          </p:cNvSpPr>
          <p:nvPr/>
        </p:nvSpPr>
        <p:spPr bwMode="auto">
          <a:xfrm>
            <a:off x="2286000" y="34432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30</a:t>
            </a:r>
          </a:p>
        </p:txBody>
      </p:sp>
      <p:sp>
        <p:nvSpPr>
          <p:cNvPr id="80903" name="AutoShape 7"/>
          <p:cNvSpPr>
            <a:spLocks/>
          </p:cNvSpPr>
          <p:nvPr/>
        </p:nvSpPr>
        <p:spPr bwMode="auto">
          <a:xfrm rot="5400000">
            <a:off x="2514600" y="2819400"/>
            <a:ext cx="2286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1295400" y="3443288"/>
            <a:ext cx="2667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375 -       = 345</a:t>
            </a:r>
          </a:p>
        </p:txBody>
      </p:sp>
      <p:sp>
        <p:nvSpPr>
          <p:cNvPr id="2" name="Hộp_Văn_Bản 5"/>
          <p:cNvSpPr txBox="1">
            <a:spLocks noChangeArrowheads="1"/>
          </p:cNvSpPr>
          <p:nvPr/>
        </p:nvSpPr>
        <p:spPr bwMode="auto">
          <a:xfrm>
            <a:off x="838200" y="4038600"/>
            <a:ext cx="2301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64 : 8 + 30 =</a:t>
            </a:r>
          </a:p>
        </p:txBody>
      </p:sp>
      <p:sp>
        <p:nvSpPr>
          <p:cNvPr id="3" name="Hộp_Văn_Bản 12"/>
          <p:cNvSpPr txBox="1">
            <a:spLocks noChangeArrowheads="1"/>
          </p:cNvSpPr>
          <p:nvPr/>
        </p:nvSpPr>
        <p:spPr bwMode="auto">
          <a:xfrm>
            <a:off x="4495800" y="2743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b)306 + 93 : 3 = </a:t>
            </a:r>
          </a:p>
        </p:txBody>
      </p:sp>
      <p:sp>
        <p:nvSpPr>
          <p:cNvPr id="80908" name="Rectangle 12"/>
          <p:cNvSpPr>
            <a:spLocks noChangeArrowheads="1"/>
          </p:cNvSpPr>
          <p:nvPr/>
        </p:nvSpPr>
        <p:spPr bwMode="auto">
          <a:xfrm>
            <a:off x="0" y="1828800"/>
            <a:ext cx="1143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Bảng con</a:t>
            </a:r>
          </a:p>
        </p:txBody>
      </p:sp>
      <p:sp>
        <p:nvSpPr>
          <p:cNvPr id="4" name="Hộp_Văn_Bản 5"/>
          <p:cNvSpPr txBox="1">
            <a:spLocks noChangeArrowheads="1"/>
          </p:cNvSpPr>
          <p:nvPr/>
        </p:nvSpPr>
        <p:spPr bwMode="auto">
          <a:xfrm>
            <a:off x="1219200" y="4876800"/>
            <a:ext cx="481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8</a:t>
            </a:r>
          </a:p>
        </p:txBody>
      </p:sp>
      <p:sp>
        <p:nvSpPr>
          <p:cNvPr id="80910" name="AutoShape 14"/>
          <p:cNvSpPr>
            <a:spLocks/>
          </p:cNvSpPr>
          <p:nvPr/>
        </p:nvSpPr>
        <p:spPr bwMode="auto">
          <a:xfrm rot="5400000">
            <a:off x="6324600" y="2743200"/>
            <a:ext cx="152400" cy="914400"/>
          </a:xfrm>
          <a:prstGeom prst="rightBrace">
            <a:avLst>
              <a:gd name="adj1" fmla="val 1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5" name="Hộp_Văn_Bản 5"/>
          <p:cNvSpPr txBox="1">
            <a:spLocks noChangeArrowheads="1"/>
          </p:cNvSpPr>
          <p:nvPr/>
        </p:nvSpPr>
        <p:spPr bwMode="auto">
          <a:xfrm>
            <a:off x="6026150" y="3443288"/>
            <a:ext cx="679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31</a:t>
            </a:r>
          </a:p>
        </p:txBody>
      </p:sp>
      <p:sp>
        <p:nvSpPr>
          <p:cNvPr id="7" name="Hộp_Văn_Bản 12"/>
          <p:cNvSpPr txBox="1">
            <a:spLocks noChangeArrowheads="1"/>
          </p:cNvSpPr>
          <p:nvPr/>
        </p:nvSpPr>
        <p:spPr bwMode="auto">
          <a:xfrm>
            <a:off x="5029200" y="3443288"/>
            <a:ext cx="281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306 +       = 337</a:t>
            </a:r>
          </a:p>
        </p:txBody>
      </p:sp>
      <p:sp>
        <p:nvSpPr>
          <p:cNvPr id="9" name="Hộp_Văn_Bản 12"/>
          <p:cNvSpPr txBox="1">
            <a:spLocks noChangeArrowheads="1"/>
          </p:cNvSpPr>
          <p:nvPr/>
        </p:nvSpPr>
        <p:spPr bwMode="auto">
          <a:xfrm>
            <a:off x="4953000" y="41148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5 x 11 – 20 =</a:t>
            </a:r>
          </a:p>
        </p:txBody>
      </p:sp>
      <p:sp>
        <p:nvSpPr>
          <p:cNvPr id="80914" name="AutoShape 18"/>
          <p:cNvSpPr>
            <a:spLocks/>
          </p:cNvSpPr>
          <p:nvPr/>
        </p:nvSpPr>
        <p:spPr bwMode="auto">
          <a:xfrm rot="5400000">
            <a:off x="5486400" y="4191000"/>
            <a:ext cx="2286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0" name="Hộp_Văn_Bản 5"/>
          <p:cNvSpPr txBox="1">
            <a:spLocks noChangeArrowheads="1"/>
          </p:cNvSpPr>
          <p:nvPr/>
        </p:nvSpPr>
        <p:spPr bwMode="auto">
          <a:xfrm>
            <a:off x="5187950" y="4814888"/>
            <a:ext cx="679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55</a:t>
            </a:r>
          </a:p>
        </p:txBody>
      </p:sp>
      <p:sp>
        <p:nvSpPr>
          <p:cNvPr id="11" name="Hộp_Văn_Bản 12"/>
          <p:cNvSpPr txBox="1">
            <a:spLocks noChangeArrowheads="1"/>
          </p:cNvSpPr>
          <p:nvPr/>
        </p:nvSpPr>
        <p:spPr bwMode="auto">
          <a:xfrm>
            <a:off x="5105400" y="48006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    - 20 = 35</a:t>
            </a:r>
          </a:p>
        </p:txBody>
      </p:sp>
      <p:sp>
        <p:nvSpPr>
          <p:cNvPr id="80917" name="AutoShape 21"/>
          <p:cNvSpPr>
            <a:spLocks/>
          </p:cNvSpPr>
          <p:nvPr/>
        </p:nvSpPr>
        <p:spPr bwMode="auto">
          <a:xfrm rot="5400000">
            <a:off x="1371600" y="4267200"/>
            <a:ext cx="2286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2" name="Hộp_Văn_Bản 12"/>
          <p:cNvSpPr txBox="1">
            <a:spLocks noChangeArrowheads="1"/>
          </p:cNvSpPr>
          <p:nvPr/>
        </p:nvSpPr>
        <p:spPr bwMode="auto">
          <a:xfrm>
            <a:off x="1219200" y="48768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 + 30 = 38</a:t>
            </a:r>
          </a:p>
        </p:txBody>
      </p:sp>
      <p:sp>
        <p:nvSpPr>
          <p:cNvPr id="5141" name="Rectangle 23"/>
          <p:cNvSpPr>
            <a:spLocks noChangeArrowheads="1"/>
          </p:cNvSpPr>
          <p:nvPr/>
        </p:nvSpPr>
        <p:spPr bwMode="auto">
          <a:xfrm>
            <a:off x="1227138" y="1766888"/>
            <a:ext cx="16684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Bài tập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83 1.11111E-6 L 0.00417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4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500"/>
                                        <p:tgtEl>
                                          <p:spTgt spid="8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5" dur="500"/>
                                        <p:tgtEl>
                                          <p:spTgt spid="809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5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1" dur="5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1" dur="5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0" dur="5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/>
      <p:bldP spid="6" grpId="0"/>
      <p:bldP spid="8" grpId="0"/>
      <p:bldP spid="80903" grpId="0" animBg="1"/>
      <p:bldP spid="80903" grpId="1" animBg="1"/>
      <p:bldP spid="13" grpId="0"/>
      <p:bldP spid="2" grpId="0"/>
      <p:bldP spid="3" grpId="0"/>
      <p:bldP spid="80908" grpId="0" animBg="1"/>
      <p:bldP spid="4" grpId="0"/>
      <p:bldP spid="4" grpId="1"/>
      <p:bldP spid="80910" grpId="0" animBg="1"/>
      <p:bldP spid="80910" grpId="1" animBg="1"/>
      <p:bldP spid="5" grpId="0"/>
      <p:bldP spid="7" grpId="0"/>
      <p:bldP spid="9" grpId="0"/>
      <p:bldP spid="80914" grpId="0" animBg="1"/>
      <p:bldP spid="80914" grpId="1" animBg="1"/>
      <p:bldP spid="10" grpId="0"/>
      <p:bldP spid="11" grpId="0"/>
      <p:bldP spid="80917" grpId="0" animBg="1"/>
      <p:bldP spid="80917" grpId="1" animBg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Hộp_Văn_Bản 3"/>
          <p:cNvSpPr txBox="1">
            <a:spLocks noChangeArrowheads="1"/>
          </p:cNvSpPr>
          <p:nvPr/>
        </p:nvSpPr>
        <p:spPr bwMode="auto">
          <a:xfrm>
            <a:off x="992188" y="2224088"/>
            <a:ext cx="65516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  Bài tập 3: Tính giá trị của biểu thức :</a:t>
            </a:r>
          </a:p>
        </p:txBody>
      </p:sp>
      <p:sp>
        <p:nvSpPr>
          <p:cNvPr id="6147" name="Hộp_Văn_Bản 4"/>
          <p:cNvSpPr txBox="1">
            <a:spLocks noChangeArrowheads="1"/>
          </p:cNvSpPr>
          <p:nvPr/>
        </p:nvSpPr>
        <p:spPr bwMode="auto">
          <a:xfrm>
            <a:off x="2479675" y="762000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Luyện tập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304800" y="2757488"/>
            <a:ext cx="2520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a) 81 : 9 +10 =</a:t>
            </a:r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685800" y="3595688"/>
            <a:ext cx="2057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20 x 9 : 2 = </a:t>
            </a:r>
          </a:p>
        </p:txBody>
      </p:sp>
      <p:sp>
        <p:nvSpPr>
          <p:cNvPr id="6150" name="Hộp_Văn_Bản 5"/>
          <p:cNvSpPr txBox="1">
            <a:spLocks noChangeArrowheads="1"/>
          </p:cNvSpPr>
          <p:nvPr/>
        </p:nvSpPr>
        <p:spPr bwMode="auto">
          <a:xfrm>
            <a:off x="1143000" y="1524000"/>
            <a:ext cx="1787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Bài tập 2:</a:t>
            </a:r>
          </a:p>
        </p:txBody>
      </p:sp>
      <p:sp>
        <p:nvSpPr>
          <p:cNvPr id="3" name="Hộp_Văn_Bản 12"/>
          <p:cNvSpPr txBox="1">
            <a:spLocks noChangeArrowheads="1"/>
          </p:cNvSpPr>
          <p:nvPr/>
        </p:nvSpPr>
        <p:spPr bwMode="auto">
          <a:xfrm>
            <a:off x="4191000" y="2743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b)11 x 8 - 60 = </a:t>
            </a:r>
          </a:p>
        </p:txBody>
      </p:sp>
      <p:sp>
        <p:nvSpPr>
          <p:cNvPr id="82956" name="Rectangle 12"/>
          <p:cNvSpPr>
            <a:spLocks noChangeArrowheads="1"/>
          </p:cNvSpPr>
          <p:nvPr/>
        </p:nvSpPr>
        <p:spPr bwMode="auto">
          <a:xfrm>
            <a:off x="0" y="1981200"/>
            <a:ext cx="1524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Phiếu học tập</a:t>
            </a:r>
          </a:p>
        </p:txBody>
      </p:sp>
      <p:sp>
        <p:nvSpPr>
          <p:cNvPr id="4" name="Hộp_Văn_Bản 12"/>
          <p:cNvSpPr txBox="1">
            <a:spLocks noChangeArrowheads="1"/>
          </p:cNvSpPr>
          <p:nvPr/>
        </p:nvSpPr>
        <p:spPr bwMode="auto">
          <a:xfrm>
            <a:off x="4648200" y="3671888"/>
            <a:ext cx="220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12 + 7 x 9 =</a:t>
            </a:r>
          </a:p>
        </p:txBody>
      </p:sp>
      <p:sp>
        <p:nvSpPr>
          <p:cNvPr id="6154" name="Rectangle 23"/>
          <p:cNvSpPr>
            <a:spLocks noChangeArrowheads="1"/>
          </p:cNvSpPr>
          <p:nvPr/>
        </p:nvSpPr>
        <p:spPr bwMode="auto">
          <a:xfrm>
            <a:off x="1143000" y="1143000"/>
            <a:ext cx="1668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Bài tập 1</a:t>
            </a:r>
          </a:p>
        </p:txBody>
      </p:sp>
      <p:sp>
        <p:nvSpPr>
          <p:cNvPr id="8" name="Hộp_Văn_Bản 7"/>
          <p:cNvSpPr txBox="1">
            <a:spLocks noChangeArrowheads="1"/>
          </p:cNvSpPr>
          <p:nvPr/>
        </p:nvSpPr>
        <p:spPr bwMode="auto">
          <a:xfrm>
            <a:off x="2743200" y="2743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19</a:t>
            </a:r>
          </a:p>
        </p:txBody>
      </p:sp>
      <p:sp>
        <p:nvSpPr>
          <p:cNvPr id="5" name="Hộp_Văn_Bản 7"/>
          <p:cNvSpPr txBox="1">
            <a:spLocks noChangeArrowheads="1"/>
          </p:cNvSpPr>
          <p:nvPr/>
        </p:nvSpPr>
        <p:spPr bwMode="auto">
          <a:xfrm>
            <a:off x="3276600" y="2743200"/>
            <a:ext cx="457200" cy="528638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Đ</a:t>
            </a:r>
          </a:p>
        </p:txBody>
      </p:sp>
      <p:sp>
        <p:nvSpPr>
          <p:cNvPr id="7" name="Hộp_Văn_Bản 7"/>
          <p:cNvSpPr txBox="1">
            <a:spLocks noChangeArrowheads="1"/>
          </p:cNvSpPr>
          <p:nvPr/>
        </p:nvSpPr>
        <p:spPr bwMode="auto">
          <a:xfrm>
            <a:off x="2590800" y="3581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90</a:t>
            </a:r>
          </a:p>
        </p:txBody>
      </p:sp>
      <p:sp>
        <p:nvSpPr>
          <p:cNvPr id="9" name="Hộp_Văn_Bản 7"/>
          <p:cNvSpPr txBox="1">
            <a:spLocks noChangeArrowheads="1"/>
          </p:cNvSpPr>
          <p:nvPr/>
        </p:nvSpPr>
        <p:spPr bwMode="auto">
          <a:xfrm>
            <a:off x="3200400" y="3581400"/>
            <a:ext cx="457200" cy="528638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Đ</a:t>
            </a:r>
          </a:p>
        </p:txBody>
      </p:sp>
      <p:sp>
        <p:nvSpPr>
          <p:cNvPr id="10" name="Hộp_Văn_Bản 7"/>
          <p:cNvSpPr txBox="1">
            <a:spLocks noChangeArrowheads="1"/>
          </p:cNvSpPr>
          <p:nvPr/>
        </p:nvSpPr>
        <p:spPr bwMode="auto">
          <a:xfrm>
            <a:off x="6629400" y="2743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28</a:t>
            </a:r>
          </a:p>
        </p:txBody>
      </p:sp>
      <p:sp>
        <p:nvSpPr>
          <p:cNvPr id="11" name="Hộp_Văn_Bản 7"/>
          <p:cNvSpPr txBox="1">
            <a:spLocks noChangeArrowheads="1"/>
          </p:cNvSpPr>
          <p:nvPr/>
        </p:nvSpPr>
        <p:spPr bwMode="auto">
          <a:xfrm>
            <a:off x="7315200" y="2743200"/>
            <a:ext cx="457200" cy="528638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Đ</a:t>
            </a:r>
          </a:p>
        </p:txBody>
      </p:sp>
      <p:sp>
        <p:nvSpPr>
          <p:cNvPr id="12" name="Hộp_Văn_Bản 7"/>
          <p:cNvSpPr txBox="1">
            <a:spLocks noChangeArrowheads="1"/>
          </p:cNvSpPr>
          <p:nvPr/>
        </p:nvSpPr>
        <p:spPr bwMode="auto">
          <a:xfrm>
            <a:off x="6705600" y="3657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75</a:t>
            </a:r>
          </a:p>
        </p:txBody>
      </p:sp>
      <p:sp>
        <p:nvSpPr>
          <p:cNvPr id="14" name="Hộp_Văn_Bản 7"/>
          <p:cNvSpPr txBox="1">
            <a:spLocks noChangeArrowheads="1"/>
          </p:cNvSpPr>
          <p:nvPr/>
        </p:nvSpPr>
        <p:spPr bwMode="auto">
          <a:xfrm>
            <a:off x="7315200" y="3662363"/>
            <a:ext cx="457200" cy="528637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Đ</a:t>
            </a:r>
          </a:p>
        </p:txBody>
      </p:sp>
      <p:sp>
        <p:nvSpPr>
          <p:cNvPr id="15" name="Hộp_Văn_Bản 12"/>
          <p:cNvSpPr txBox="1">
            <a:spLocks noChangeArrowheads="1"/>
          </p:cNvSpPr>
          <p:nvPr/>
        </p:nvSpPr>
        <p:spPr bwMode="auto">
          <a:xfrm>
            <a:off x="381000" y="4676775"/>
            <a:ext cx="7239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a) </a:t>
            </a:r>
            <a:r>
              <a:rPr lang="en-US" sz="2800" b="1" u="sng"/>
              <a:t>81 : 9</a:t>
            </a:r>
            <a:r>
              <a:rPr lang="en-US" sz="2800" b="1"/>
              <a:t> +10 =               b) </a:t>
            </a:r>
            <a:r>
              <a:rPr lang="en-US" sz="2800" b="1" u="sng"/>
              <a:t>11 x 8</a:t>
            </a:r>
            <a:r>
              <a:rPr lang="en-US" sz="2800" b="1"/>
              <a:t> - 60 =</a:t>
            </a:r>
            <a:r>
              <a:rPr lang="en-US"/>
              <a:t> </a:t>
            </a:r>
            <a:endParaRPr lang="en-US" sz="2800" b="1"/>
          </a:p>
          <a:p>
            <a:r>
              <a:rPr lang="en-US" sz="2800" b="1"/>
              <a:t>        9 + 10 = 19                     88 – 60 = 28</a:t>
            </a:r>
          </a:p>
          <a:p>
            <a:r>
              <a:rPr lang="en-US" sz="2800" b="1"/>
              <a:t>    </a:t>
            </a:r>
            <a:r>
              <a:rPr lang="en-US" sz="2800" b="1" u="sng"/>
              <a:t>20 x 9</a:t>
            </a:r>
            <a:r>
              <a:rPr lang="en-US" sz="2800" b="1"/>
              <a:t> : 2 =                    12 + </a:t>
            </a:r>
            <a:r>
              <a:rPr lang="en-US" sz="2800" b="1" u="sng"/>
              <a:t>7 x 9</a:t>
            </a:r>
            <a:r>
              <a:rPr lang="en-US"/>
              <a:t>  </a:t>
            </a:r>
            <a:r>
              <a:rPr lang="en-US" sz="2800"/>
              <a:t>=</a:t>
            </a:r>
            <a:endParaRPr lang="en-US" sz="2800" b="1"/>
          </a:p>
          <a:p>
            <a:r>
              <a:rPr lang="en-US" sz="2800" b="1"/>
              <a:t>       180 : 2 = 90                    12 + 63 = 75</a:t>
            </a:r>
          </a:p>
        </p:txBody>
      </p:sp>
      <p:sp>
        <p:nvSpPr>
          <p:cNvPr id="16" name="Hộp_Văn_Bản 12"/>
          <p:cNvSpPr txBox="1">
            <a:spLocks noChangeArrowheads="1"/>
          </p:cNvSpPr>
          <p:nvPr/>
        </p:nvSpPr>
        <p:spPr bwMode="auto">
          <a:xfrm>
            <a:off x="381000" y="41148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Chữa bài tập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83 1.11111E-6 L 0.00417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/>
      <p:bldP spid="6" grpId="0"/>
      <p:bldP spid="13" grpId="0"/>
      <p:bldP spid="3" grpId="0"/>
      <p:bldP spid="82956" grpId="0" animBg="1"/>
      <p:bldP spid="4" grpId="0"/>
      <p:bldP spid="8" grpId="0"/>
      <p:bldP spid="5" grpId="0" animBg="1"/>
      <p:bldP spid="7" grpId="0"/>
      <p:bldP spid="9" grpId="0" animBg="1"/>
      <p:bldP spid="10" grpId="0"/>
      <p:bldP spid="11" grpId="0" animBg="1"/>
      <p:bldP spid="12" grpId="0"/>
      <p:bldP spid="14" grpId="0" animBg="1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êu đề phụ 2"/>
          <p:cNvSpPr>
            <a:spLocks noGrp="1"/>
          </p:cNvSpPr>
          <p:nvPr>
            <p:ph type="subTitle" idx="4294967295"/>
          </p:nvPr>
        </p:nvSpPr>
        <p:spPr>
          <a:xfrm>
            <a:off x="3124200" y="381000"/>
            <a:ext cx="2438400" cy="5334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sz="2800" b="1" smtClean="0">
                <a:latin typeface="Arial" charset="0"/>
              </a:rPr>
              <a:t>MÔN TOÁN</a:t>
            </a:r>
          </a:p>
        </p:txBody>
      </p:sp>
      <p:sp>
        <p:nvSpPr>
          <p:cNvPr id="93187" name="Hộp_Văn_Bản 3"/>
          <p:cNvSpPr txBox="1">
            <a:spLocks noChangeArrowheads="1"/>
          </p:cNvSpPr>
          <p:nvPr/>
        </p:nvSpPr>
        <p:spPr bwMode="auto">
          <a:xfrm>
            <a:off x="573088" y="2674938"/>
            <a:ext cx="70469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  Bài tập 4: Mỗi số trong hình tròn là giá trị của </a:t>
            </a:r>
          </a:p>
          <a:p>
            <a:r>
              <a:rPr lang="en-US" sz="2400" b="1"/>
              <a:t>biểu thức nào ?</a:t>
            </a:r>
          </a:p>
        </p:txBody>
      </p:sp>
      <p:sp>
        <p:nvSpPr>
          <p:cNvPr id="7172" name="Hộp_Văn_Bản 4"/>
          <p:cNvSpPr txBox="1">
            <a:spLocks noChangeArrowheads="1"/>
          </p:cNvSpPr>
          <p:nvPr/>
        </p:nvSpPr>
        <p:spPr bwMode="auto">
          <a:xfrm>
            <a:off x="2479675" y="762000"/>
            <a:ext cx="3311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Tiết 80 : Luyện tập</a:t>
            </a:r>
          </a:p>
        </p:txBody>
      </p:sp>
      <p:sp>
        <p:nvSpPr>
          <p:cNvPr id="7173" name="Hộp_Văn_Bản 5"/>
          <p:cNvSpPr txBox="1">
            <a:spLocks noChangeArrowheads="1"/>
          </p:cNvSpPr>
          <p:nvPr/>
        </p:nvSpPr>
        <p:spPr bwMode="auto">
          <a:xfrm>
            <a:off x="1143000" y="1524000"/>
            <a:ext cx="1570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Bài tập 2:</a:t>
            </a:r>
          </a:p>
        </p:txBody>
      </p:sp>
      <p:sp>
        <p:nvSpPr>
          <p:cNvPr id="93191" name="Rectangle 7"/>
          <p:cNvSpPr>
            <a:spLocks noChangeArrowheads="1"/>
          </p:cNvSpPr>
          <p:nvPr/>
        </p:nvSpPr>
        <p:spPr bwMode="auto">
          <a:xfrm>
            <a:off x="0" y="2362200"/>
            <a:ext cx="1524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Vở bài tập</a:t>
            </a: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1143000" y="1143000"/>
            <a:ext cx="1466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Bài tập 1</a:t>
            </a:r>
          </a:p>
        </p:txBody>
      </p:sp>
      <p:sp>
        <p:nvSpPr>
          <p:cNvPr id="7176" name="Rectangle 9"/>
          <p:cNvSpPr>
            <a:spLocks noChangeArrowheads="1"/>
          </p:cNvSpPr>
          <p:nvPr/>
        </p:nvSpPr>
        <p:spPr bwMode="auto">
          <a:xfrm>
            <a:off x="1143000" y="1905000"/>
            <a:ext cx="1466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Bài tập 3</a:t>
            </a:r>
          </a:p>
        </p:txBody>
      </p:sp>
      <p:sp>
        <p:nvSpPr>
          <p:cNvPr id="93194" name="Line 10"/>
          <p:cNvSpPr>
            <a:spLocks noChangeShapeType="1"/>
          </p:cNvSpPr>
          <p:nvPr/>
        </p:nvSpPr>
        <p:spPr bwMode="auto">
          <a:xfrm>
            <a:off x="1905000" y="4267200"/>
            <a:ext cx="9144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 flipV="1">
            <a:off x="2057400" y="4191000"/>
            <a:ext cx="8382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 flipV="1">
            <a:off x="3962400" y="5181600"/>
            <a:ext cx="8382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93197" name="Line 13"/>
          <p:cNvSpPr>
            <a:spLocks noChangeShapeType="1"/>
          </p:cNvSpPr>
          <p:nvPr/>
        </p:nvSpPr>
        <p:spPr bwMode="auto">
          <a:xfrm flipH="1" flipV="1">
            <a:off x="5257800" y="4191000"/>
            <a:ext cx="990600" cy="838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93198" name="Line 14"/>
          <p:cNvSpPr>
            <a:spLocks noChangeShapeType="1"/>
          </p:cNvSpPr>
          <p:nvPr/>
        </p:nvSpPr>
        <p:spPr bwMode="auto">
          <a:xfrm flipH="1">
            <a:off x="4419600" y="4191000"/>
            <a:ext cx="16764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2" name="Hộp_Văn_Bản 5"/>
          <p:cNvSpPr txBox="1">
            <a:spLocks noChangeArrowheads="1"/>
          </p:cNvSpPr>
          <p:nvPr/>
        </p:nvSpPr>
        <p:spPr bwMode="auto">
          <a:xfrm>
            <a:off x="6096000" y="3657600"/>
            <a:ext cx="1976438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50 + 20 x 4</a:t>
            </a:r>
          </a:p>
        </p:txBody>
      </p:sp>
      <p:sp>
        <p:nvSpPr>
          <p:cNvPr id="3" name="Hộp_Văn_Bản 5"/>
          <p:cNvSpPr txBox="1">
            <a:spLocks noChangeArrowheads="1"/>
          </p:cNvSpPr>
          <p:nvPr/>
        </p:nvSpPr>
        <p:spPr bwMode="auto">
          <a:xfrm>
            <a:off x="6223000" y="4953000"/>
            <a:ext cx="17780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11 x 3 + 6</a:t>
            </a:r>
          </a:p>
        </p:txBody>
      </p:sp>
      <p:sp>
        <p:nvSpPr>
          <p:cNvPr id="4" name="Hộp_Văn_Bản 5"/>
          <p:cNvSpPr txBox="1">
            <a:spLocks noChangeArrowheads="1"/>
          </p:cNvSpPr>
          <p:nvPr/>
        </p:nvSpPr>
        <p:spPr bwMode="auto">
          <a:xfrm>
            <a:off x="3124200" y="5715000"/>
            <a:ext cx="1897063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81 - 20 + 7</a:t>
            </a:r>
          </a:p>
        </p:txBody>
      </p:sp>
      <p:sp>
        <p:nvSpPr>
          <p:cNvPr id="5" name="Hộp_Văn_Bản 5"/>
          <p:cNvSpPr txBox="1">
            <a:spLocks noChangeArrowheads="1"/>
          </p:cNvSpPr>
          <p:nvPr/>
        </p:nvSpPr>
        <p:spPr bwMode="auto">
          <a:xfrm>
            <a:off x="368300" y="3657600"/>
            <a:ext cx="16891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80 : 2 x 3</a:t>
            </a:r>
          </a:p>
        </p:txBody>
      </p:sp>
      <p:sp>
        <p:nvSpPr>
          <p:cNvPr id="7" name="Hộp_Văn_Bản 5"/>
          <p:cNvSpPr txBox="1">
            <a:spLocks noChangeArrowheads="1"/>
          </p:cNvSpPr>
          <p:nvPr/>
        </p:nvSpPr>
        <p:spPr bwMode="auto">
          <a:xfrm>
            <a:off x="312738" y="4876800"/>
            <a:ext cx="1897062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70 + 60 : 3</a:t>
            </a:r>
          </a:p>
        </p:txBody>
      </p:sp>
      <p:sp>
        <p:nvSpPr>
          <p:cNvPr id="93209" name="Oval 25"/>
          <p:cNvSpPr>
            <a:spLocks noChangeArrowheads="1"/>
          </p:cNvSpPr>
          <p:nvPr/>
        </p:nvSpPr>
        <p:spPr bwMode="auto">
          <a:xfrm>
            <a:off x="4724400" y="37338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39</a:t>
            </a:r>
          </a:p>
        </p:txBody>
      </p:sp>
      <p:sp>
        <p:nvSpPr>
          <p:cNvPr id="93210" name="Oval 26"/>
          <p:cNvSpPr>
            <a:spLocks noChangeArrowheads="1"/>
          </p:cNvSpPr>
          <p:nvPr/>
        </p:nvSpPr>
        <p:spPr bwMode="auto">
          <a:xfrm>
            <a:off x="3886200" y="43434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130</a:t>
            </a:r>
          </a:p>
        </p:txBody>
      </p:sp>
      <p:sp>
        <p:nvSpPr>
          <p:cNvPr id="93211" name="Oval 27"/>
          <p:cNvSpPr>
            <a:spLocks noChangeArrowheads="1"/>
          </p:cNvSpPr>
          <p:nvPr/>
        </p:nvSpPr>
        <p:spPr bwMode="auto">
          <a:xfrm>
            <a:off x="4724400" y="47244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68</a:t>
            </a:r>
          </a:p>
        </p:txBody>
      </p:sp>
      <p:sp>
        <p:nvSpPr>
          <p:cNvPr id="93212" name="Oval 28"/>
          <p:cNvSpPr>
            <a:spLocks noChangeArrowheads="1"/>
          </p:cNvSpPr>
          <p:nvPr/>
        </p:nvSpPr>
        <p:spPr bwMode="auto">
          <a:xfrm>
            <a:off x="2895600" y="38100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90</a:t>
            </a:r>
          </a:p>
        </p:txBody>
      </p:sp>
      <p:sp>
        <p:nvSpPr>
          <p:cNvPr id="93213" name="Oval 29"/>
          <p:cNvSpPr>
            <a:spLocks noChangeArrowheads="1"/>
          </p:cNvSpPr>
          <p:nvPr/>
        </p:nvSpPr>
        <p:spPr bwMode="auto">
          <a:xfrm>
            <a:off x="2819400" y="47244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83 1.11111E-6 L 0.00417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3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32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3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3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3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32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3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3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3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3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3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3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3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3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3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3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3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/>
      <p:bldP spid="93191" grpId="0" animBg="1"/>
      <p:bldP spid="93194" grpId="0" animBg="1"/>
      <p:bldP spid="93195" grpId="0" animBg="1"/>
      <p:bldP spid="93196" grpId="0" animBg="1"/>
      <p:bldP spid="93197" grpId="0" animBg="1"/>
      <p:bldP spid="93198" grpId="0" animBg="1"/>
      <p:bldP spid="2" grpId="0" animBg="1"/>
      <p:bldP spid="3" grpId="0" animBg="1"/>
      <p:bldP spid="4" grpId="0" animBg="1"/>
      <p:bldP spid="5" grpId="0" animBg="1"/>
      <p:bldP spid="7" grpId="0" animBg="1"/>
      <p:bldP spid="93209" grpId="0" animBg="1"/>
      <p:bldP spid="93210" grpId="0" animBg="1"/>
      <p:bldP spid="93211" grpId="0" animBg="1"/>
      <p:bldP spid="93212" grpId="0" animBg="1"/>
      <p:bldP spid="932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Tiêu đề phụ 2"/>
          <p:cNvSpPr>
            <a:spLocks/>
          </p:cNvSpPr>
          <p:nvPr/>
        </p:nvSpPr>
        <p:spPr bwMode="auto">
          <a:xfrm>
            <a:off x="2743200" y="381000"/>
            <a:ext cx="2438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MÔN TOÁN</a:t>
            </a:r>
          </a:p>
        </p:txBody>
      </p:sp>
      <p:sp>
        <p:nvSpPr>
          <p:cNvPr id="8195" name="Hộp_Văn_Bản 4"/>
          <p:cNvSpPr txBox="1">
            <a:spLocks noChangeArrowheads="1"/>
          </p:cNvSpPr>
          <p:nvPr/>
        </p:nvSpPr>
        <p:spPr bwMode="auto">
          <a:xfrm>
            <a:off x="2514600" y="852488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Luyện tập</a:t>
            </a:r>
          </a:p>
        </p:txBody>
      </p:sp>
      <p:sp>
        <p:nvSpPr>
          <p:cNvPr id="8196" name="Hộp_Văn_Bản 3"/>
          <p:cNvSpPr txBox="1">
            <a:spLocks noChangeArrowheads="1"/>
          </p:cNvSpPr>
          <p:nvPr/>
        </p:nvSpPr>
        <p:spPr bwMode="auto">
          <a:xfrm>
            <a:off x="69850" y="3810000"/>
            <a:ext cx="427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 Bài tập 2: Tính giá trị của biểu thức :</a:t>
            </a:r>
          </a:p>
        </p:txBody>
      </p:sp>
      <p:sp>
        <p:nvSpPr>
          <p:cNvPr id="8197" name="Hộp_Văn_Bản 5"/>
          <p:cNvSpPr txBox="1">
            <a:spLocks noChangeArrowheads="1"/>
          </p:cNvSpPr>
          <p:nvPr/>
        </p:nvSpPr>
        <p:spPr bwMode="auto">
          <a:xfrm>
            <a:off x="533400" y="43434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a) 375 – 10 x 3 =345</a:t>
            </a:r>
          </a:p>
        </p:txBody>
      </p:sp>
      <p:sp>
        <p:nvSpPr>
          <p:cNvPr id="8198" name="Hộp_Văn_Bản 5"/>
          <p:cNvSpPr txBox="1">
            <a:spLocks noChangeArrowheads="1"/>
          </p:cNvSpPr>
          <p:nvPr/>
        </p:nvSpPr>
        <p:spPr bwMode="auto">
          <a:xfrm>
            <a:off x="533400" y="49530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64 : 8 + 30 =38</a:t>
            </a:r>
          </a:p>
        </p:txBody>
      </p:sp>
      <p:sp>
        <p:nvSpPr>
          <p:cNvPr id="8199" name="Hộp_Văn_Bản 12"/>
          <p:cNvSpPr txBox="1">
            <a:spLocks noChangeArrowheads="1"/>
          </p:cNvSpPr>
          <p:nvPr/>
        </p:nvSpPr>
        <p:spPr bwMode="auto">
          <a:xfrm>
            <a:off x="457200" y="54102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b)306 + 93 : 3 = 337</a:t>
            </a:r>
          </a:p>
        </p:txBody>
      </p:sp>
      <p:sp>
        <p:nvSpPr>
          <p:cNvPr id="8200" name="Hộp_Văn_Bản 12"/>
          <p:cNvSpPr txBox="1">
            <a:spLocks noChangeArrowheads="1"/>
          </p:cNvSpPr>
          <p:nvPr/>
        </p:nvSpPr>
        <p:spPr bwMode="auto">
          <a:xfrm>
            <a:off x="533400" y="59436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5 x 11 – 20 =35</a:t>
            </a:r>
          </a:p>
        </p:txBody>
      </p:sp>
      <p:sp>
        <p:nvSpPr>
          <p:cNvPr id="8201" name="Hộp_Văn_Bản 5"/>
          <p:cNvSpPr txBox="1">
            <a:spLocks noChangeArrowheads="1"/>
          </p:cNvSpPr>
          <p:nvPr/>
        </p:nvSpPr>
        <p:spPr bwMode="auto">
          <a:xfrm>
            <a:off x="533400" y="190500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a) 125 – 85 + 80 = 120</a:t>
            </a:r>
          </a:p>
        </p:txBody>
      </p:sp>
      <p:sp>
        <p:nvSpPr>
          <p:cNvPr id="8202" name="Hộp_Văn_Bản 5"/>
          <p:cNvSpPr txBox="1">
            <a:spLocks noChangeArrowheads="1"/>
          </p:cNvSpPr>
          <p:nvPr/>
        </p:nvSpPr>
        <p:spPr bwMode="auto">
          <a:xfrm>
            <a:off x="749300" y="2209800"/>
            <a:ext cx="2146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21 x 2 x 4 =168</a:t>
            </a:r>
          </a:p>
        </p:txBody>
      </p:sp>
      <p:sp>
        <p:nvSpPr>
          <p:cNvPr id="8203" name="Hộp_Văn_Bản 12"/>
          <p:cNvSpPr txBox="1">
            <a:spLocks noChangeArrowheads="1"/>
          </p:cNvSpPr>
          <p:nvPr/>
        </p:nvSpPr>
        <p:spPr bwMode="auto">
          <a:xfrm>
            <a:off x="609600" y="26670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b) 68 + 32 – 10 = 90</a:t>
            </a:r>
          </a:p>
        </p:txBody>
      </p:sp>
      <p:sp>
        <p:nvSpPr>
          <p:cNvPr id="8204" name="Hộp_Văn_Bản 12"/>
          <p:cNvSpPr txBox="1">
            <a:spLocks noChangeArrowheads="1"/>
          </p:cNvSpPr>
          <p:nvPr/>
        </p:nvSpPr>
        <p:spPr bwMode="auto">
          <a:xfrm>
            <a:off x="533400" y="32004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147 : 7 x 6 = 126</a:t>
            </a:r>
          </a:p>
        </p:txBody>
      </p:sp>
      <p:sp>
        <p:nvSpPr>
          <p:cNvPr id="8205" name="Hộp_Văn_Bản 5"/>
          <p:cNvSpPr txBox="1">
            <a:spLocks noChangeArrowheads="1"/>
          </p:cNvSpPr>
          <p:nvPr/>
        </p:nvSpPr>
        <p:spPr bwMode="auto">
          <a:xfrm>
            <a:off x="5181600" y="19050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a) 81 : 9 +10 =19</a:t>
            </a:r>
          </a:p>
        </p:txBody>
      </p:sp>
      <p:sp>
        <p:nvSpPr>
          <p:cNvPr id="8206" name="Hộp_Văn_Bản 12"/>
          <p:cNvSpPr txBox="1">
            <a:spLocks noChangeArrowheads="1"/>
          </p:cNvSpPr>
          <p:nvPr/>
        </p:nvSpPr>
        <p:spPr bwMode="auto">
          <a:xfrm>
            <a:off x="5334000" y="24384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20 x 9 : 2 = 90</a:t>
            </a:r>
          </a:p>
        </p:txBody>
      </p:sp>
      <p:sp>
        <p:nvSpPr>
          <p:cNvPr id="8207" name="Hộp_Văn_Bản 12"/>
          <p:cNvSpPr txBox="1">
            <a:spLocks noChangeArrowheads="1"/>
          </p:cNvSpPr>
          <p:nvPr/>
        </p:nvSpPr>
        <p:spPr bwMode="auto">
          <a:xfrm>
            <a:off x="5181600" y="2909888"/>
            <a:ext cx="2514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b)11 x 8 - 60 = 28</a:t>
            </a:r>
          </a:p>
        </p:txBody>
      </p:sp>
      <p:sp>
        <p:nvSpPr>
          <p:cNvPr id="8208" name="Hộp_Văn_Bản 12"/>
          <p:cNvSpPr txBox="1">
            <a:spLocks noChangeArrowheads="1"/>
          </p:cNvSpPr>
          <p:nvPr/>
        </p:nvSpPr>
        <p:spPr bwMode="auto">
          <a:xfrm>
            <a:off x="5181600" y="34290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12 + 7 x 9 =75</a:t>
            </a:r>
          </a:p>
        </p:txBody>
      </p:sp>
      <p:sp>
        <p:nvSpPr>
          <p:cNvPr id="8209" name="Hộp_Văn_Bản 5"/>
          <p:cNvSpPr txBox="1">
            <a:spLocks noChangeArrowheads="1"/>
          </p:cNvSpPr>
          <p:nvPr/>
        </p:nvSpPr>
        <p:spPr bwMode="auto">
          <a:xfrm>
            <a:off x="3962400" y="4572000"/>
            <a:ext cx="1149350" cy="3667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80 : 2 x 3</a:t>
            </a:r>
          </a:p>
        </p:txBody>
      </p:sp>
      <p:sp>
        <p:nvSpPr>
          <p:cNvPr id="8210" name="Hộp_Văn_Bản 5"/>
          <p:cNvSpPr txBox="1">
            <a:spLocks noChangeArrowheads="1"/>
          </p:cNvSpPr>
          <p:nvPr/>
        </p:nvSpPr>
        <p:spPr bwMode="auto">
          <a:xfrm>
            <a:off x="3962400" y="5576888"/>
            <a:ext cx="128270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70 + 60 : 3</a:t>
            </a:r>
          </a:p>
        </p:txBody>
      </p:sp>
      <p:sp>
        <p:nvSpPr>
          <p:cNvPr id="8211" name="Hộp_Văn_Bản 5"/>
          <p:cNvSpPr txBox="1">
            <a:spLocks noChangeArrowheads="1"/>
          </p:cNvSpPr>
          <p:nvPr/>
        </p:nvSpPr>
        <p:spPr bwMode="auto">
          <a:xfrm>
            <a:off x="5562600" y="6110288"/>
            <a:ext cx="128270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81 - 20 + 7</a:t>
            </a:r>
          </a:p>
        </p:txBody>
      </p:sp>
      <p:sp>
        <p:nvSpPr>
          <p:cNvPr id="8212" name="Hộp_Văn_Bản 5"/>
          <p:cNvSpPr txBox="1">
            <a:spLocks noChangeArrowheads="1"/>
          </p:cNvSpPr>
          <p:nvPr/>
        </p:nvSpPr>
        <p:spPr bwMode="auto">
          <a:xfrm>
            <a:off x="7391400" y="4495800"/>
            <a:ext cx="1333500" cy="3667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50 + 20 x 4</a:t>
            </a:r>
          </a:p>
        </p:txBody>
      </p:sp>
      <p:sp>
        <p:nvSpPr>
          <p:cNvPr id="8213" name="Hộp_Văn_Bản 5"/>
          <p:cNvSpPr txBox="1">
            <a:spLocks noChangeArrowheads="1"/>
          </p:cNvSpPr>
          <p:nvPr/>
        </p:nvSpPr>
        <p:spPr bwMode="auto">
          <a:xfrm>
            <a:off x="7467600" y="5562600"/>
            <a:ext cx="1206500" cy="3667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11 x 3 + 6</a:t>
            </a:r>
          </a:p>
        </p:txBody>
      </p:sp>
      <p:sp>
        <p:nvSpPr>
          <p:cNvPr id="8214" name="Hộp_Văn_Bản 3"/>
          <p:cNvSpPr txBox="1">
            <a:spLocks noChangeArrowheads="1"/>
          </p:cNvSpPr>
          <p:nvPr/>
        </p:nvSpPr>
        <p:spPr bwMode="auto">
          <a:xfrm>
            <a:off x="0" y="1447800"/>
            <a:ext cx="427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 Bài tập 1: Tính giá trị của biểu thức :</a:t>
            </a:r>
          </a:p>
        </p:txBody>
      </p:sp>
      <p:sp>
        <p:nvSpPr>
          <p:cNvPr id="8215" name="Hộp_Văn_Bản 3"/>
          <p:cNvSpPr txBox="1">
            <a:spLocks noChangeArrowheads="1"/>
          </p:cNvSpPr>
          <p:nvPr/>
        </p:nvSpPr>
        <p:spPr bwMode="auto">
          <a:xfrm>
            <a:off x="4572000" y="1447800"/>
            <a:ext cx="427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 Bài tập 2: Tính giá trị của biểu thức :</a:t>
            </a:r>
          </a:p>
        </p:txBody>
      </p:sp>
      <p:sp>
        <p:nvSpPr>
          <p:cNvPr id="8216" name="Hộp_Văn_Bản 3"/>
          <p:cNvSpPr txBox="1">
            <a:spLocks noChangeArrowheads="1"/>
          </p:cNvSpPr>
          <p:nvPr/>
        </p:nvSpPr>
        <p:spPr bwMode="auto">
          <a:xfrm>
            <a:off x="4419600" y="3810000"/>
            <a:ext cx="4476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  Bài tập 4: Mỗi số trong hình tròn là giá</a:t>
            </a:r>
          </a:p>
          <a:p>
            <a:r>
              <a:rPr lang="en-US" b="1"/>
              <a:t> trị của biểu thức nào ?</a:t>
            </a:r>
          </a:p>
        </p:txBody>
      </p:sp>
      <p:sp>
        <p:nvSpPr>
          <p:cNvPr id="8217" name="Oval 49"/>
          <p:cNvSpPr>
            <a:spLocks noChangeArrowheads="1"/>
          </p:cNvSpPr>
          <p:nvPr/>
        </p:nvSpPr>
        <p:spPr bwMode="auto">
          <a:xfrm>
            <a:off x="5410200" y="46482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90</a:t>
            </a:r>
          </a:p>
        </p:txBody>
      </p:sp>
      <p:sp>
        <p:nvSpPr>
          <p:cNvPr id="8218" name="Oval 50"/>
          <p:cNvSpPr>
            <a:spLocks noChangeArrowheads="1"/>
          </p:cNvSpPr>
          <p:nvPr/>
        </p:nvSpPr>
        <p:spPr bwMode="auto">
          <a:xfrm>
            <a:off x="5486400" y="5410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120</a:t>
            </a:r>
          </a:p>
        </p:txBody>
      </p:sp>
      <p:sp>
        <p:nvSpPr>
          <p:cNvPr id="8219" name="Oval 51"/>
          <p:cNvSpPr>
            <a:spLocks noChangeArrowheads="1"/>
          </p:cNvSpPr>
          <p:nvPr/>
        </p:nvSpPr>
        <p:spPr bwMode="auto">
          <a:xfrm>
            <a:off x="6553200" y="45720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39</a:t>
            </a:r>
          </a:p>
        </p:txBody>
      </p:sp>
      <p:sp>
        <p:nvSpPr>
          <p:cNvPr id="8220" name="Oval 52"/>
          <p:cNvSpPr>
            <a:spLocks noChangeArrowheads="1"/>
          </p:cNvSpPr>
          <p:nvPr/>
        </p:nvSpPr>
        <p:spPr bwMode="auto">
          <a:xfrm>
            <a:off x="6629400" y="5410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68</a:t>
            </a:r>
          </a:p>
        </p:txBody>
      </p:sp>
      <p:sp>
        <p:nvSpPr>
          <p:cNvPr id="8221" name="Oval 53"/>
          <p:cNvSpPr>
            <a:spLocks noChangeArrowheads="1"/>
          </p:cNvSpPr>
          <p:nvPr/>
        </p:nvSpPr>
        <p:spPr bwMode="auto">
          <a:xfrm>
            <a:off x="6019800" y="49530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130</a:t>
            </a:r>
          </a:p>
        </p:txBody>
      </p:sp>
      <p:sp>
        <p:nvSpPr>
          <p:cNvPr id="8222" name="Line 54"/>
          <p:cNvSpPr>
            <a:spLocks noChangeShapeType="1"/>
          </p:cNvSpPr>
          <p:nvPr/>
        </p:nvSpPr>
        <p:spPr bwMode="auto">
          <a:xfrm>
            <a:off x="4724400" y="4953000"/>
            <a:ext cx="8382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8223" name="Line 55"/>
          <p:cNvSpPr>
            <a:spLocks noChangeShapeType="1"/>
          </p:cNvSpPr>
          <p:nvPr/>
        </p:nvSpPr>
        <p:spPr bwMode="auto">
          <a:xfrm flipV="1">
            <a:off x="4572000" y="4876800"/>
            <a:ext cx="8382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8224" name="Line 56"/>
          <p:cNvSpPr>
            <a:spLocks noChangeShapeType="1"/>
          </p:cNvSpPr>
          <p:nvPr/>
        </p:nvSpPr>
        <p:spPr bwMode="auto">
          <a:xfrm flipV="1">
            <a:off x="6096000" y="5715000"/>
            <a:ext cx="6096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8225" name="Line 57"/>
          <p:cNvSpPr>
            <a:spLocks noChangeShapeType="1"/>
          </p:cNvSpPr>
          <p:nvPr/>
        </p:nvSpPr>
        <p:spPr bwMode="auto">
          <a:xfrm flipH="1" flipV="1">
            <a:off x="7010400" y="4876800"/>
            <a:ext cx="9144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8226" name="Line 58"/>
          <p:cNvSpPr>
            <a:spLocks noChangeShapeType="1"/>
          </p:cNvSpPr>
          <p:nvPr/>
        </p:nvSpPr>
        <p:spPr bwMode="auto">
          <a:xfrm flipH="1">
            <a:off x="6553200" y="4876800"/>
            <a:ext cx="1066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Hộp_Văn_Bản 9"/>
          <p:cNvSpPr txBox="1">
            <a:spLocks noChangeArrowheads="1"/>
          </p:cNvSpPr>
          <p:nvPr/>
        </p:nvSpPr>
        <p:spPr bwMode="auto">
          <a:xfrm>
            <a:off x="304800" y="1905000"/>
            <a:ext cx="8382000" cy="1200150"/>
          </a:xfrm>
          <a:prstGeom prst="rect">
            <a:avLst/>
          </a:prstGeom>
          <a:solidFill>
            <a:schemeClr val="bg1"/>
          </a:solidFill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r>
              <a:rPr lang="en-US" sz="2400" b="1"/>
              <a:t>- Nếu trong biểu thức có các phép tính cộng, trừ, nhân, chia  thì ta thực hiện các phép tính </a:t>
            </a:r>
            <a:r>
              <a:rPr lang="en-US" sz="2400" b="1" u="sng"/>
              <a:t>nhân, chia</a:t>
            </a:r>
            <a:r>
              <a:rPr lang="en-US" sz="2400" b="1"/>
              <a:t> trước; rồi thực hiện các phép tính </a:t>
            </a:r>
            <a:r>
              <a:rPr lang="en-US" sz="2400" b="1" u="sng"/>
              <a:t>cộng, trừ </a:t>
            </a:r>
            <a:r>
              <a:rPr lang="en-US" sz="2400" b="1"/>
              <a:t>sau.</a:t>
            </a:r>
          </a:p>
        </p:txBody>
      </p:sp>
      <p:sp>
        <p:nvSpPr>
          <p:cNvPr id="89092" name="Tiêu đề phụ 2"/>
          <p:cNvSpPr>
            <a:spLocks/>
          </p:cNvSpPr>
          <p:nvPr/>
        </p:nvSpPr>
        <p:spPr bwMode="auto">
          <a:xfrm>
            <a:off x="2743200" y="381000"/>
            <a:ext cx="2438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MÔN TOÁN</a:t>
            </a:r>
          </a:p>
        </p:txBody>
      </p:sp>
      <p:sp>
        <p:nvSpPr>
          <p:cNvPr id="9220" name="Hộp_Văn_Bản 4"/>
          <p:cNvSpPr txBox="1">
            <a:spLocks noChangeArrowheads="1"/>
          </p:cNvSpPr>
          <p:nvPr/>
        </p:nvSpPr>
        <p:spPr bwMode="auto">
          <a:xfrm>
            <a:off x="2514600" y="762000"/>
            <a:ext cx="16367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Luyện tập</a:t>
            </a:r>
          </a:p>
        </p:txBody>
      </p:sp>
      <p:sp>
        <p:nvSpPr>
          <p:cNvPr id="9221" name="Hộp_Văn_Bản 9"/>
          <p:cNvSpPr txBox="1">
            <a:spLocks noChangeArrowheads="1"/>
          </p:cNvSpPr>
          <p:nvPr/>
        </p:nvSpPr>
        <p:spPr bwMode="auto">
          <a:xfrm>
            <a:off x="152400" y="4419600"/>
            <a:ext cx="8763000" cy="830263"/>
          </a:xfrm>
          <a:prstGeom prst="rect">
            <a:avLst/>
          </a:prstGeom>
          <a:solidFill>
            <a:schemeClr val="bg1"/>
          </a:solidFill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>
              <a:buFontTx/>
              <a:buChar char="-"/>
            </a:pPr>
            <a:r>
              <a:rPr lang="en-US" sz="2400" b="1"/>
              <a:t>Xem trước bài : </a:t>
            </a:r>
          </a:p>
          <a:p>
            <a:pPr indent="457200"/>
            <a:r>
              <a:rPr lang="en-US" sz="2400" b="1"/>
              <a:t>TÍNH GIÁ TRỊ CỦA BIỂU THỨC (Tiếp theo).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10884PHOTO" val="/9j/4AAQSkZJRgABAQAAAQABAAD/2wBDAAMCAgMCAgMDAwMEAwMEBQgFBQQEBQoHBwYIDAoMDAsKCwsNDhIQDQ4RDgsLEBYQERMUFRUVDA8XGBYUGBIUFRT/2wBDAQMEBAUEBQkFBQkUDQsNFBQUFBQUFBQUFBQUFBQUFBQUFBQUFBQUFBQUFBQUFBQUFBQUFBQUFBQUFBQUFBQUFBT/wAARCABrAF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JLYbCuOnNOigHHGM1ejjBPQ4I9aaEKMRg8V8SfirkEEA3dDzVpYB6U6BRnOD+VWVGACQaVjNyK/2cbR8tUrqAZxt6tiqXjH4j+H/AAMirql2RcsNy2kK75WHrtHQe5Irh4v2jfCl3cqskOo2qBvvyQhgPf5WJraFCpJcyi7HdRweKrQ9pTptrvZ/h3PR3iAyAvSqptzknAqpoPj3w94rk8rStUgupiM+Tu2P/wB8sAT+FbRiJB+Xr71FnHRqxyzjOm+WaafnoY89kJoyGAIrzzxv8PINSgkdEBbGeOor1eSBtuMDNULm1LRtnpirhOUXdGtGvUw81Om7M240HykUTRYI461Nbx5iU+nvU08AwvXjrWKOVy0shkEY5NeWfGj4rP4UQ6No8oTVWQNPcDB+zIegH+2evsOe4r1K6uU03Tbm7cFkt4nlYDuFUnH6V8c2tnqPxJ8YJbKx+26pcvNNIeQinkk+wH8gK9HC0oybqT2R9Jw/l0cwxHNNXjG2nd+ZgGO91u8ldEnvbh23O3zO7E92Pr9avD4eeJJo96aJflMdRAwFfaPgX4c6N4M0mG1s7cAhctMy5d27kn1rqpreHyGJRguOtbvMW21COh+70sngopSlr5WPz2n8P6xorCWexurVojuEjKyFT6g9q+jPgz8XE8TxQ6Jq0pGrom2KV+twAOcn+8B+fPeu78X6JbXlvPHIgkiYEMG7g18t2+nvoPxKtrW2dg0V/GIm7j5x/Q1SqLGRakrNHyvEGS0p0LvdbPtY+wZIxtGO/es+9TEbYrZaI8gn/wCtWZqGMYBPHXmvIsfhXMi5arlSKtSD92SeQBVe0IWbb61ZfBiIB9qErEdbEBRJ4JIpVEkbgqyHowPBBryD4d/DdvCvjjxM8ZBW2gQWsoGdqSMWHHqAoH4V6yXIyPQ1PoENrHfzSuNjTlS7g8ttGBmtFUcYtLqfoPBbksw9nfRr8UedT+LNQ0fWYLe013VHnYBmtJ9NIhYZxneVzjP0rtvEHjXV9M0GKdbdFllXhnXK8Dk4FdNqkFjbOJ5h5jsdqKg+ZifpVLxKyQWlhJLAywJncBkke9S5XtY/oCNPlTPEB4vv/EtzuPiFbhw5U26WEkSqw6qWIxmsvwv4Hl1P4z3F/NGptNP2XLlu7snyADvyCfwr359L06CxLgiRGXcjADnIrldEhhjvby6jUCWXZGzZ+8Fzj/0I10KrytuPVHw/FblhsslNPVv8zpXlwvP86yLpw/Q9Sc1ammGwjuaosQSOK5j+eVG25oM3l3AIq9K4CMR0PPFUrwHeG9KslsxI/B4waVmLS5UkkUDk/oahtZg05UHvU9npmo69ffYNJsLjULv/AJ5WyM7D646D3Nd3pn7PHiWNDe6vKmnSCN3S0RhJI21S3zY+VRx7mt44epUXuo+z4ddWhjadeMG0nb+nscRquoaZawY1C8+xsVwsvm+WUHchvX6c1ytzfeHGliEXiK6Zw2FWS8OGHodw5J9+a6kWdpeRsZTGJsfelUNt+ma5nUdMtJC6vdRXABz5csS7fwrGNo6M/pCMrwuOvNTVrZktpiIBkAZ6U7SC0Vmgxy2WOT61DoHh+fxPqyaZpyx+YwZlU/Ki7RnBwOM9PxrS1HStT8NXAt9Us5LRjwpZflb/AHW6GuhUJcnNbQ/JuNMXOrGGGSdt2+gruT1wTUWTn/61ShiVzkc96Yc4yT+tZtWPx1rWx1WleHdQ8U6mun6ZavdXMnRV6KP7zHoFHqa9w8I/s8aZYRRS+JdVW4YDLWlqSqfQt94/hiuq+HfhSPw54XW0gWP7UxD3UyDDSMffrtHAArZkcOzAduCPevqMLl9OEVKors+7wOR0oRU8RrLt0X+ZteFbHQdBljsdNtFtrYjKR28IRW9yep+pya0p2R9Sghe2T940gVickBUyR+PSs7w6gke0kIyYpCufYiuj8hJNX06UYwkzK31ZSK9rlTjZKx9NFKlZRWiPjP43/DKXwJrshjVv7Hv2ZrScdEPUxk/3l7eq89jXhFxoEovcrcyS7jwm7Nfoj+0Dq/gzwv8ADPWJ/G8u3RpFEccUQzcSXB/1awDqZM8g9gCTxmvkz9njRvAHjzxXqC3fiG41a6soFuLfRLqya2+08/MS+4+aqcblULnOfu8V8nWy2arJUno/M+4w2ZweGcq0XdeW/wDkb37Pnw9nsJDr96hhtp1EFqGHLoWBeTH904AX15PTFe/al4XsNWt3t7i1hvrdwd0ci7vzFWU0zzZYwABkoowMBeegA6AAdParOpwmO4iEbFGLE7gcEcV9Vh8PGhRUNz4zF1ni6znJb9PI8Y8T/s6Wc4eXQrp7F+SLa4BeP6A/eX9a8d8UeCtY8HNs1O0aJWJVZVO5HPoGH8jX2fbX0scamcLcITgbxhvzFUPFGhaR4p0S7tbiEOrJloJejY/ut2I6g+orgr5fRq6w91nzGMyWlUTlTXK/wKlnqK2OwB9pAyfpV2eMrqDhBlX+bPpXKXdztmwT1XbXVWcgmSN26mNT+grthqrH070sb2lyCztGcn7vzVqWNwWs43JG/eJF575z/Suau7kQ6djPLEVcgv8AbZxYOAFrdaIzerPnz9tzTV1n4dXGq6zMq3trdxnT4lbCQ5OCi+rMpOW749BXzn+yt4Ok8T/EC71e3uvKn0JY5oEDnLO+5c/7u0MD67q9U/bu8Uy3I8L6WJdsIFzcsoGQWARFJ+gZvzrh/wBhm7WD4ka9GV3o+nIxB6ZWQdv+BV5UlGWJSPp6XNTy1yvv/Vj7r0y4DxQyvG0RSPJRhyHPGPfAz+dRa1nZaznj5iG/EUSXhkdSx4zgDNNvXF1p8kYPzDDL9RXtX0sfK21uiG6nVfsqDqx3YpdoW0vJiAVjVmOfYdPzrHiujd6pFg5CLyPStDX7xbHwg4Bw9w4U/QnP8hWLim7m7lpY8/1q9Ec2ATnjArsdBvBPplu5PWPafw4rzvxAT5wPfI/lXVeDZGbRkyxOHkH61zwdglsb2sXoEMSA981KdQEdgjMwAHc1jauTiPnuKo6zK66QuGIra+hktz43/a/8THV/iNDbq7GKzs1VcHjLOSf5Cp/2LZTF8SNXnBPy6eM+4Mq8VwH7Qzs3xR1XJJwkA/8AHK7b9jcY8Zayw+8LROfrLXlQd69/Ox9ZVfLgFHy/U+7ZrwLFG5YKu8ZJPAFMuNQCL8rg5PGD1rlfHg3+DbxDyrEoR6gg8U/T/lsrZRwqxRgD0+UV7Kd3Y+Sbsb1gwEtzOBggEfiap+Mb8OLCyBztBkbn8v61JCStlNjjLL/Ouf1di+uy7iThR1oe1xXP/9k="/>
  <p:tag name="MMPROD_10884LOGO" val=""/>
  <p:tag name="MMPROD_10885PHOTO" val="/9j/4AAQSkZJRgABAQAAAQABAAD/2wBDAAMCAgMCAgMDAwMEAwMEBQgFBQQEBQoHBwYIDAoMDAsKCwsNDhIQDQ4RDgsLEBYQERMUFRUVDA8XGBYUGBIUFRT/2wBDAQMEBAUEBQkFBQkUDQsNFBQUFBQUFBQUFBQUFBQUFBQUFBQUFBQUFBQUFBQUFBQUFBQUFBQUFBQUFBQUFBQUFBT/wAARCABrAF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yJLYbCuOnNOigHHGM1ejjBPQ4I9aaEKMRg8V8SfirkEEA3dDzVpYB6U6BRnOD+VWVGACQaVjNyK/2cbR8tUrqAZxt6tiqXjH4j+H/AAMirql2RcsNy2kK75WHrtHQe5Irh4v2jfCl3cqskOo2qBvvyQhgPf5WJraFCpJcyi7HdRweKrQ9pTptrvZ/h3PR3iAyAvSqptzknAqpoPj3w94rk8rStUgupiM+Tu2P/wB8sAT+FbRiJB+Xr71FnHRqxyzjOm+WaafnoY89kJoyGAIrzzxv8PINSgkdEBbGeOor1eSBtuMDNULm1LRtnpirhOUXdGtGvUw81Om7M240HykUTRYI461Nbx5iU+nvU08AwvXjrWKOVy0shkEY5NeWfGj4rP4UQ6No8oTVWQNPcDB+zIegH+2evsOe4r1K6uU03Tbm7cFkt4nlYDuFUnH6V8c2tnqPxJ8YJbKx+26pcvNNIeQinkk+wH8gK9HC0oybqT2R9Jw/l0cwxHNNXjG2nd+ZgGO91u8ldEnvbh23O3zO7E92Pr9avD4eeJJo96aJflMdRAwFfaPgX4c6N4M0mG1s7cAhctMy5d27kn1rqpreHyGJRguOtbvMW21COh+70sngopSlr5WPz2n8P6xorCWexurVojuEjKyFT6g9q+jPgz8XE8TxQ6Jq0pGrom2KV+twAOcn+8B+fPeu78X6JbXlvPHIgkiYEMG7g18t2+nvoPxKtrW2dg0V/GIm7j5x/Q1SqLGRakrNHyvEGS0p0LvdbPtY+wZIxtGO/es+9TEbYrZaI8gn/wCtWZqGMYBPHXmvIsfhXMi5arlSKtSD92SeQBVe0IWbb61ZfBiIB9qErEdbEBRJ4JIpVEkbgqyHowPBBryD4d/DdvCvjjxM8ZBW2gQWsoGdqSMWHHqAoH4V6yXIyPQ1PoENrHfzSuNjTlS7g8ttGBmtFUcYtLqfoPBbksw9nfRr8UedT+LNQ0fWYLe013VHnYBmtJ9NIhYZxneVzjP0rtvEHjXV9M0GKdbdFllXhnXK8Dk4FdNqkFjbOJ5h5jsdqKg+ZifpVLxKyQWlhJLAywJncBkke9S5XtY/oCNPlTPEB4vv/EtzuPiFbhw5U26WEkSqw6qWIxmsvwv4Hl1P4z3F/NGptNP2XLlu7snyADvyCfwr359L06CxLgiRGXcjADnIrldEhhjvby6jUCWXZGzZ+8Fzj/0I10KrytuPVHw/FblhsslNPVv8zpXlwvP86yLpw/Q9Sc1ammGwjuaosQSOK5j+eVG25oM3l3AIq9K4CMR0PPFUrwHeG9KslsxI/B4waVmLS5UkkUDk/oahtZg05UHvU9npmo69ffYNJsLjULv/AJ5WyM7D646D3Nd3pn7PHiWNDe6vKmnSCN3S0RhJI21S3zY+VRx7mt44epUXuo+z4ddWhjadeMG0nb+nscRquoaZawY1C8+xsVwsvm+WUHchvX6c1ytzfeHGliEXiK6Zw2FWS8OGHodw5J9+a6kWdpeRsZTGJsfelUNt+ma5nUdMtJC6vdRXABz5csS7fwrGNo6M/pCMrwuOvNTVrZktpiIBkAZ6U7SC0Vmgxy2WOT61DoHh+fxPqyaZpyx+YwZlU/Ki7RnBwOM9PxrS1HStT8NXAt9Us5LRjwpZflb/AHW6GuhUJcnNbQ/JuNMXOrGGGSdt2+gruT1wTUWTn/61ShiVzkc96Yc4yT+tZtWPx1rWx1WleHdQ8U6mun6ZavdXMnRV6KP7zHoFHqa9w8I/s8aZYRRS+JdVW4YDLWlqSqfQt94/hiuq+HfhSPw54XW0gWP7UxD3UyDDSMffrtHAArZkcOzAduCPevqMLl9OEVKors+7wOR0oRU8RrLt0X+ZteFbHQdBljsdNtFtrYjKR28IRW9yep+pya0p2R9Sghe2T940gVickBUyR+PSs7w6gke0kIyYpCufYiuj8hJNX06UYwkzK31ZSK9rlTjZKx9NFKlZRWiPjP43/DKXwJrshjVv7Hv2ZrScdEPUxk/3l7eq89jXhFxoEovcrcyS7jwm7Nfoj+0Dq/gzwv8ADPWJ/G8u3RpFEccUQzcSXB/1awDqZM8g9gCTxmvkz9njRvAHjzxXqC3fiG41a6soFuLfRLqya2+08/MS+4+aqcblULnOfu8V8nWy2arJUno/M+4w2ZweGcq0XdeW/wDkb37Pnw9nsJDr96hhtp1EFqGHLoWBeTH904AX15PTFe/al4XsNWt3t7i1hvrdwd0ci7vzFWU0zzZYwABkoowMBeegA6AAdParOpwmO4iEbFGLE7gcEcV9Vh8PGhRUNz4zF1ni6znJb9PI8Y8T/s6Wc4eXQrp7F+SLa4BeP6A/eX9a8d8UeCtY8HNs1O0aJWJVZVO5HPoGH8jX2fbX0scamcLcITgbxhvzFUPFGhaR4p0S7tbiEOrJloJejY/ut2I6g+orgr5fRq6w91nzGMyWlUTlTXK/wKlnqK2OwB9pAyfpV2eMrqDhBlX+bPpXKXdztmwT1XbXVWcgmSN26mNT+grthqrH070sb2lyCztGcn7vzVqWNwWs43JG/eJF575z/Suau7kQ6djPLEVcgv8AbZxYOAFrdaIzerPnz9tzTV1n4dXGq6zMq3trdxnT4lbCQ5OCi+rMpOW749BXzn+yt4Ok8T/EC71e3uvKn0JY5oEDnLO+5c/7u0MD67q9U/bu8Uy3I8L6WJdsIFzcsoGQWARFJ+gZvzrh/wBhm7WD4ka9GV3o+nIxB6ZWQdv+BV5UlGWJSPp6XNTy1yvv/Vj7r0y4DxQyvG0RSPJRhyHPGPfAz+dRa1nZaznj5iG/EUSXhkdSx4zgDNNvXF1p8kYPzDDL9RXtX0sfK21uiG6nVfsqDqx3YpdoW0vJiAVjVmOfYdPzrHiujd6pFg5CLyPStDX7xbHwg4Bw9w4U/QnP8hWLim7m7lpY8/1q9Ec2ATnjArsdBvBPplu5PWPafw4rzvxAT5wPfI/lXVeDZGbRkyxOHkH61zwdglsb2sXoEMSA981KdQEdgjMwAHc1jauTiPnuKo6zK66QuGIra+hktz43/a/8THV/iNDbq7GKzs1VcHjLOSf5Cp/2LZTF8SNXnBPy6eM+4Mq8VwH7Qzs3xR1XJJwkA/8AHK7b9jcY8Zayw+8LROfrLXlQd69/Ox9ZVfLgFHy/U+7ZrwLFG5YKu8ZJPAFMuNQCL8rg5PGD1rlfHg3+DbxDyrEoR6gg8U/T/lsrZRwqxRgD0+UV7Kd3Y+Sbsb1gwEtzOBggEfiap+Mb8OLCyBztBkbn8v61JCStlNjjLL/Ouf1di+uy7iThR1oe1xXP/9k="/>
  <p:tag name="MMPROD_10885LOGO" val="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39&quot; value=&quot;%n. %s&quot;/&gt;&lt;property id=&quot;20141&quot; value=&quot;tinh gia tri bt 2&quot;/&gt;&lt;property id=&quot;20144&quot; value=&quot;1&quot;/&gt;&lt;property id=&quot;20146&quot; value=&quot;1&quot;/&gt;&lt;property id=&quot;20147&quot; value=&quot;0&quot;/&gt;&lt;property id=&quot;20148&quot; value=&quot;5&quot;/&gt;&lt;property id=&quot;20180&quot; value=&quot;2&quot;/&gt;&lt;property id=&quot;20181&quot; value=&quot;3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Documents and Settings\ADMIN\My Documents\ANH_PMIS\&quot;/&gt;&lt;property id=&quot;20224&quot; value=&quot;J:\Tiet toan 80 tvuong&quot;/&gt;&lt;property id=&quot;20250&quot; value=&quot;0&quot;/&gt;&lt;property id=&quot;20251&quot; value=&quot;0&quot;/&gt;&lt;property id=&quot;20259&quot; value=&quot;0&quot;/&gt;&lt;object type=&quot;10&quot; unique_id=&quot;10002&quot;&gt;&lt;object type=&quot;11&quot; unique_id=&quot;10003&quot;&gt;&lt;property id=&quot;20180&quot; value=&quot;2&quot;/&gt;&lt;property id=&quot;20181&quot; value=&quot;3&quot;/&gt;&lt;property id=&quot;20182&quot; value=&quot;0&quot;/&gt;&lt;property id=&quot;20183&quot; value=&quot;1&quot;/&gt;&lt;/object&gt;&lt;object type=&quot;12&quot; unique_id=&quot;11025&quot;&gt;&lt;/object&gt;&lt;/object&gt;&lt;object type=&quot;4&quot; unique_id=&quot;10004&quot;&gt;&lt;object type=&quot;5&quot; unique_id=&quot;10884&quot;&gt;&lt;property id=&quot;20000&quot; value=&quot;0&quot;/&gt;&lt;property id=&quot;20149&quot; value=&quot;Nguyễn Đức Thuần&quot;/&gt;&lt;property id=&quot;20150&quot; value=&quot;Phó hiệu trưởng&quot;/&gt;&lt;property id=&quot;20151&quot; value=&quot;66648412.000002.jpg&quot;/&gt;&lt;property id=&quot;20153&quot; value=&quot;ducthuancmg69@gmail.com&quot;/&gt;&lt;/object&gt;&lt;/object&gt;&lt;object type=&quot;2&quot; unique_id=&quot;10005&quot;&gt;&lt;object type=&quot;3&quot; unique_id=&quot;10006&quot;&gt;&lt;property id=&quot;20148&quot; value=&quot;5&quot;/&gt;&lt;property id=&quot;20300&quot; value=&quot;Slide 1&quot;/&gt;&lt;property id=&quot;20303&quot; value=&quot;-1&quot;/&gt;&lt;property id=&quot;20307&quot; value=&quot;256&quot;/&gt;&lt;property id=&quot;20309&quot; value=&quot;-1&quot;/&gt;&lt;/object&gt;&lt;object type=&quot;3&quot; unique_id=&quot;10007&quot;&gt;&lt;property id=&quot;20148&quot; value=&quot;5&quot;/&gt;&lt;property id=&quot;20300&quot; value=&quot;Slide 2&quot;/&gt;&lt;property id=&quot;20303&quot; value=&quot;-1&quot;/&gt;&lt;property id=&quot;20307&quot; value=&quot;257&quot;/&gt;&lt;property id=&quot;20309&quot; value=&quot;-1&quot;/&gt;&lt;/object&gt;&lt;object type=&quot;3&quot; unique_id=&quot;10023&quot;&gt;&lt;property id=&quot;20148&quot; value=&quot;5&quot;/&gt;&lt;property id=&quot;20300&quot; value=&quot;Slide 10&quot;/&gt;&lt;property id=&quot;20303&quot; value=&quot;-1&quot;/&gt;&lt;property id=&quot;20307&quot; value=&quot;275&quot;/&gt;&lt;property id=&quot;20309&quot; value=&quot;-1&quot;/&gt;&lt;/object&gt;&lt;object type=&quot;3&quot; unique_id=&quot;10159&quot;&gt;&lt;property id=&quot;20148&quot; value=&quot;5&quot;/&gt;&lt;property id=&quot;20300&quot; value=&quot;Slide 4&quot;/&gt;&lt;property id=&quot;20303&quot; value=&quot;-1&quot;/&gt;&lt;property id=&quot;20307&quot; value=&quot;276&quot;/&gt;&lt;property id=&quot;20309&quot; value=&quot;-1&quot;/&gt;&lt;/object&gt;&lt;object type=&quot;3&quot; unique_id=&quot;10308&quot;&gt;&lt;property id=&quot;20148&quot; value=&quot;5&quot;/&gt;&lt;property id=&quot;20300&quot; value=&quot;Slide 5&quot;/&gt;&lt;property id=&quot;20303&quot; value=&quot;-1&quot;/&gt;&lt;property id=&quot;20307&quot; value=&quot;277&quot;/&gt;&lt;property id=&quot;20309&quot; value=&quot;-1&quot;/&gt;&lt;/object&gt;&lt;object type=&quot;3&quot; unique_id=&quot;10309&quot;&gt;&lt;property id=&quot;20148&quot; value=&quot;5&quot;/&gt;&lt;property id=&quot;20300&quot; value=&quot;Slide 6&quot;/&gt;&lt;property id=&quot;20303&quot; value=&quot;-1&quot;/&gt;&lt;property id=&quot;20307&quot; value=&quot;278&quot;/&gt;&lt;property id=&quot;20309&quot; value=&quot;-1&quot;/&gt;&lt;/object&gt;&lt;object type=&quot;3&quot; unique_id=&quot;10374&quot;&gt;&lt;property id=&quot;20148&quot; value=&quot;5&quot;/&gt;&lt;property id=&quot;20300&quot; value=&quot;Slide 8&quot;/&gt;&lt;property id=&quot;20303&quot; value=&quot;-1&quot;/&gt;&lt;property id=&quot;20307&quot; value=&quot;280&quot;/&gt;&lt;property id=&quot;20309&quot; value=&quot;-1&quot;/&gt;&lt;/object&gt;&lt;object type=&quot;3&quot; unique_id=&quot;10487&quot;&gt;&lt;property id=&quot;20148&quot; value=&quot;5&quot;/&gt;&lt;property id=&quot;20300&quot; value=&quot;Slide 9&quot;/&gt;&lt;property id=&quot;20303&quot; value=&quot;-1&quot;/&gt;&lt;property id=&quot;20307&quot; value=&quot;281&quot;/&gt;&lt;property id=&quot;20309&quot; value=&quot;-1&quot;/&gt;&lt;/object&gt;&lt;object type=&quot;3&quot; unique_id=&quot;10575&quot;&gt;&lt;property id=&quot;20148&quot; value=&quot;5&quot;/&gt;&lt;property id=&quot;20300&quot; value=&quot;Slide 7&quot;/&gt;&lt;property id=&quot;20303&quot; value=&quot;-1&quot;/&gt;&lt;property id=&quot;20307&quot; value=&quot;282&quot;/&gt;&lt;property id=&quot;20309&quot; value=&quot;-1&quot;/&gt;&lt;/object&gt;&lt;object type=&quot;3&quot; unique_id=&quot;10591&quot;&gt;&lt;property id=&quot;20148&quot; value=&quot;5&quot;/&gt;&lt;property id=&quot;20300&quot; value=&quot;Slide 3&quot;/&gt;&lt;property id=&quot;20303&quot; value=&quot;-1&quot;/&gt;&lt;property id=&quot;20307&quot; value=&quot;283&quot;/&gt;&lt;property id=&quot;20309&quot; value=&quot;-1&quot;/&gt;&lt;/object&gt;&lt;/object&gt;&lt;object type=&quot;8&quot; unique_id=&quot;1002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hủ đề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Chủ đề3</Template>
  <TotalTime>1088</TotalTime>
  <Words>571</Words>
  <Application>Microsoft Office PowerPoint</Application>
  <PresentationFormat>On-screen Show (4:3)</PresentationFormat>
  <Paragraphs>110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Tahoma</vt:lpstr>
      <vt:lpstr>Wingdings</vt:lpstr>
      <vt:lpstr>Chủ đề3</vt:lpstr>
      <vt:lpstr>Custom Design</vt:lpstr>
      <vt:lpstr>Textured</vt:lpstr>
      <vt:lpstr>Slide 1</vt:lpstr>
      <vt:lpstr>Slide 2</vt:lpstr>
      <vt:lpstr>Slide 3</vt:lpstr>
      <vt:lpstr>Slide 4</vt:lpstr>
      <vt:lpstr>Slide 5</vt:lpstr>
      <vt:lpstr>Slide 6</vt:lpstr>
    </vt:vector>
  </TitlesOfParts>
  <Company>472 CMT7 TXBR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chiếu 1</dc:title>
  <dc:creator>KyLong Company</dc:creator>
  <cp:lastModifiedBy>CSTeam</cp:lastModifiedBy>
  <cp:revision>81</cp:revision>
  <dcterms:created xsi:type="dcterms:W3CDTF">2010-11-30T21:09:56Z</dcterms:created>
  <dcterms:modified xsi:type="dcterms:W3CDTF">2016-06-29T10:28:56Z</dcterms:modified>
</cp:coreProperties>
</file>