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5" r:id="rId2"/>
    <p:sldId id="259" r:id="rId3"/>
    <p:sldId id="292" r:id="rId4"/>
    <p:sldId id="260" r:id="rId5"/>
    <p:sldId id="288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00"/>
    <a:srgbClr val="9933FF"/>
    <a:srgbClr val="0000FF"/>
    <a:srgbClr val="FF0066"/>
    <a:srgbClr val="F4ED5E"/>
    <a:srgbClr val="FF66FF"/>
    <a:srgbClr val="CCECFF"/>
    <a:srgbClr val="99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59515C1-FFF0-4D16-9B5D-2309815D16CA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F0CF286-AB03-45FA-8C5D-98101883327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D16963-9FE4-4E40-BA86-78E3644668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E046FB-0DF2-4E20-B72F-79C543A224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678263-90E9-4923-983D-FA7E2B67C1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D00F08-0EA6-4156-B30D-33C242BCD8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571083-92D2-48C5-B887-D683530A0E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5278F8-01D6-4B0E-9D65-DFEC8BEEFB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AF3A3B-EB02-448D-9C3E-58171D7887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EE2B85-790A-4C11-A900-60986E17EA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D555B4-1338-433C-87E1-64D10B7B1D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C339C0-D287-4813-85BA-53DE93D1AD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F4AA26-5D30-4A5B-879D-9165F50EA1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E99B9D-A203-401F-815E-BA158A9FC6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fld id="{7D2CC587-E1A9-4DF3-8B13-773148B39E0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audio" Target="../media/audio2.wav"/><Relationship Id="rId7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3.wav"/><Relationship Id="rId9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2" descr="B104-10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18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</p:pic>
      <p:sp>
        <p:nvSpPr>
          <p:cNvPr id="7175" name="WordArt 7" descr="Cork"/>
          <p:cNvSpPr>
            <a:spLocks noChangeArrowheads="1" noChangeShapeType="1" noTextEdit="1"/>
          </p:cNvSpPr>
          <p:nvPr/>
        </p:nvSpPr>
        <p:spPr bwMode="auto">
          <a:xfrm>
            <a:off x="1447800" y="1219200"/>
            <a:ext cx="6553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421"/>
              </a:avLst>
            </a:prstTxWarp>
          </a:bodyPr>
          <a:lstStyle/>
          <a:p>
            <a:pPr algn="ctr"/>
            <a:r>
              <a:rPr lang="en-US" sz="4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137372" dir="3378596" algn="ctr" rotWithShape="0">
                    <a:srgbClr val="00FFCC">
                      <a:alpha val="50000"/>
                    </a:srgbClr>
                  </a:outerShdw>
                </a:effectLst>
                <a:latin typeface="Arial"/>
                <a:cs typeface="Arial"/>
              </a:rPr>
              <a:t>Luyện tập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2209800"/>
            <a:ext cx="8991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  </a:t>
            </a:r>
            <a:r>
              <a:rPr lang="en-US" sz="4000" b="1" u="sng">
                <a:solidFill>
                  <a:srgbClr val="0000FF"/>
                </a:solidFill>
                <a:latin typeface="Arial" charset="0"/>
              </a:rPr>
              <a:t>Bài 1</a:t>
            </a:r>
            <a:r>
              <a:rPr lang="en-US" sz="4000" b="1">
                <a:solidFill>
                  <a:srgbClr val="0000FF"/>
                </a:solidFill>
                <a:latin typeface="Arial" charset="0"/>
              </a:rPr>
              <a:t> Tính nhẩm:</a:t>
            </a:r>
            <a:endParaRPr lang="en-US">
              <a:solidFill>
                <a:srgbClr val="0000FF"/>
              </a:solidFill>
              <a:latin typeface="Arial" charset="0"/>
            </a:endParaRPr>
          </a:p>
          <a:p>
            <a:pPr marL="609600" indent="-609600">
              <a:spcBef>
                <a:spcPct val="2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a) 8 x 1 = </a:t>
            </a:r>
            <a:r>
              <a:rPr lang="en-US" b="1" i="1">
                <a:solidFill>
                  <a:srgbClr val="0000FF"/>
                </a:solidFill>
                <a:latin typeface="Arial" charset="0"/>
              </a:rPr>
              <a:t>8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     8 x 5 = </a:t>
            </a:r>
            <a:r>
              <a:rPr lang="en-US" b="1" i="1">
                <a:solidFill>
                  <a:srgbClr val="0000FF"/>
                </a:solidFill>
                <a:latin typeface="Arial" charset="0"/>
              </a:rPr>
              <a:t>40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      8 x 0   = </a:t>
            </a:r>
            <a:r>
              <a:rPr lang="en-US" b="1" i="1">
                <a:solidFill>
                  <a:srgbClr val="0000FF"/>
                </a:solidFill>
                <a:latin typeface="Arial" charset="0"/>
              </a:rPr>
              <a:t>0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        8 x 8 = </a:t>
            </a:r>
            <a:r>
              <a:rPr lang="en-US" b="1" i="1">
                <a:solidFill>
                  <a:srgbClr val="0000FF"/>
                </a:solidFill>
                <a:latin typeface="Arial" charset="0"/>
              </a:rPr>
              <a:t>6</a:t>
            </a:r>
          </a:p>
          <a:p>
            <a:pPr marL="609600" indent="-609600">
              <a:spcBef>
                <a:spcPct val="2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    8 x 2 = </a:t>
            </a:r>
            <a:r>
              <a:rPr lang="en-US" b="1" i="1">
                <a:solidFill>
                  <a:srgbClr val="0000FF"/>
                </a:solidFill>
                <a:latin typeface="Arial" charset="0"/>
              </a:rPr>
              <a:t>16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  8 x 4 = </a:t>
            </a:r>
            <a:r>
              <a:rPr lang="en-US" b="1" i="1">
                <a:solidFill>
                  <a:srgbClr val="0000FF"/>
                </a:solidFill>
                <a:latin typeface="Arial" charset="0"/>
              </a:rPr>
              <a:t>32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     8 x 6   = </a:t>
            </a:r>
            <a:r>
              <a:rPr lang="en-US" b="1" i="1">
                <a:solidFill>
                  <a:srgbClr val="0000FF"/>
                </a:solidFill>
                <a:latin typeface="Arial" charset="0"/>
              </a:rPr>
              <a:t>48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     8 x 9 = </a:t>
            </a:r>
            <a:r>
              <a:rPr lang="en-US" b="1" i="1">
                <a:solidFill>
                  <a:srgbClr val="0000FF"/>
                </a:solidFill>
                <a:latin typeface="Arial" charset="0"/>
              </a:rPr>
              <a:t>72</a:t>
            </a:r>
          </a:p>
          <a:p>
            <a:pPr marL="609600" indent="-609600">
              <a:spcBef>
                <a:spcPct val="2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    8 x 3 = </a:t>
            </a:r>
            <a:r>
              <a:rPr lang="en-US" b="1" i="1">
                <a:solidFill>
                  <a:srgbClr val="0000FF"/>
                </a:solidFill>
                <a:latin typeface="Arial" charset="0"/>
              </a:rPr>
              <a:t>24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  8 x 7 = </a:t>
            </a:r>
            <a:r>
              <a:rPr lang="en-US" b="1" i="1">
                <a:solidFill>
                  <a:srgbClr val="0000FF"/>
                </a:solidFill>
                <a:latin typeface="Arial" charset="0"/>
              </a:rPr>
              <a:t>56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      8 x 10 = </a:t>
            </a:r>
            <a:r>
              <a:rPr lang="en-US" b="1" i="1">
                <a:solidFill>
                  <a:srgbClr val="0000FF"/>
                </a:solidFill>
                <a:latin typeface="Arial" charset="0"/>
              </a:rPr>
              <a:t>80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     0 x 8 = </a:t>
            </a:r>
            <a:r>
              <a:rPr lang="en-US" b="1" i="1">
                <a:solidFill>
                  <a:srgbClr val="0000FF"/>
                </a:solidFill>
                <a:latin typeface="Arial" charset="0"/>
              </a:rPr>
              <a:t>0</a:t>
            </a:r>
          </a:p>
          <a:p>
            <a:pPr marL="742950" lvl="1" indent="-285750">
              <a:spcBef>
                <a:spcPct val="20000"/>
              </a:spcBef>
            </a:pPr>
            <a:endParaRPr lang="en-US" sz="3200" b="1" i="1">
              <a:solidFill>
                <a:srgbClr val="0000FF"/>
              </a:solidFill>
              <a:latin typeface="Arial" charset="0"/>
            </a:endParaRPr>
          </a:p>
        </p:txBody>
      </p:sp>
      <p:grpSp>
        <p:nvGrpSpPr>
          <p:cNvPr id="2" name="Group 139"/>
          <p:cNvGrpSpPr>
            <a:grpSpLocks/>
          </p:cNvGrpSpPr>
          <p:nvPr/>
        </p:nvGrpSpPr>
        <p:grpSpPr bwMode="auto">
          <a:xfrm>
            <a:off x="2895600" y="2743200"/>
            <a:ext cx="4795838" cy="1689100"/>
            <a:chOff x="912" y="2592"/>
            <a:chExt cx="3072" cy="960"/>
          </a:xfrm>
        </p:grpSpPr>
        <p:sp>
          <p:nvSpPr>
            <p:cNvPr id="3117" name="Oval 140"/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18" name="WordArt 141"/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i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Arial"/>
                  <a:cs typeface="Arial"/>
                </a:rPr>
                <a:t>Hết giờ</a:t>
              </a:r>
            </a:p>
          </p:txBody>
        </p:sp>
      </p:grpSp>
      <p:sp>
        <p:nvSpPr>
          <p:cNvPr id="25" name="AutoShape 38"/>
          <p:cNvSpPr>
            <a:spLocks noChangeArrowheads="1"/>
          </p:cNvSpPr>
          <p:nvPr/>
        </p:nvSpPr>
        <p:spPr bwMode="auto">
          <a:xfrm>
            <a:off x="-800100" y="5653088"/>
            <a:ext cx="1663700" cy="1430337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FF0000"/>
                </a:solidFill>
                <a:latin typeface="Arial" charset="0"/>
              </a:rPr>
              <a:t>0</a:t>
            </a:r>
          </a:p>
        </p:txBody>
      </p:sp>
      <p:sp>
        <p:nvSpPr>
          <p:cNvPr id="26" name="AutoShape 39"/>
          <p:cNvSpPr>
            <a:spLocks noChangeArrowheads="1"/>
          </p:cNvSpPr>
          <p:nvPr/>
        </p:nvSpPr>
        <p:spPr bwMode="auto">
          <a:xfrm>
            <a:off x="-796925" y="5659438"/>
            <a:ext cx="1663700" cy="1430337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800000"/>
                </a:solidFill>
                <a:latin typeface="Arial" charset="0"/>
              </a:rPr>
              <a:t>1</a:t>
            </a:r>
          </a:p>
        </p:txBody>
      </p:sp>
      <p:sp>
        <p:nvSpPr>
          <p:cNvPr id="27" name="AutoShape 40"/>
          <p:cNvSpPr>
            <a:spLocks noChangeArrowheads="1"/>
          </p:cNvSpPr>
          <p:nvPr/>
        </p:nvSpPr>
        <p:spPr bwMode="auto">
          <a:xfrm>
            <a:off x="-792163" y="5643563"/>
            <a:ext cx="1663701" cy="1430337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0033CC"/>
                </a:solidFill>
                <a:latin typeface="Arial" charset="0"/>
              </a:rPr>
              <a:t>2</a:t>
            </a:r>
          </a:p>
        </p:txBody>
      </p:sp>
      <p:sp>
        <p:nvSpPr>
          <p:cNvPr id="28" name="AutoShape 41"/>
          <p:cNvSpPr>
            <a:spLocks noChangeArrowheads="1"/>
          </p:cNvSpPr>
          <p:nvPr/>
        </p:nvSpPr>
        <p:spPr bwMode="auto">
          <a:xfrm>
            <a:off x="-800100" y="5638800"/>
            <a:ext cx="1663700" cy="1430338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0033CC"/>
                </a:solidFill>
                <a:latin typeface="Arial" charset="0"/>
              </a:rPr>
              <a:t>3</a:t>
            </a:r>
          </a:p>
        </p:txBody>
      </p:sp>
      <p:sp>
        <p:nvSpPr>
          <p:cNvPr id="29" name="AutoShape 75"/>
          <p:cNvSpPr>
            <a:spLocks noChangeArrowheads="1"/>
          </p:cNvSpPr>
          <p:nvPr/>
        </p:nvSpPr>
        <p:spPr bwMode="auto">
          <a:xfrm>
            <a:off x="-800100" y="5643563"/>
            <a:ext cx="1663700" cy="1430337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0033CC"/>
                </a:solidFill>
                <a:latin typeface="Arial" charset="0"/>
              </a:rPr>
              <a:t>4</a:t>
            </a:r>
          </a:p>
        </p:txBody>
      </p:sp>
      <p:sp>
        <p:nvSpPr>
          <p:cNvPr id="30" name="AutoShape 76"/>
          <p:cNvSpPr>
            <a:spLocks noChangeArrowheads="1"/>
          </p:cNvSpPr>
          <p:nvPr/>
        </p:nvSpPr>
        <p:spPr bwMode="auto">
          <a:xfrm>
            <a:off x="-809625" y="5634038"/>
            <a:ext cx="1663700" cy="1430337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0033CC"/>
                </a:solidFill>
                <a:latin typeface="Arial" charset="0"/>
              </a:rPr>
              <a:t>5</a:t>
            </a:r>
          </a:p>
        </p:txBody>
      </p:sp>
      <p:sp>
        <p:nvSpPr>
          <p:cNvPr id="31" name="AutoShape 77"/>
          <p:cNvSpPr>
            <a:spLocks noChangeArrowheads="1"/>
          </p:cNvSpPr>
          <p:nvPr/>
        </p:nvSpPr>
        <p:spPr bwMode="auto">
          <a:xfrm>
            <a:off x="-790575" y="5648325"/>
            <a:ext cx="1663700" cy="1430338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0033CC"/>
                </a:solidFill>
                <a:latin typeface="Arial" charset="0"/>
              </a:rPr>
              <a:t>6</a:t>
            </a:r>
          </a:p>
        </p:txBody>
      </p:sp>
      <p:sp>
        <p:nvSpPr>
          <p:cNvPr id="32" name="AutoShape 78"/>
          <p:cNvSpPr>
            <a:spLocks noChangeArrowheads="1"/>
          </p:cNvSpPr>
          <p:nvPr/>
        </p:nvSpPr>
        <p:spPr bwMode="auto">
          <a:xfrm>
            <a:off x="-817563" y="5640388"/>
            <a:ext cx="1663701" cy="1430337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0033CC"/>
                </a:solidFill>
                <a:latin typeface="Arial" charset="0"/>
              </a:rPr>
              <a:t>7</a:t>
            </a:r>
          </a:p>
        </p:txBody>
      </p:sp>
      <p:sp>
        <p:nvSpPr>
          <p:cNvPr id="33" name="AutoShape 79"/>
          <p:cNvSpPr>
            <a:spLocks noChangeArrowheads="1"/>
          </p:cNvSpPr>
          <p:nvPr/>
        </p:nvSpPr>
        <p:spPr bwMode="auto">
          <a:xfrm>
            <a:off x="-809625" y="5638800"/>
            <a:ext cx="1663700" cy="1430338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0033CC"/>
                </a:solidFill>
                <a:latin typeface="Arial" charset="0"/>
              </a:rPr>
              <a:t>8</a:t>
            </a:r>
          </a:p>
        </p:txBody>
      </p:sp>
      <p:sp>
        <p:nvSpPr>
          <p:cNvPr id="34" name="AutoShape 80"/>
          <p:cNvSpPr>
            <a:spLocks noChangeArrowheads="1"/>
          </p:cNvSpPr>
          <p:nvPr/>
        </p:nvSpPr>
        <p:spPr bwMode="auto">
          <a:xfrm>
            <a:off x="-788988" y="5651500"/>
            <a:ext cx="1663701" cy="1430338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0033CC"/>
                </a:solidFill>
                <a:latin typeface="Arial" charset="0"/>
              </a:rPr>
              <a:t>9</a:t>
            </a:r>
          </a:p>
        </p:txBody>
      </p:sp>
      <p:sp>
        <p:nvSpPr>
          <p:cNvPr id="35" name="AutoShape 81"/>
          <p:cNvSpPr>
            <a:spLocks noChangeArrowheads="1"/>
          </p:cNvSpPr>
          <p:nvPr/>
        </p:nvSpPr>
        <p:spPr bwMode="auto">
          <a:xfrm>
            <a:off x="-801688" y="5657850"/>
            <a:ext cx="1663701" cy="1430338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0033CC"/>
                </a:solidFill>
                <a:latin typeface="Arial" charset="0"/>
              </a:rPr>
              <a:t>10</a:t>
            </a:r>
          </a:p>
        </p:txBody>
      </p:sp>
      <p:sp>
        <p:nvSpPr>
          <p:cNvPr id="36" name="AutoShape 82"/>
          <p:cNvSpPr>
            <a:spLocks noChangeArrowheads="1"/>
          </p:cNvSpPr>
          <p:nvPr/>
        </p:nvSpPr>
        <p:spPr bwMode="auto">
          <a:xfrm>
            <a:off x="-828675" y="5651500"/>
            <a:ext cx="1663700" cy="1430338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0033CC"/>
                </a:solidFill>
                <a:latin typeface="Arial" charset="0"/>
              </a:rPr>
              <a:t>11</a:t>
            </a:r>
          </a:p>
        </p:txBody>
      </p:sp>
      <p:sp>
        <p:nvSpPr>
          <p:cNvPr id="37" name="AutoShape 83"/>
          <p:cNvSpPr>
            <a:spLocks noChangeArrowheads="1"/>
          </p:cNvSpPr>
          <p:nvPr/>
        </p:nvSpPr>
        <p:spPr bwMode="auto">
          <a:xfrm>
            <a:off x="-822325" y="5651500"/>
            <a:ext cx="1663700" cy="1430338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0033CC"/>
                </a:solidFill>
                <a:latin typeface="Arial" charset="0"/>
              </a:rPr>
              <a:t>12</a:t>
            </a:r>
          </a:p>
        </p:txBody>
      </p:sp>
      <p:sp>
        <p:nvSpPr>
          <p:cNvPr id="38" name="AutoShape 84"/>
          <p:cNvSpPr>
            <a:spLocks noChangeArrowheads="1"/>
          </p:cNvSpPr>
          <p:nvPr/>
        </p:nvSpPr>
        <p:spPr bwMode="auto">
          <a:xfrm>
            <a:off x="-815975" y="5651500"/>
            <a:ext cx="1663700" cy="1430338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0033CC"/>
                </a:solidFill>
                <a:latin typeface="Arial" charset="0"/>
              </a:rPr>
              <a:t>13</a:t>
            </a:r>
          </a:p>
        </p:txBody>
      </p:sp>
      <p:sp>
        <p:nvSpPr>
          <p:cNvPr id="39" name="AutoShape 85"/>
          <p:cNvSpPr>
            <a:spLocks noChangeArrowheads="1"/>
          </p:cNvSpPr>
          <p:nvPr/>
        </p:nvSpPr>
        <p:spPr bwMode="auto">
          <a:xfrm>
            <a:off x="-823913" y="5645150"/>
            <a:ext cx="1663701" cy="1430338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0033CC"/>
                </a:solidFill>
                <a:latin typeface="Arial" charset="0"/>
              </a:rPr>
              <a:t>14</a:t>
            </a:r>
          </a:p>
        </p:txBody>
      </p:sp>
      <p:sp>
        <p:nvSpPr>
          <p:cNvPr id="40" name="AutoShape 86"/>
          <p:cNvSpPr>
            <a:spLocks noChangeArrowheads="1"/>
          </p:cNvSpPr>
          <p:nvPr/>
        </p:nvSpPr>
        <p:spPr bwMode="auto">
          <a:xfrm>
            <a:off x="-831850" y="5638800"/>
            <a:ext cx="1663700" cy="1430338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0033CC"/>
                </a:solidFill>
                <a:latin typeface="Arial" charset="0"/>
              </a:rPr>
              <a:t>15</a:t>
            </a:r>
          </a:p>
        </p:txBody>
      </p:sp>
      <p:sp>
        <p:nvSpPr>
          <p:cNvPr id="3092" name="Text Box 25"/>
          <p:cNvSpPr txBox="1">
            <a:spLocks noChangeArrowheads="1"/>
          </p:cNvSpPr>
          <p:nvPr/>
        </p:nvSpPr>
        <p:spPr bwMode="auto">
          <a:xfrm>
            <a:off x="304800" y="1524000"/>
            <a:ext cx="510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Luyện tập SGK trang 54</a:t>
            </a:r>
          </a:p>
        </p:txBody>
      </p:sp>
      <p:pic>
        <p:nvPicPr>
          <p:cNvPr id="11290" name="Picture 26" descr="images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382000" y="28956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" name="AutoShape 7"/>
          <p:cNvSpPr>
            <a:spLocks noChangeArrowheads="1"/>
          </p:cNvSpPr>
          <p:nvPr/>
        </p:nvSpPr>
        <p:spPr bwMode="auto">
          <a:xfrm>
            <a:off x="5943600" y="2895600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pic>
        <p:nvPicPr>
          <p:cNvPr id="11292" name="Picture 28" descr="Picture10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657600" y="2895600"/>
            <a:ext cx="488950" cy="39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" name="Picture 11" descr="APPLE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600200" y="2895600"/>
            <a:ext cx="534988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11" descr="APPLE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600200" y="3352800"/>
            <a:ext cx="534988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11" descr="APPLE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600200" y="3886200"/>
            <a:ext cx="534988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6" name="Picture 32" descr="Picture10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657600" y="3429000"/>
            <a:ext cx="488950" cy="39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7" name="Picture 33" descr="Picture10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657600" y="4038600"/>
            <a:ext cx="488950" cy="39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5943600" y="3429000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5943600" y="3962400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pic>
        <p:nvPicPr>
          <p:cNvPr id="11300" name="Picture 36" descr="images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382000" y="33528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01" name="Picture 37" descr="images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382000" y="39624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05" name="Text Box 6"/>
          <p:cNvSpPr txBox="1">
            <a:spLocks noChangeArrowheads="1"/>
          </p:cNvSpPr>
          <p:nvPr/>
        </p:nvSpPr>
        <p:spPr bwMode="auto">
          <a:xfrm>
            <a:off x="2362200" y="914400"/>
            <a:ext cx="434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C00000"/>
                </a:solidFill>
                <a:latin typeface="Arial" charset="0"/>
              </a:rPr>
              <a:t>Luyện tập</a:t>
            </a:r>
          </a:p>
        </p:txBody>
      </p:sp>
      <p:sp>
        <p:nvSpPr>
          <p:cNvPr id="3106" name="Text Box 5"/>
          <p:cNvSpPr txBox="1">
            <a:spLocks noChangeArrowheads="1"/>
          </p:cNvSpPr>
          <p:nvPr/>
        </p:nvSpPr>
        <p:spPr bwMode="auto">
          <a:xfrm>
            <a:off x="4114800" y="533400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Arial" charset="0"/>
              </a:rPr>
              <a:t>Toán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4762500"/>
            <a:ext cx="8991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0000FF"/>
                </a:solidFill>
                <a:latin typeface="Arial" charset="0"/>
              </a:rPr>
              <a:t>b)</a:t>
            </a:r>
            <a:r>
              <a:rPr lang="en-US" sz="40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8 x 2 =        8 x 4 =</a:t>
            </a:r>
            <a:r>
              <a:rPr lang="en-US" sz="3200" b="1" i="1">
                <a:solidFill>
                  <a:srgbClr val="0000FF"/>
                </a:solidFill>
                <a:latin typeface="Arial" charset="0"/>
              </a:rPr>
              <a:t>   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       8 x 6 =            8 x 7 =</a:t>
            </a:r>
            <a:endParaRPr lang="en-US" b="1" i="1">
              <a:solidFill>
                <a:srgbClr val="0000FF"/>
              </a:solidFill>
              <a:latin typeface="Arial" charset="0"/>
            </a:endParaRPr>
          </a:p>
          <a:p>
            <a:pPr marL="609600" indent="-609600">
              <a:spcBef>
                <a:spcPct val="2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      2 x 8 =        4 x 8 =            6 x 8 =            7 x 8 = </a:t>
            </a:r>
            <a:endParaRPr lang="en-US" b="1" i="1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3108" name="Picture 4" descr="SUNFACE5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600200" y="838200"/>
            <a:ext cx="534988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22" name="Rectangle 58"/>
          <p:cNvSpPr>
            <a:spLocks noChangeArrowheads="1"/>
          </p:cNvSpPr>
          <p:nvPr/>
        </p:nvSpPr>
        <p:spPr bwMode="auto">
          <a:xfrm>
            <a:off x="1752600" y="4829175"/>
            <a:ext cx="6397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>
                <a:solidFill>
                  <a:srgbClr val="0000FF"/>
                </a:solidFill>
                <a:latin typeface="Arial" charset="0"/>
              </a:rPr>
              <a:t>16</a:t>
            </a:r>
          </a:p>
        </p:txBody>
      </p:sp>
      <p:sp>
        <p:nvSpPr>
          <p:cNvPr id="11323" name="Rectangle 59"/>
          <p:cNvSpPr>
            <a:spLocks noChangeArrowheads="1"/>
          </p:cNvSpPr>
          <p:nvPr/>
        </p:nvSpPr>
        <p:spPr bwMode="auto">
          <a:xfrm>
            <a:off x="1746250" y="5381625"/>
            <a:ext cx="6397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>
                <a:solidFill>
                  <a:srgbClr val="0000FF"/>
                </a:solidFill>
                <a:latin typeface="Arial" charset="0"/>
              </a:rPr>
              <a:t>16</a:t>
            </a:r>
          </a:p>
        </p:txBody>
      </p:sp>
      <p:sp>
        <p:nvSpPr>
          <p:cNvPr id="11324" name="Rectangle 60"/>
          <p:cNvSpPr>
            <a:spLocks noChangeArrowheads="1"/>
          </p:cNvSpPr>
          <p:nvPr/>
        </p:nvSpPr>
        <p:spPr bwMode="auto">
          <a:xfrm>
            <a:off x="3581400" y="4829175"/>
            <a:ext cx="6397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>
                <a:solidFill>
                  <a:srgbClr val="0000FF"/>
                </a:solidFill>
                <a:latin typeface="Arial" charset="0"/>
              </a:rPr>
              <a:t>32</a:t>
            </a:r>
          </a:p>
        </p:txBody>
      </p:sp>
      <p:sp>
        <p:nvSpPr>
          <p:cNvPr id="11325" name="Rectangle 61"/>
          <p:cNvSpPr>
            <a:spLocks noChangeArrowheads="1"/>
          </p:cNvSpPr>
          <p:nvPr/>
        </p:nvSpPr>
        <p:spPr bwMode="auto">
          <a:xfrm>
            <a:off x="3581400" y="5362575"/>
            <a:ext cx="6397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>
                <a:solidFill>
                  <a:srgbClr val="0000FF"/>
                </a:solidFill>
                <a:latin typeface="Arial" charset="0"/>
              </a:rPr>
              <a:t>32</a:t>
            </a:r>
          </a:p>
        </p:txBody>
      </p:sp>
      <p:sp>
        <p:nvSpPr>
          <p:cNvPr id="11326" name="Rectangle 62"/>
          <p:cNvSpPr>
            <a:spLocks noChangeArrowheads="1"/>
          </p:cNvSpPr>
          <p:nvPr/>
        </p:nvSpPr>
        <p:spPr bwMode="auto">
          <a:xfrm>
            <a:off x="5800725" y="5334000"/>
            <a:ext cx="7397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 i="1">
                <a:solidFill>
                  <a:srgbClr val="0000FF"/>
                </a:solidFill>
                <a:latin typeface="Arial" charset="0"/>
              </a:rPr>
              <a:t>48</a:t>
            </a:r>
          </a:p>
        </p:txBody>
      </p:sp>
      <p:sp>
        <p:nvSpPr>
          <p:cNvPr id="11327" name="Rectangle 63"/>
          <p:cNvSpPr>
            <a:spLocks noChangeArrowheads="1"/>
          </p:cNvSpPr>
          <p:nvPr/>
        </p:nvSpPr>
        <p:spPr bwMode="auto">
          <a:xfrm>
            <a:off x="5900738" y="4800600"/>
            <a:ext cx="7397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 i="1">
                <a:solidFill>
                  <a:srgbClr val="0000FF"/>
                </a:solidFill>
                <a:latin typeface="Arial" charset="0"/>
              </a:rPr>
              <a:t>48</a:t>
            </a:r>
          </a:p>
        </p:txBody>
      </p:sp>
      <p:sp>
        <p:nvSpPr>
          <p:cNvPr id="11328" name="Rectangle 64"/>
          <p:cNvSpPr>
            <a:spLocks noChangeArrowheads="1"/>
          </p:cNvSpPr>
          <p:nvPr/>
        </p:nvSpPr>
        <p:spPr bwMode="auto">
          <a:xfrm>
            <a:off x="8153400" y="4829175"/>
            <a:ext cx="6397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>
                <a:solidFill>
                  <a:srgbClr val="0000FF"/>
                </a:solidFill>
                <a:latin typeface="Arial" charset="0"/>
              </a:rPr>
              <a:t>56</a:t>
            </a:r>
          </a:p>
        </p:txBody>
      </p:sp>
      <p:sp>
        <p:nvSpPr>
          <p:cNvPr id="11329" name="Rectangle 65"/>
          <p:cNvSpPr>
            <a:spLocks noChangeArrowheads="1"/>
          </p:cNvSpPr>
          <p:nvPr/>
        </p:nvSpPr>
        <p:spPr bwMode="auto">
          <a:xfrm>
            <a:off x="8153400" y="5381625"/>
            <a:ext cx="6397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>
                <a:solidFill>
                  <a:srgbClr val="0000FF"/>
                </a:solidFill>
                <a:latin typeface="Arial" charset="0"/>
              </a:rPr>
              <a:t>56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7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8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9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0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8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1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6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2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3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39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0" dur="1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142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49" dur="1"/>
                                        <p:tgtEl>
                                          <p:spTgt spid="5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5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5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4" dur="500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0" dur="500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6" dur="5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50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1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18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58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3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205" dur="1000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8" dur="10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3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200" decel="100000"/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200" decel="100000"/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 nodeType="clickPar">
                      <p:stCondLst>
                        <p:cond delay="indefinite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3" dur="500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500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 nodeType="clickPar">
                      <p:stCondLst>
                        <p:cond delay="indefinite"/>
                      </p:stCondLst>
                      <p:childTnLst>
                        <p:par>
                          <p:cTn id="2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3" dur="500"/>
                                        <p:tgtEl>
                                          <p:spTgt spid="11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 nodeType="clickPar">
                      <p:stCondLst>
                        <p:cond delay="indefinite"/>
                      </p:stCondLst>
                      <p:childTnLst>
                        <p:par>
                          <p:cTn id="2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8" dur="1" fill="hold"/>
                                        <p:tgtEl>
                                          <p:spTgt spid="113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 nodeType="clickPar">
                      <p:stCondLst>
                        <p:cond delay="indefinite"/>
                      </p:stCondLst>
                      <p:childTnLst>
                        <p:par>
                          <p:cTn id="2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3" dur="1" fill="hold"/>
                                        <p:tgtEl>
                                          <p:spTgt spid="113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 nodeType="clickPar">
                      <p:stCondLst>
                        <p:cond delay="indefinite"/>
                      </p:stCondLst>
                      <p:childTnLst>
                        <p:par>
                          <p:cTn id="2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8" dur="1" fill="hold"/>
                                        <p:tgtEl>
                                          <p:spTgt spid="113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 nodeType="clickPar">
                      <p:stCondLst>
                        <p:cond delay="indefinite"/>
                      </p:stCondLst>
                      <p:childTnLst>
                        <p:par>
                          <p:cTn id="2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3" dur="1" fill="hold"/>
                                        <p:tgtEl>
                                          <p:spTgt spid="113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 nodeType="clickPar">
                      <p:stCondLst>
                        <p:cond delay="indefinite"/>
                      </p:stCondLst>
                      <p:childTnLst>
                        <p:par>
                          <p:cTn id="2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8" dur="1" fill="hold"/>
                                        <p:tgtEl>
                                          <p:spTgt spid="113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 nodeType="clickPar">
                      <p:stCondLst>
                        <p:cond delay="indefinite"/>
                      </p:stCondLst>
                      <p:childTnLst>
                        <p:par>
                          <p:cTn id="2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3" dur="1" fill="hold"/>
                                        <p:tgtEl>
                                          <p:spTgt spid="113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51" grpId="0" animBg="1"/>
      <p:bldP spid="5" grpId="0" animBg="1"/>
      <p:bldP spid="6" grpId="0" animBg="1"/>
      <p:bldP spid="7" grpId="0"/>
      <p:bldP spid="11322" grpId="0"/>
      <p:bldP spid="11323" grpId="0"/>
      <p:bldP spid="11324" grpId="0"/>
      <p:bldP spid="11325" grpId="0"/>
      <p:bldP spid="11326" grpId="0"/>
      <p:bldP spid="11327" grpId="0"/>
      <p:bldP spid="11328" grpId="0"/>
      <p:bldP spid="113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Text Box 6"/>
          <p:cNvSpPr txBox="1">
            <a:spLocks noChangeArrowheads="1"/>
          </p:cNvSpPr>
          <p:nvPr/>
        </p:nvSpPr>
        <p:spPr bwMode="auto">
          <a:xfrm>
            <a:off x="1905000" y="37338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= </a:t>
            </a:r>
            <a:r>
              <a:rPr lang="en-US" b="1" i="1">
                <a:solidFill>
                  <a:srgbClr val="0000FF"/>
                </a:solidFill>
                <a:latin typeface="Arial" charset="0"/>
              </a:rPr>
              <a:t>32 + 8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1905000"/>
            <a:ext cx="8991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  </a:t>
            </a:r>
            <a:r>
              <a:rPr lang="en-US" sz="4000" b="1" u="sng">
                <a:solidFill>
                  <a:srgbClr val="0000FF"/>
                </a:solidFill>
                <a:latin typeface="Arial" charset="0"/>
              </a:rPr>
              <a:t>Bài 2</a:t>
            </a:r>
            <a:r>
              <a:rPr lang="en-US" sz="4000" b="1">
                <a:solidFill>
                  <a:srgbClr val="0000FF"/>
                </a:solidFill>
                <a:latin typeface="Arial" charset="0"/>
              </a:rPr>
              <a:t> (T54) Tính:</a:t>
            </a:r>
          </a:p>
          <a:p>
            <a:pPr marL="609600" indent="-609600">
              <a:spcBef>
                <a:spcPct val="2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a) 8 x 3 + 8                  b)  8 x 8 + 8</a:t>
            </a:r>
          </a:p>
          <a:p>
            <a:pPr marL="609600" indent="-609600">
              <a:spcBef>
                <a:spcPct val="2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                                                         </a:t>
            </a:r>
          </a:p>
          <a:p>
            <a:pPr marL="609600" indent="-609600">
              <a:spcBef>
                <a:spcPct val="2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    8 x 4 + 8    </a:t>
            </a:r>
            <a:r>
              <a:rPr lang="en-US" sz="3200" b="1" i="1">
                <a:solidFill>
                  <a:srgbClr val="0000FF"/>
                </a:solidFill>
                <a:latin typeface="Arial" charset="0"/>
              </a:rPr>
              <a:t>          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         8 x 9 + 8                                                               </a:t>
            </a:r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2895600" y="2590800"/>
            <a:ext cx="1076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i="1">
                <a:solidFill>
                  <a:srgbClr val="0000FF"/>
                </a:solidFill>
                <a:latin typeface="Arial" charset="0"/>
              </a:rPr>
              <a:t>+ 8</a:t>
            </a:r>
          </a:p>
        </p:txBody>
      </p:sp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2133600" y="3124200"/>
            <a:ext cx="9493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Arial" charset="0"/>
              </a:rPr>
              <a:t>= </a:t>
            </a:r>
            <a:r>
              <a:rPr lang="en-US" sz="3200" b="1" i="1">
                <a:solidFill>
                  <a:srgbClr val="0000FF"/>
                </a:solidFill>
                <a:latin typeface="Arial" charset="0"/>
              </a:rPr>
              <a:t>32</a:t>
            </a:r>
          </a:p>
        </p:txBody>
      </p:sp>
      <p:sp>
        <p:nvSpPr>
          <p:cNvPr id="44045" name="Rectangle 13"/>
          <p:cNvSpPr>
            <a:spLocks noChangeArrowheads="1"/>
          </p:cNvSpPr>
          <p:nvPr/>
        </p:nvSpPr>
        <p:spPr bwMode="auto">
          <a:xfrm>
            <a:off x="2133600" y="4343400"/>
            <a:ext cx="895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Arial" charset="0"/>
              </a:rPr>
              <a:t>= </a:t>
            </a:r>
            <a:r>
              <a:rPr lang="en-US" b="1" i="1">
                <a:solidFill>
                  <a:srgbClr val="0000FF"/>
                </a:solidFill>
                <a:latin typeface="Arial" charset="0"/>
              </a:rPr>
              <a:t>40</a:t>
            </a:r>
          </a:p>
        </p:txBody>
      </p:sp>
      <p:sp>
        <p:nvSpPr>
          <p:cNvPr id="44046" name="Rectangle 14"/>
          <p:cNvSpPr>
            <a:spLocks noChangeArrowheads="1"/>
          </p:cNvSpPr>
          <p:nvPr/>
        </p:nvSpPr>
        <p:spPr bwMode="auto">
          <a:xfrm>
            <a:off x="6280150" y="2590800"/>
            <a:ext cx="16446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Arial" charset="0"/>
              </a:rPr>
              <a:t>= </a:t>
            </a:r>
            <a:r>
              <a:rPr lang="en-US" sz="3200" b="1" i="1">
                <a:solidFill>
                  <a:srgbClr val="0000FF"/>
                </a:solidFill>
                <a:latin typeface="Arial" charset="0"/>
              </a:rPr>
              <a:t>64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 + 8</a:t>
            </a:r>
          </a:p>
        </p:txBody>
      </p:sp>
      <p:sp>
        <p:nvSpPr>
          <p:cNvPr id="44047" name="Rectangle 15"/>
          <p:cNvSpPr>
            <a:spLocks noChangeArrowheads="1"/>
          </p:cNvSpPr>
          <p:nvPr/>
        </p:nvSpPr>
        <p:spPr bwMode="auto">
          <a:xfrm>
            <a:off x="6280150" y="3048000"/>
            <a:ext cx="9493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Arial" charset="0"/>
              </a:rPr>
              <a:t>= </a:t>
            </a:r>
            <a:r>
              <a:rPr lang="en-US" sz="3200" b="1" i="1">
                <a:solidFill>
                  <a:srgbClr val="0000FF"/>
                </a:solidFill>
                <a:latin typeface="Arial" charset="0"/>
              </a:rPr>
              <a:t>72</a:t>
            </a:r>
          </a:p>
        </p:txBody>
      </p:sp>
      <p:sp>
        <p:nvSpPr>
          <p:cNvPr id="44048" name="Rectangle 16"/>
          <p:cNvSpPr>
            <a:spLocks noChangeArrowheads="1"/>
          </p:cNvSpPr>
          <p:nvPr/>
        </p:nvSpPr>
        <p:spPr bwMode="auto">
          <a:xfrm>
            <a:off x="6248400" y="3733800"/>
            <a:ext cx="16446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Arial" charset="0"/>
              </a:rPr>
              <a:t>= </a:t>
            </a:r>
            <a:r>
              <a:rPr lang="en-US" sz="3200" b="1" i="1">
                <a:solidFill>
                  <a:srgbClr val="0000FF"/>
                </a:solidFill>
                <a:latin typeface="Arial" charset="0"/>
              </a:rPr>
              <a:t>72 + 8</a:t>
            </a:r>
          </a:p>
        </p:txBody>
      </p:sp>
      <p:sp>
        <p:nvSpPr>
          <p:cNvPr id="44049" name="Rectangle 17"/>
          <p:cNvSpPr>
            <a:spLocks noChangeArrowheads="1"/>
          </p:cNvSpPr>
          <p:nvPr/>
        </p:nvSpPr>
        <p:spPr bwMode="auto">
          <a:xfrm>
            <a:off x="6324600" y="4298950"/>
            <a:ext cx="9937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= </a:t>
            </a:r>
            <a:r>
              <a:rPr lang="en-US" b="1" i="1">
                <a:solidFill>
                  <a:srgbClr val="0000FF"/>
                </a:solidFill>
                <a:latin typeface="Arial" charset="0"/>
              </a:rPr>
              <a:t>80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44050" name="Rectangle 18"/>
          <p:cNvSpPr>
            <a:spLocks noChangeArrowheads="1"/>
          </p:cNvSpPr>
          <p:nvPr/>
        </p:nvSpPr>
        <p:spPr bwMode="auto">
          <a:xfrm>
            <a:off x="2133600" y="2590800"/>
            <a:ext cx="895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Arial" charset="0"/>
              </a:rPr>
              <a:t>= </a:t>
            </a:r>
            <a:r>
              <a:rPr lang="en-US" b="1" i="1">
                <a:solidFill>
                  <a:srgbClr val="0000FF"/>
                </a:solidFill>
                <a:latin typeface="Arial" charset="0"/>
              </a:rPr>
              <a:t>24</a:t>
            </a:r>
          </a:p>
        </p:txBody>
      </p:sp>
      <p:sp>
        <p:nvSpPr>
          <p:cNvPr id="4108" name="Text Box 6"/>
          <p:cNvSpPr txBox="1">
            <a:spLocks noChangeArrowheads="1"/>
          </p:cNvSpPr>
          <p:nvPr/>
        </p:nvSpPr>
        <p:spPr bwMode="auto">
          <a:xfrm>
            <a:off x="2286000" y="914400"/>
            <a:ext cx="434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C00000"/>
                </a:solidFill>
                <a:latin typeface="Arial" charset="0"/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4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4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44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44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/>
      <p:bldP spid="44042" grpId="0" build="allAtOnce"/>
      <p:bldP spid="44043" grpId="0"/>
      <p:bldP spid="44045" grpId="0"/>
      <p:bldP spid="44046" grpId="0"/>
      <p:bldP spid="44047" grpId="0"/>
      <p:bldP spid="44048" grpId="0"/>
      <p:bldP spid="44049" grpId="0"/>
      <p:bldP spid="440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-76200" y="1752600"/>
            <a:ext cx="9220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>
                <a:solidFill>
                  <a:srgbClr val="0000FF"/>
                </a:solidFill>
                <a:latin typeface="Arial" charset="0"/>
                <a:cs typeface="Arial" charset="0"/>
              </a:rPr>
              <a:t>    </a:t>
            </a:r>
            <a:r>
              <a:rPr lang="en-US" sz="2400">
                <a:latin typeface="Arial" charset="0"/>
                <a:cs typeface="Arial" charset="0"/>
              </a:rPr>
              <a:t>T</a:t>
            </a:r>
            <a:r>
              <a:rPr lang="en-US" sz="2400">
                <a:latin typeface="Arial" charset="0"/>
              </a:rPr>
              <a:t>ừ cuộn dây điện dài 50m người ta cắt lấy 4 đoạn, mỗi đoạn dài 8m. Hỏi cuộn dây điện đó còn lại dài bao nhiêu mét?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1524000" y="3548063"/>
            <a:ext cx="6583363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3600">
                <a:solidFill>
                  <a:srgbClr val="0000FF"/>
                </a:solidFill>
                <a:latin typeface="Arial" charset="0"/>
              </a:rPr>
              <a:t>                   </a:t>
            </a:r>
            <a:r>
              <a:rPr lang="en-US" u="sng">
                <a:latin typeface="Arial" charset="0"/>
              </a:rPr>
              <a:t>Bài giải</a:t>
            </a:r>
          </a:p>
          <a:p>
            <a:pPr algn="ctr" eaLnBrk="0" hangingPunct="0"/>
            <a:r>
              <a:rPr lang="en-US">
                <a:latin typeface="Arial" charset="0"/>
              </a:rPr>
              <a:t>Số mét dây đã cắt đi là là:</a:t>
            </a:r>
          </a:p>
          <a:p>
            <a:pPr algn="ctr" eaLnBrk="0" hangingPunct="0"/>
            <a:r>
              <a:rPr lang="en-US">
                <a:latin typeface="Arial" charset="0"/>
              </a:rPr>
              <a:t>   8 x 4 = 32 (m )</a:t>
            </a:r>
          </a:p>
          <a:p>
            <a:pPr algn="ctr" eaLnBrk="0" hangingPunct="0"/>
            <a:r>
              <a:rPr lang="en-US">
                <a:latin typeface="Arial" charset="0"/>
              </a:rPr>
              <a:t>Số mét dây đó còn lại là:</a:t>
            </a:r>
          </a:p>
          <a:p>
            <a:pPr algn="ctr" eaLnBrk="0" hangingPunct="0"/>
            <a:r>
              <a:rPr lang="en-US">
                <a:latin typeface="Arial" charset="0"/>
              </a:rPr>
              <a:t>50-32=18 (m)</a:t>
            </a:r>
          </a:p>
          <a:p>
            <a:pPr algn="ctr" eaLnBrk="0" hangingPunct="0"/>
            <a:r>
              <a:rPr lang="en-US">
                <a:latin typeface="Arial" charset="0"/>
              </a:rPr>
              <a:t>              Đáp số: 18m</a:t>
            </a:r>
          </a:p>
        </p:txBody>
      </p:sp>
      <p:sp>
        <p:nvSpPr>
          <p:cNvPr id="5124" name="Text Box 27"/>
          <p:cNvSpPr txBox="1">
            <a:spLocks noChangeArrowheads="1"/>
          </p:cNvSpPr>
          <p:nvPr/>
        </p:nvSpPr>
        <p:spPr bwMode="auto">
          <a:xfrm>
            <a:off x="228600" y="1295400"/>
            <a:ext cx="2971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sz="2400" b="1" u="sng">
                <a:latin typeface="Arial" charset="0"/>
              </a:rPr>
              <a:t>Bài 3</a:t>
            </a:r>
            <a:r>
              <a:rPr lang="en-US" sz="2400" b="1">
                <a:latin typeface="Arial" charset="0"/>
              </a:rPr>
              <a:t>:</a:t>
            </a:r>
            <a:r>
              <a:rPr lang="en-US" sz="2400">
                <a:latin typeface="Arial" charset="0"/>
              </a:rPr>
              <a:t> (</a:t>
            </a:r>
            <a:r>
              <a:rPr lang="en-US" b="1">
                <a:solidFill>
                  <a:schemeClr val="tx2"/>
                </a:solidFill>
                <a:latin typeface="Arial" charset="0"/>
              </a:rPr>
              <a:t>T54)</a:t>
            </a:r>
          </a:p>
        </p:txBody>
      </p:sp>
      <p:sp>
        <p:nvSpPr>
          <p:cNvPr id="12361" name="Line 73"/>
          <p:cNvSpPr>
            <a:spLocks noChangeShapeType="1"/>
          </p:cNvSpPr>
          <p:nvPr/>
        </p:nvSpPr>
        <p:spPr bwMode="auto">
          <a:xfrm flipV="1">
            <a:off x="3062288" y="5181600"/>
            <a:ext cx="4419600" cy="95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62" name="Line 74"/>
          <p:cNvSpPr>
            <a:spLocks noChangeShapeType="1"/>
          </p:cNvSpPr>
          <p:nvPr/>
        </p:nvSpPr>
        <p:spPr bwMode="auto">
          <a:xfrm>
            <a:off x="3048000" y="5029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63" name="Line 75"/>
          <p:cNvSpPr>
            <a:spLocks noChangeShapeType="1"/>
          </p:cNvSpPr>
          <p:nvPr/>
        </p:nvSpPr>
        <p:spPr bwMode="auto">
          <a:xfrm>
            <a:off x="7467600" y="5029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64" name="Line 76"/>
          <p:cNvSpPr>
            <a:spLocks noChangeShapeType="1"/>
          </p:cNvSpPr>
          <p:nvPr/>
        </p:nvSpPr>
        <p:spPr bwMode="auto">
          <a:xfrm>
            <a:off x="5281613" y="50577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65" name="Line 77"/>
          <p:cNvSpPr>
            <a:spLocks noChangeShapeType="1"/>
          </p:cNvSpPr>
          <p:nvPr/>
        </p:nvSpPr>
        <p:spPr bwMode="auto">
          <a:xfrm>
            <a:off x="4572000" y="5053013"/>
            <a:ext cx="4763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66" name="Line 78"/>
          <p:cNvSpPr>
            <a:spLocks noChangeShapeType="1"/>
          </p:cNvSpPr>
          <p:nvPr/>
        </p:nvSpPr>
        <p:spPr bwMode="auto">
          <a:xfrm>
            <a:off x="6705600" y="50530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67" name="Line 79"/>
          <p:cNvSpPr>
            <a:spLocks noChangeShapeType="1"/>
          </p:cNvSpPr>
          <p:nvPr/>
        </p:nvSpPr>
        <p:spPr bwMode="auto">
          <a:xfrm>
            <a:off x="5986463" y="50530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69" name="Text Box 81"/>
          <p:cNvSpPr txBox="1">
            <a:spLocks noChangeArrowheads="1"/>
          </p:cNvSpPr>
          <p:nvPr/>
        </p:nvSpPr>
        <p:spPr bwMode="auto">
          <a:xfrm>
            <a:off x="1066800" y="4876800"/>
            <a:ext cx="182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0000FF"/>
                </a:solidFill>
                <a:latin typeface="Arial" charset="0"/>
              </a:rPr>
              <a:t>Cuộn dây</a:t>
            </a:r>
            <a:r>
              <a:rPr lang="en-US" sz="2400">
                <a:latin typeface="Arial" charset="0"/>
              </a:rPr>
              <a:t>:</a:t>
            </a:r>
          </a:p>
        </p:txBody>
      </p:sp>
      <p:sp>
        <p:nvSpPr>
          <p:cNvPr id="12370" name="AutoShape 82"/>
          <p:cNvSpPr>
            <a:spLocks/>
          </p:cNvSpPr>
          <p:nvPr/>
        </p:nvSpPr>
        <p:spPr bwMode="auto">
          <a:xfrm rot="5400000">
            <a:off x="5067300" y="3238500"/>
            <a:ext cx="381000" cy="4419600"/>
          </a:xfrm>
          <a:prstGeom prst="rightBrace">
            <a:avLst>
              <a:gd name="adj1" fmla="val 96667"/>
              <a:gd name="adj2" fmla="val 50000"/>
            </a:avLst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12371" name="Text Box 83"/>
          <p:cNvSpPr txBox="1">
            <a:spLocks noChangeArrowheads="1"/>
          </p:cNvSpPr>
          <p:nvPr/>
        </p:nvSpPr>
        <p:spPr bwMode="auto">
          <a:xfrm>
            <a:off x="4800600" y="5562600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0000FF"/>
                </a:solidFill>
                <a:latin typeface="Arial" charset="0"/>
              </a:rPr>
              <a:t>50m</a:t>
            </a:r>
          </a:p>
        </p:txBody>
      </p:sp>
      <p:sp>
        <p:nvSpPr>
          <p:cNvPr id="12377" name="AutoShape 89"/>
          <p:cNvSpPr>
            <a:spLocks/>
          </p:cNvSpPr>
          <p:nvPr/>
        </p:nvSpPr>
        <p:spPr bwMode="auto">
          <a:xfrm rot="-5400000">
            <a:off x="3657600" y="4267200"/>
            <a:ext cx="228600" cy="1447800"/>
          </a:xfrm>
          <a:prstGeom prst="rightBrace">
            <a:avLst>
              <a:gd name="adj1" fmla="val 52778"/>
              <a:gd name="adj2" fmla="val 50000"/>
            </a:avLst>
          </a:prstGeom>
          <a:noFill/>
          <a:ln w="9525">
            <a:solidFill>
              <a:srgbClr val="66E885"/>
            </a:solidFill>
            <a:prstDash val="dashDot"/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12379" name="Text Box 91"/>
          <p:cNvSpPr txBox="1">
            <a:spLocks noChangeArrowheads="1"/>
          </p:cNvSpPr>
          <p:nvPr/>
        </p:nvSpPr>
        <p:spPr bwMode="auto">
          <a:xfrm>
            <a:off x="3352800" y="4476750"/>
            <a:ext cx="838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?m</a:t>
            </a:r>
          </a:p>
        </p:txBody>
      </p:sp>
      <p:sp>
        <p:nvSpPr>
          <p:cNvPr id="5137" name="Text Box 6"/>
          <p:cNvSpPr txBox="1">
            <a:spLocks noChangeArrowheads="1"/>
          </p:cNvSpPr>
          <p:nvPr/>
        </p:nvSpPr>
        <p:spPr bwMode="auto">
          <a:xfrm>
            <a:off x="2133600" y="838200"/>
            <a:ext cx="434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C00000"/>
                </a:solidFill>
                <a:latin typeface="Arial" charset="0"/>
              </a:rPr>
              <a:t>Luyện tập</a:t>
            </a:r>
          </a:p>
        </p:txBody>
      </p:sp>
      <p:sp>
        <p:nvSpPr>
          <p:cNvPr id="12387" name="Line 99"/>
          <p:cNvSpPr>
            <a:spLocks noChangeShapeType="1"/>
          </p:cNvSpPr>
          <p:nvPr/>
        </p:nvSpPr>
        <p:spPr bwMode="auto">
          <a:xfrm>
            <a:off x="4572000" y="5181600"/>
            <a:ext cx="28956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01"/>
          <p:cNvGrpSpPr>
            <a:grpSpLocks/>
          </p:cNvGrpSpPr>
          <p:nvPr/>
        </p:nvGrpSpPr>
        <p:grpSpPr bwMode="auto">
          <a:xfrm>
            <a:off x="4495800" y="4191000"/>
            <a:ext cx="1066800" cy="838200"/>
            <a:chOff x="2496" y="3216"/>
            <a:chExt cx="672" cy="432"/>
          </a:xfrm>
        </p:grpSpPr>
        <p:sp>
          <p:nvSpPr>
            <p:cNvPr id="5150" name="Text Box 90"/>
            <p:cNvSpPr txBox="1">
              <a:spLocks noChangeArrowheads="1"/>
            </p:cNvSpPr>
            <p:nvPr/>
          </p:nvSpPr>
          <p:spPr bwMode="auto">
            <a:xfrm>
              <a:off x="2496" y="3216"/>
              <a:ext cx="672" cy="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i="1">
                  <a:solidFill>
                    <a:srgbClr val="0000FF"/>
                  </a:solidFill>
                  <a:latin typeface="Arial" charset="0"/>
                </a:rPr>
                <a:t>8m</a:t>
              </a:r>
            </a:p>
          </p:txBody>
        </p:sp>
        <p:sp>
          <p:nvSpPr>
            <p:cNvPr id="5151" name="AutoShape 100"/>
            <p:cNvSpPr>
              <a:spLocks/>
            </p:cNvSpPr>
            <p:nvPr/>
          </p:nvSpPr>
          <p:spPr bwMode="auto">
            <a:xfrm rot="-5400000">
              <a:off x="2664" y="3336"/>
              <a:ext cx="192" cy="432"/>
            </a:xfrm>
            <a:prstGeom prst="rightBrace">
              <a:avLst>
                <a:gd name="adj1" fmla="val 18750"/>
                <a:gd name="adj2" fmla="val 50000"/>
              </a:avLst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</p:grpSp>
      <p:grpSp>
        <p:nvGrpSpPr>
          <p:cNvPr id="3" name="Group 102"/>
          <p:cNvGrpSpPr>
            <a:grpSpLocks/>
          </p:cNvGrpSpPr>
          <p:nvPr/>
        </p:nvGrpSpPr>
        <p:grpSpPr bwMode="auto">
          <a:xfrm>
            <a:off x="5195888" y="4214813"/>
            <a:ext cx="1066800" cy="838200"/>
            <a:chOff x="2496" y="3216"/>
            <a:chExt cx="672" cy="432"/>
          </a:xfrm>
        </p:grpSpPr>
        <p:sp>
          <p:nvSpPr>
            <p:cNvPr id="5148" name="Text Box 103"/>
            <p:cNvSpPr txBox="1">
              <a:spLocks noChangeArrowheads="1"/>
            </p:cNvSpPr>
            <p:nvPr/>
          </p:nvSpPr>
          <p:spPr bwMode="auto">
            <a:xfrm>
              <a:off x="2496" y="3216"/>
              <a:ext cx="672" cy="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i="1">
                  <a:solidFill>
                    <a:srgbClr val="0000FF"/>
                  </a:solidFill>
                  <a:latin typeface="Arial" charset="0"/>
                </a:rPr>
                <a:t>8m</a:t>
              </a:r>
            </a:p>
          </p:txBody>
        </p:sp>
        <p:sp>
          <p:nvSpPr>
            <p:cNvPr id="5149" name="AutoShape 104"/>
            <p:cNvSpPr>
              <a:spLocks/>
            </p:cNvSpPr>
            <p:nvPr/>
          </p:nvSpPr>
          <p:spPr bwMode="auto">
            <a:xfrm rot="-5400000">
              <a:off x="2664" y="3336"/>
              <a:ext cx="192" cy="432"/>
            </a:xfrm>
            <a:prstGeom prst="rightBrace">
              <a:avLst>
                <a:gd name="adj1" fmla="val 18750"/>
                <a:gd name="adj2" fmla="val 50000"/>
              </a:avLst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</p:grpSp>
      <p:grpSp>
        <p:nvGrpSpPr>
          <p:cNvPr id="4" name="Group 105"/>
          <p:cNvGrpSpPr>
            <a:grpSpLocks/>
          </p:cNvGrpSpPr>
          <p:nvPr/>
        </p:nvGrpSpPr>
        <p:grpSpPr bwMode="auto">
          <a:xfrm>
            <a:off x="5943600" y="4214813"/>
            <a:ext cx="1066800" cy="838200"/>
            <a:chOff x="2496" y="3216"/>
            <a:chExt cx="672" cy="432"/>
          </a:xfrm>
        </p:grpSpPr>
        <p:sp>
          <p:nvSpPr>
            <p:cNvPr id="5146" name="Text Box 106"/>
            <p:cNvSpPr txBox="1">
              <a:spLocks noChangeArrowheads="1"/>
            </p:cNvSpPr>
            <p:nvPr/>
          </p:nvSpPr>
          <p:spPr bwMode="auto">
            <a:xfrm>
              <a:off x="2496" y="3216"/>
              <a:ext cx="672" cy="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i="1">
                  <a:solidFill>
                    <a:srgbClr val="0000FF"/>
                  </a:solidFill>
                  <a:latin typeface="Arial" charset="0"/>
                </a:rPr>
                <a:t>8m</a:t>
              </a:r>
            </a:p>
          </p:txBody>
        </p:sp>
        <p:sp>
          <p:nvSpPr>
            <p:cNvPr id="5147" name="AutoShape 107"/>
            <p:cNvSpPr>
              <a:spLocks/>
            </p:cNvSpPr>
            <p:nvPr/>
          </p:nvSpPr>
          <p:spPr bwMode="auto">
            <a:xfrm rot="-5400000">
              <a:off x="2664" y="3336"/>
              <a:ext cx="192" cy="432"/>
            </a:xfrm>
            <a:prstGeom prst="rightBrace">
              <a:avLst>
                <a:gd name="adj1" fmla="val 18750"/>
                <a:gd name="adj2" fmla="val 50000"/>
              </a:avLst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</p:grpSp>
      <p:grpSp>
        <p:nvGrpSpPr>
          <p:cNvPr id="5" name="Group 109"/>
          <p:cNvGrpSpPr>
            <a:grpSpLocks/>
          </p:cNvGrpSpPr>
          <p:nvPr/>
        </p:nvGrpSpPr>
        <p:grpSpPr bwMode="auto">
          <a:xfrm>
            <a:off x="6629400" y="4214813"/>
            <a:ext cx="1066800" cy="838200"/>
            <a:chOff x="2496" y="3216"/>
            <a:chExt cx="672" cy="432"/>
          </a:xfrm>
        </p:grpSpPr>
        <p:sp>
          <p:nvSpPr>
            <p:cNvPr id="5144" name="Text Box 110"/>
            <p:cNvSpPr txBox="1">
              <a:spLocks noChangeArrowheads="1"/>
            </p:cNvSpPr>
            <p:nvPr/>
          </p:nvSpPr>
          <p:spPr bwMode="auto">
            <a:xfrm>
              <a:off x="2496" y="3216"/>
              <a:ext cx="672" cy="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i="1">
                  <a:solidFill>
                    <a:srgbClr val="0000FF"/>
                  </a:solidFill>
                  <a:latin typeface="Arial" charset="0"/>
                </a:rPr>
                <a:t>8m</a:t>
              </a:r>
            </a:p>
          </p:txBody>
        </p:sp>
        <p:sp>
          <p:nvSpPr>
            <p:cNvPr id="5145" name="AutoShape 111"/>
            <p:cNvSpPr>
              <a:spLocks/>
            </p:cNvSpPr>
            <p:nvPr/>
          </p:nvSpPr>
          <p:spPr bwMode="auto">
            <a:xfrm rot="-5400000">
              <a:off x="2664" y="3336"/>
              <a:ext cx="192" cy="432"/>
            </a:xfrm>
            <a:prstGeom prst="rightBrace">
              <a:avLst>
                <a:gd name="adj1" fmla="val 18750"/>
                <a:gd name="adj2" fmla="val 50000"/>
              </a:avLst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Arial" charset="0"/>
              </a:endParaRPr>
            </a:p>
          </p:txBody>
        </p:sp>
      </p:grpSp>
      <p:sp>
        <p:nvSpPr>
          <p:cNvPr id="12402" name="Text Box 114"/>
          <p:cNvSpPr txBox="1">
            <a:spLocks noChangeArrowheads="1"/>
          </p:cNvSpPr>
          <p:nvPr/>
        </p:nvSpPr>
        <p:spPr bwMode="auto">
          <a:xfrm>
            <a:off x="1371600" y="4038600"/>
            <a:ext cx="1752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solidFill>
                  <a:srgbClr val="CC0000"/>
                </a:solidFill>
                <a:latin typeface="Arial" charset="0"/>
              </a:rPr>
              <a:t>Tóm tắt: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2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12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12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12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12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12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2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12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2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12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12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12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1000"/>
                                        <p:tgtEl>
                                          <p:spTgt spid="12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1000"/>
                                        <p:tgtEl>
                                          <p:spTgt spid="12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8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83" dur="2000" fill="hold"/>
                                        <p:tgtEl>
                                          <p:spTgt spid="123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4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85" dur="2000" fill="hold"/>
                                        <p:tgtEl>
                                          <p:spTgt spid="123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6" presetID="64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87" dur="2000" fill="hold"/>
                                        <p:tgtEl>
                                          <p:spTgt spid="123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8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89" dur="2000" fill="hold"/>
                                        <p:tgtEl>
                                          <p:spTgt spid="123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0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91" dur="2000" fill="hold"/>
                                        <p:tgtEl>
                                          <p:spTgt spid="123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2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93" dur="2000" fill="hold"/>
                                        <p:tgtEl>
                                          <p:spTgt spid="123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4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95" dur="2000" fill="hold"/>
                                        <p:tgtEl>
                                          <p:spTgt spid="123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6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97" dur="2000" fill="hold"/>
                                        <p:tgtEl>
                                          <p:spTgt spid="123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8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99" dur="2000" fill="hold"/>
                                        <p:tgtEl>
                                          <p:spTgt spid="123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101" dur="2000" fill="hold"/>
                                        <p:tgtEl>
                                          <p:spTgt spid="123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103" dur="2000" fill="hold"/>
                                        <p:tgtEl>
                                          <p:spTgt spid="123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4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105" dur="2000" fill="hold"/>
                                        <p:tgtEl>
                                          <p:spTgt spid="123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107" dur="2000" fill="hold"/>
                                        <p:tgtEl>
                                          <p:spTgt spid="123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10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1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1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1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117" dur="2000" fill="hold"/>
                                        <p:tgtEl>
                                          <p:spTgt spid="124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2" dur="80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3" dur="80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80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48" grpId="1"/>
      <p:bldP spid="6150" grpId="0"/>
      <p:bldP spid="12361" grpId="0" animBg="1"/>
      <p:bldP spid="12361" grpId="1" animBg="1"/>
      <p:bldP spid="12362" grpId="0" animBg="1"/>
      <p:bldP spid="12362" grpId="1" animBg="1"/>
      <p:bldP spid="12363" grpId="0" animBg="1"/>
      <p:bldP spid="12363" grpId="1" animBg="1"/>
      <p:bldP spid="12363" grpId="2" animBg="1"/>
      <p:bldP spid="12364" grpId="0" animBg="1"/>
      <p:bldP spid="12364" grpId="1" animBg="1"/>
      <p:bldP spid="12365" grpId="0" animBg="1"/>
      <p:bldP spid="12365" grpId="1" animBg="1"/>
      <p:bldP spid="12366" grpId="0" animBg="1"/>
      <p:bldP spid="12366" grpId="1" animBg="1"/>
      <p:bldP spid="12367" grpId="0" animBg="1"/>
      <p:bldP spid="12367" grpId="1" animBg="1"/>
      <p:bldP spid="12369" grpId="0"/>
      <p:bldP spid="12369" grpId="1"/>
      <p:bldP spid="12370" grpId="0" animBg="1"/>
      <p:bldP spid="12370" grpId="1" animBg="1"/>
      <p:bldP spid="12371" grpId="0"/>
      <p:bldP spid="12371" grpId="1"/>
      <p:bldP spid="12377" grpId="0" animBg="1"/>
      <p:bldP spid="12377" grpId="1" animBg="1"/>
      <p:bldP spid="12379" grpId="0"/>
      <p:bldP spid="12379" grpId="1"/>
      <p:bldP spid="12387" grpId="0" animBg="1"/>
      <p:bldP spid="12387" grpId="1" animBg="1"/>
      <p:bldP spid="12402" grpId="0"/>
      <p:bldP spid="1240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7"/>
          <p:cNvSpPr txBox="1">
            <a:spLocks noChangeArrowheads="1"/>
          </p:cNvSpPr>
          <p:nvPr/>
        </p:nvSpPr>
        <p:spPr bwMode="auto">
          <a:xfrm>
            <a:off x="0" y="1295400"/>
            <a:ext cx="3124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b="1">
                <a:latin typeface="Arial" charset="0"/>
              </a:rPr>
              <a:t>B</a:t>
            </a:r>
            <a:r>
              <a:rPr lang="en-US">
                <a:latin typeface="Arial" charset="0"/>
              </a:rPr>
              <a:t>ài </a:t>
            </a:r>
            <a:r>
              <a:rPr lang="en-US" b="1">
                <a:latin typeface="Arial" charset="0"/>
              </a:rPr>
              <a:t>4 (T 54)</a:t>
            </a:r>
            <a:endParaRPr lang="en-US" sz="36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6147" name="Text Box 39"/>
          <p:cNvSpPr txBox="1">
            <a:spLocks noChangeArrowheads="1"/>
          </p:cNvSpPr>
          <p:nvPr/>
        </p:nvSpPr>
        <p:spPr bwMode="auto">
          <a:xfrm>
            <a:off x="2209800" y="1371600"/>
            <a:ext cx="6553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:</a:t>
            </a:r>
            <a:r>
              <a:rPr lang="en-US" sz="3200" b="1" i="1">
                <a:latin typeface="Arial" charset="0"/>
              </a:rPr>
              <a:t>Vi</a:t>
            </a:r>
            <a:r>
              <a:rPr lang="en-US" sz="2400" b="1" i="1">
                <a:latin typeface="Arial" charset="0"/>
              </a:rPr>
              <a:t>ết phép nhân thích hợp vào chỗ chấm?</a:t>
            </a: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2667000" y="838200"/>
            <a:ext cx="434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3200" b="1">
                <a:solidFill>
                  <a:srgbClr val="C00000"/>
                </a:solidFill>
                <a:latin typeface="Arial" charset="0"/>
              </a:rPr>
              <a:t>Luyện tập</a:t>
            </a:r>
          </a:p>
        </p:txBody>
      </p:sp>
      <p:graphicFrame>
        <p:nvGraphicFramePr>
          <p:cNvPr id="40043" name="Group 107"/>
          <p:cNvGraphicFramePr>
            <a:graphicFrameLocks noGrp="1"/>
          </p:cNvGraphicFramePr>
          <p:nvPr>
            <p:ph/>
          </p:nvPr>
        </p:nvGraphicFramePr>
        <p:xfrm>
          <a:off x="3352800" y="2362200"/>
          <a:ext cx="2819400" cy="1554163"/>
        </p:xfrm>
        <a:graphic>
          <a:graphicData uri="http://schemas.openxmlformats.org/drawingml/2006/table">
            <a:tbl>
              <a:tblPr/>
              <a:tblGrid>
                <a:gridCol w="352425"/>
                <a:gridCol w="352425"/>
                <a:gridCol w="352425"/>
                <a:gridCol w="352425"/>
                <a:gridCol w="352425"/>
                <a:gridCol w="352425"/>
                <a:gridCol w="352425"/>
                <a:gridCol w="352425"/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CCFF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CCFF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CCFF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CCFF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CCFF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CCFF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CCFF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CCFF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CCFF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CCFF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CCFF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CCFF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CCFF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CCFF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CCFF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CCFF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CCFF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CCFF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CCFF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CCFF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CCFF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CCFF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CCFF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CCFF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  <p:grpSp>
        <p:nvGrpSpPr>
          <p:cNvPr id="6187" name="Group 111"/>
          <p:cNvGrpSpPr>
            <a:grpSpLocks/>
          </p:cNvGrpSpPr>
          <p:nvPr/>
        </p:nvGrpSpPr>
        <p:grpSpPr bwMode="auto">
          <a:xfrm>
            <a:off x="2895600" y="2057400"/>
            <a:ext cx="3684588" cy="2062163"/>
            <a:chOff x="1824" y="1296"/>
            <a:chExt cx="2321" cy="1299"/>
          </a:xfrm>
        </p:grpSpPr>
        <p:sp>
          <p:nvSpPr>
            <p:cNvPr id="6197" name="Rectangle 95"/>
            <p:cNvSpPr>
              <a:spLocks noChangeArrowheads="1"/>
            </p:cNvSpPr>
            <p:nvPr/>
          </p:nvSpPr>
          <p:spPr bwMode="auto">
            <a:xfrm>
              <a:off x="1824" y="1296"/>
              <a:ext cx="24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0000FF"/>
                  </a:solidFill>
                  <a:latin typeface="Arial" charset="0"/>
                </a:rPr>
                <a:t>A</a:t>
              </a:r>
              <a:endParaRPr lang="en-US" sz="2400" b="1" i="1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6198" name="Rectangle 96"/>
            <p:cNvSpPr>
              <a:spLocks noChangeArrowheads="1"/>
            </p:cNvSpPr>
            <p:nvPr/>
          </p:nvSpPr>
          <p:spPr bwMode="auto">
            <a:xfrm>
              <a:off x="3888" y="1296"/>
              <a:ext cx="24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0000FF"/>
                  </a:solidFill>
                  <a:latin typeface="Arial" charset="0"/>
                </a:rPr>
                <a:t>B</a:t>
              </a:r>
              <a:endParaRPr lang="en-US" sz="2400" i="1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6199" name="Rectangle 97"/>
            <p:cNvSpPr>
              <a:spLocks noChangeArrowheads="1"/>
            </p:cNvSpPr>
            <p:nvPr/>
          </p:nvSpPr>
          <p:spPr bwMode="auto">
            <a:xfrm>
              <a:off x="3888" y="2304"/>
              <a:ext cx="25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0000FF"/>
                  </a:solidFill>
                  <a:latin typeface="Arial" charset="0"/>
                </a:rPr>
                <a:t>C</a:t>
              </a:r>
              <a:endParaRPr lang="en-US" sz="2400" b="1" i="1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6200" name="Rectangle 98"/>
            <p:cNvSpPr>
              <a:spLocks noChangeArrowheads="1"/>
            </p:cNvSpPr>
            <p:nvPr/>
          </p:nvSpPr>
          <p:spPr bwMode="auto">
            <a:xfrm>
              <a:off x="1824" y="2304"/>
              <a:ext cx="25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0000FF"/>
                  </a:solidFill>
                  <a:latin typeface="Arial" charset="0"/>
                </a:rPr>
                <a:t>D</a:t>
              </a:r>
              <a:endParaRPr lang="en-US" sz="2400" b="1" i="1">
                <a:solidFill>
                  <a:srgbClr val="0000FF"/>
                </a:solidFill>
                <a:latin typeface="Arial" charset="0"/>
              </a:endParaRPr>
            </a:p>
          </p:txBody>
        </p:sp>
      </p:grpSp>
      <p:sp>
        <p:nvSpPr>
          <p:cNvPr id="6188" name="Text Box 100"/>
          <p:cNvSpPr txBox="1">
            <a:spLocks noChangeArrowheads="1"/>
          </p:cNvSpPr>
          <p:nvPr/>
        </p:nvSpPr>
        <p:spPr bwMode="auto">
          <a:xfrm>
            <a:off x="152400" y="4114800"/>
            <a:ext cx="8991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3400" indent="-533400">
              <a:spcBef>
                <a:spcPct val="50000"/>
              </a:spcBef>
              <a:buFontTx/>
              <a:buAutoNum type="alphaLcParenR"/>
            </a:pPr>
            <a:r>
              <a:rPr lang="en-US" sz="2400">
                <a:latin typeface="Arial" charset="0"/>
              </a:rPr>
              <a:t>    </a:t>
            </a:r>
            <a:r>
              <a:rPr lang="en-US" sz="2400" b="1">
                <a:latin typeface="Arial" charset="0"/>
              </a:rPr>
              <a:t>Có 3 hàng, mỗi hàng có 8 ô vuông. Số ô vuông trong hình chữ nhật là:  </a:t>
            </a:r>
          </a:p>
        </p:txBody>
      </p:sp>
      <p:sp>
        <p:nvSpPr>
          <p:cNvPr id="6189" name="Text Box 101"/>
          <p:cNvSpPr txBox="1">
            <a:spLocks noChangeArrowheads="1"/>
          </p:cNvSpPr>
          <p:nvPr/>
        </p:nvSpPr>
        <p:spPr bwMode="auto">
          <a:xfrm>
            <a:off x="152400" y="5105400"/>
            <a:ext cx="8991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3400" indent="-533400">
              <a:spcBef>
                <a:spcPct val="50000"/>
              </a:spcBef>
            </a:pPr>
            <a:r>
              <a:rPr lang="en-US" sz="2400">
                <a:latin typeface="Arial" charset="0"/>
              </a:rPr>
              <a:t>b)      </a:t>
            </a:r>
            <a:r>
              <a:rPr lang="en-US" sz="2400" b="1">
                <a:latin typeface="Arial" charset="0"/>
              </a:rPr>
              <a:t>Có 8 hàng, mỗi hàng có 3 ô vuông. Số ô vuông trong hình chữ nhật là:  </a:t>
            </a:r>
          </a:p>
        </p:txBody>
      </p:sp>
      <p:sp>
        <p:nvSpPr>
          <p:cNvPr id="6190" name="Text Box 102"/>
          <p:cNvSpPr txBox="1">
            <a:spLocks noChangeArrowheads="1"/>
          </p:cNvSpPr>
          <p:nvPr/>
        </p:nvSpPr>
        <p:spPr bwMode="auto">
          <a:xfrm>
            <a:off x="3352800" y="457200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………..= 24 (ô vuông</a:t>
            </a:r>
            <a:r>
              <a:rPr lang="en-US" sz="2400">
                <a:latin typeface="Arial" charset="0"/>
              </a:rPr>
              <a:t>)</a:t>
            </a:r>
          </a:p>
        </p:txBody>
      </p:sp>
      <p:sp>
        <p:nvSpPr>
          <p:cNvPr id="6191" name="Text Box 103"/>
          <p:cNvSpPr txBox="1">
            <a:spLocks noChangeArrowheads="1"/>
          </p:cNvSpPr>
          <p:nvPr/>
        </p:nvSpPr>
        <p:spPr bwMode="auto">
          <a:xfrm>
            <a:off x="3200400" y="556260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………..= 24 (ô vuông)</a:t>
            </a:r>
          </a:p>
        </p:txBody>
      </p:sp>
      <p:sp>
        <p:nvSpPr>
          <p:cNvPr id="6192" name="Text Box 104"/>
          <p:cNvSpPr txBox="1">
            <a:spLocks noChangeArrowheads="1"/>
          </p:cNvSpPr>
          <p:nvPr/>
        </p:nvSpPr>
        <p:spPr bwMode="auto">
          <a:xfrm>
            <a:off x="1828800" y="6248400"/>
            <a:ext cx="487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Nhận xét : ………..= ………….</a:t>
            </a:r>
          </a:p>
        </p:txBody>
      </p:sp>
      <p:sp>
        <p:nvSpPr>
          <p:cNvPr id="40042" name="Rectangle 106"/>
          <p:cNvSpPr>
            <a:spLocks noChangeArrowheads="1"/>
          </p:cNvSpPr>
          <p:nvPr/>
        </p:nvSpPr>
        <p:spPr bwMode="auto">
          <a:xfrm>
            <a:off x="3581400" y="5562600"/>
            <a:ext cx="8683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3 x 8</a:t>
            </a:r>
          </a:p>
        </p:txBody>
      </p:sp>
      <p:sp>
        <p:nvSpPr>
          <p:cNvPr id="40044" name="Rectangle 108"/>
          <p:cNvSpPr>
            <a:spLocks noChangeArrowheads="1"/>
          </p:cNvSpPr>
          <p:nvPr/>
        </p:nvSpPr>
        <p:spPr bwMode="auto">
          <a:xfrm>
            <a:off x="3733800" y="4572000"/>
            <a:ext cx="8683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8 x 3</a:t>
            </a:r>
          </a:p>
        </p:txBody>
      </p:sp>
      <p:sp>
        <p:nvSpPr>
          <p:cNvPr id="40045" name="Rectangle 109"/>
          <p:cNvSpPr>
            <a:spLocks noChangeArrowheads="1"/>
          </p:cNvSpPr>
          <p:nvPr/>
        </p:nvSpPr>
        <p:spPr bwMode="auto">
          <a:xfrm>
            <a:off x="3505200" y="6172200"/>
            <a:ext cx="8683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8 x 3</a:t>
            </a:r>
          </a:p>
        </p:txBody>
      </p:sp>
      <p:sp>
        <p:nvSpPr>
          <p:cNvPr id="40046" name="Rectangle 110"/>
          <p:cNvSpPr>
            <a:spLocks noChangeArrowheads="1"/>
          </p:cNvSpPr>
          <p:nvPr/>
        </p:nvSpPr>
        <p:spPr bwMode="auto">
          <a:xfrm>
            <a:off x="5181600" y="6172200"/>
            <a:ext cx="8683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3 x 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0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0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"/>
                                        <p:tgtEl>
                                          <p:spTgt spid="40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500"/>
                                        <p:tgtEl>
                                          <p:spTgt spid="40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042" grpId="0"/>
      <p:bldP spid="40044" grpId="0"/>
      <p:bldP spid="40045" grpId="0"/>
      <p:bldP spid="4004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917</TotalTime>
  <Words>390</Words>
  <Application>Microsoft Office PowerPoint</Application>
  <PresentationFormat>On-screen Show (4:3)</PresentationFormat>
  <Paragraphs>82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Times New Roman</vt:lpstr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135</cp:revision>
  <dcterms:created xsi:type="dcterms:W3CDTF">2009-12-26T13:03:19Z</dcterms:created>
  <dcterms:modified xsi:type="dcterms:W3CDTF">2016-06-29T10:28:44Z</dcterms:modified>
</cp:coreProperties>
</file>