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3" r:id="rId3"/>
    <p:sldMasterId id="2147483659" r:id="rId4"/>
  </p:sldMasterIdLst>
  <p:sldIdLst>
    <p:sldId id="259" r:id="rId5"/>
    <p:sldId id="260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3300"/>
    <a:srgbClr val="66FF33"/>
    <a:srgbClr val="E7FDFF"/>
    <a:srgbClr val="DDDDDD"/>
    <a:srgbClr val="FF99FF"/>
    <a:srgbClr val="CCFFFF"/>
    <a:srgbClr val="FFFF99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995" autoAdjust="0"/>
    <p:restoredTop sz="93967" autoAdjust="0"/>
  </p:normalViewPr>
  <p:slideViewPr>
    <p:cSldViewPr>
      <p:cViewPr>
        <p:scale>
          <a:sx n="75" d="100"/>
          <a:sy n="75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32AF6-40ED-48B0-BDFA-27B3B0EE5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A33BA-1922-4705-973F-47A622A5C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2EEC8-D4A1-44EC-B134-3D666DBE9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1B24D-3D8D-4BAF-9646-6700BB1DB7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4371E-4358-4C3B-B767-7A8E8DE75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30401-441A-45B7-A820-14E5D9508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56025-EB8D-4AF2-B6B0-D0E6A5504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02501-E042-45EC-8B75-860B23F2E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46E8B-65AD-4B4F-B650-3C89E516C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51591-B266-452F-A089-C383E4C36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1222F-CF78-452C-A456-0A1CFA988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2ABC4-2F18-43EE-AFF4-194F06343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4F465-FF27-407D-A343-7BAE701E7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626E2-5C60-4F13-8B14-4C9DC2180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6890D-B814-4F8F-A953-E6049C1B6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76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CECAB-E088-4A00-A0D3-41808001F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7BB5F-9849-4E33-B2A7-7380717D0A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78AD4-EC5C-413B-9099-47854283D0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B947A-364F-40DD-AA6D-4FD02F2242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C5B84-3B27-420B-8BD5-6F0E85D37E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6D642-D8CF-4937-8074-975908ED60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DA67F-B180-4B88-A1EC-F097E9E542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4078F-BEA8-4B83-A69B-7C2AF91E6A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A55E0-B8B5-4112-BDCE-6F95C8A740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E8B60F-6AF9-4815-86FD-F36AB867C5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603FF-98EC-4B03-9810-398FB15C58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0ADD8-9CD9-4C59-825E-7140303ABC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1BF74-FD09-4507-8A9C-C5478C218B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FC63B-6685-4411-AA9A-06B85DC869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check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822A2-E49E-481C-8F06-EF0CB92A0F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check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FF91B-FCF8-4980-980C-2F99AE3250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check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3C9F3-BEE1-4081-BED0-604969F01B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check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5D0E2-C8DD-48A0-9E80-A969CD67BF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70A5C-2868-4EAA-BAD4-1E105B088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A3C71-FC6C-4C3F-AC37-6BB8CECC40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check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55DA9-BCF0-45B7-A80F-0C2B879147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check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55D26-D6E8-462A-9110-FDEC2AEFF6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check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AB465-A055-4444-A40F-50202020EC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check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D8D76-C20E-44C4-B498-9E136F91F2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check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B43C1-4A2C-45FA-A3D2-0A5B6925FC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70882-EDFA-4247-A0EB-0CAF804FD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E8115-8427-4294-B832-DAE1D7D3E4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FFD13-4743-4ECD-A881-CB795A24C7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252D5-22E9-4663-8CCB-3DDD9DDE0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B4130-EC1A-4A2F-A63A-70243983A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D54565-A994-444C-933C-7885CB5999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 spd="med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02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02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itchFamily="34" charset="0"/>
              </a:defRPr>
            </a:lvl1pPr>
          </a:lstStyle>
          <a:p>
            <a:fld id="{221B2B4B-FC86-45D4-A9E8-3152CDC104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med">
    <p:check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C8895C3B-3046-4C8C-A93A-8337B89D694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81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083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87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088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ransition spd="med">
    <p:check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3F19762-94B9-4FBB-ABF3-B046AA9048C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 spd="med">
    <p:check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6600"/>
            </a:gs>
            <a:gs pos="100000">
              <a:srgbClr val="002F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>
            <p:ph type="body" idx="1"/>
          </p:nvPr>
        </p:nvSpPr>
        <p:spPr>
          <a:xfrm>
            <a:off x="3352800" y="990600"/>
            <a:ext cx="3124200" cy="9144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>
                <a:solidFill>
                  <a:srgbClr val="33BBCD"/>
                </a:solidFill>
              </a:rPr>
              <a:t>Toán: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9600" y="1462088"/>
            <a:ext cx="6781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b="1" i="1">
                <a:solidFill>
                  <a:schemeClr val="bg1"/>
                </a:solidFill>
              </a:rPr>
              <a:t>Luyện tập</a:t>
            </a:r>
          </a:p>
        </p:txBody>
      </p:sp>
      <p:pic>
        <p:nvPicPr>
          <p:cNvPr id="8196" name="Picture 5" descr="BALLO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048000"/>
            <a:ext cx="15525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BALLO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6027">
            <a:off x="7391400" y="3124200"/>
            <a:ext cx="15525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house_with_trees_blow_a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4384675"/>
            <a:ext cx="44577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BALLO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743200"/>
            <a:ext cx="15525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9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7150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0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7150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1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7150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2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3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4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5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7150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6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7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8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800600"/>
            <a:ext cx="1714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9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953000"/>
            <a:ext cx="1714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20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953000"/>
            <a:ext cx="1714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1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953000"/>
            <a:ext cx="1714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2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224213"/>
            <a:ext cx="13716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3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4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25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6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27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28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29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783263"/>
            <a:ext cx="49371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30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5688" y="5791200"/>
            <a:ext cx="49371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31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32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33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34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35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7" name="Picture 36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8" name="Picture 37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8" y="5791200"/>
            <a:ext cx="49371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9" name="Picture 38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0" name="Picture 39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1" name="Picture 40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791200"/>
            <a:ext cx="4937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2" name="Picture 41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6088" y="5783263"/>
            <a:ext cx="49371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3" name="Picture 42" descr="blumen-pflanzen05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3688" y="5791200"/>
            <a:ext cx="49371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4" name="Picture 43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953000"/>
            <a:ext cx="1714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5" name="Picture 44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5100" y="4953000"/>
            <a:ext cx="1714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6" name="Picture 45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8900" y="5094288"/>
            <a:ext cx="1714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7" name="Picture 46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953000"/>
            <a:ext cx="1714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8" name="Picture 47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2700" y="5029200"/>
            <a:ext cx="1714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9" name="Picture 48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0300" y="5094288"/>
            <a:ext cx="1714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0" name="Picture 49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5094288"/>
            <a:ext cx="1714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1" name="Picture 50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5500" y="5018088"/>
            <a:ext cx="1714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2" name="Picture 51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4100" y="5170488"/>
            <a:ext cx="1714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3" name="Picture 52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6900" y="5029200"/>
            <a:ext cx="1714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4" name="Picture 53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7900" y="5018088"/>
            <a:ext cx="1714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5" name="Picture 54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953000"/>
            <a:ext cx="1714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6" name="Picture 55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85800" y="3494088"/>
            <a:ext cx="43815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7" name="Picture 56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3465513"/>
            <a:ext cx="27051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8" name="Picture 57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953000"/>
            <a:ext cx="1714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9" name="Picture 58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181600"/>
            <a:ext cx="1714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0" name="Picture 59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2362200"/>
            <a:ext cx="2971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1" name="Picture 60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1100" y="5094288"/>
            <a:ext cx="1714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2" name="Picture 61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953000"/>
            <a:ext cx="1714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3" name="Picture 62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438400"/>
            <a:ext cx="1714500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4" name="Picture 63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018088"/>
            <a:ext cx="1714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5" name="Picture 64" descr="1466F10D5EAC4B0AA7D758AB687A66F8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057400"/>
            <a:ext cx="1447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6" name="Picture 65" descr="SO02054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55626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1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N0350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SO0205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8243888" cy="1066800"/>
          </a:xfrm>
        </p:spPr>
        <p:txBody>
          <a:bodyPr/>
          <a:lstStyle/>
          <a:p>
            <a:pPr algn="l" eaLnBrk="1" hangingPunct="1"/>
            <a:r>
              <a:rPr 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Luyện tập</a:t>
            </a:r>
            <a:endParaRPr lang="en-US" sz="40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81000" y="1219200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i="1" u="sng">
                <a:solidFill>
                  <a:srgbClr val="CC3300"/>
                </a:solidFill>
              </a:rPr>
              <a:t>Bài 1</a:t>
            </a:r>
            <a:r>
              <a:rPr lang="en-US" sz="2800" b="1" i="1">
                <a:solidFill>
                  <a:srgbClr val="CC3300"/>
                </a:solidFill>
              </a:rPr>
              <a:t>: Viết số thích hợp vào chỗ trống:</a:t>
            </a:r>
            <a:endParaRPr lang="en-US" sz="2800">
              <a:solidFill>
                <a:srgbClr val="CC3300"/>
              </a:solidFill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381000" y="17526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</a:rPr>
              <a:t>4m 5cm  = …... cm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381000" y="2286000"/>
            <a:ext cx="556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</a:rPr>
              <a:t>5m 3dm  = …… dm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381000" y="281940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</a:rPr>
              <a:t>8dm 1cm = …… cm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8216" name="Rectangle 24" descr="Walnut"/>
          <p:cNvSpPr>
            <a:spLocks noChangeArrowheads="1"/>
          </p:cNvSpPr>
          <p:nvPr/>
        </p:nvSpPr>
        <p:spPr bwMode="auto">
          <a:xfrm>
            <a:off x="762000" y="3429000"/>
            <a:ext cx="7924800" cy="1905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9375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990600" y="34290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Cách làm: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1219200" y="39624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2"/>
                </a:solidFill>
              </a:rPr>
              <a:t>3m 4dm =</a:t>
            </a: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3429000" y="39624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CCFF99"/>
                </a:solidFill>
              </a:rPr>
              <a:t>30dm</a:t>
            </a:r>
            <a:endParaRPr lang="en-US" sz="2800">
              <a:solidFill>
                <a:srgbClr val="CCFF99"/>
              </a:solidFill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4876800" y="396240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CCFF99"/>
                </a:solidFill>
              </a:rPr>
              <a:t>+ 4dm</a:t>
            </a:r>
            <a:endParaRPr lang="en-US" sz="2800">
              <a:solidFill>
                <a:srgbClr val="CCFF99"/>
              </a:solidFill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6400800" y="396240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2"/>
                </a:solidFill>
              </a:rPr>
              <a:t>=</a:t>
            </a: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6858000" y="396240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66FF33"/>
                </a:solidFill>
              </a:rPr>
              <a:t>34dm</a:t>
            </a:r>
            <a:endParaRPr lang="en-US" sz="2800">
              <a:solidFill>
                <a:srgbClr val="66FF33"/>
              </a:solidFill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1219200" y="45720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2"/>
                </a:solidFill>
              </a:rPr>
              <a:t>3m 4cm =</a:t>
            </a: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3429000" y="45720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CCFF99"/>
                </a:solidFill>
              </a:rPr>
              <a:t>300cm</a:t>
            </a:r>
            <a:endParaRPr lang="en-US" sz="2800">
              <a:solidFill>
                <a:srgbClr val="CCFF99"/>
              </a:solidFill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4876800" y="457200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CCFF99"/>
                </a:solidFill>
              </a:rPr>
              <a:t>+ 4cm</a:t>
            </a:r>
            <a:endParaRPr lang="en-US" sz="2800">
              <a:solidFill>
                <a:srgbClr val="CCFF99"/>
              </a:solidFill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6400800" y="457200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2"/>
                </a:solidFill>
              </a:rPr>
              <a:t>=</a:t>
            </a: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6858000" y="457200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66FF33"/>
                </a:solidFill>
              </a:rPr>
              <a:t>304cm</a:t>
            </a:r>
            <a:endParaRPr lang="en-US" sz="2800">
              <a:solidFill>
                <a:srgbClr val="66FF33"/>
              </a:solidFill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1447800" y="5638800"/>
            <a:ext cx="693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CC3300"/>
                </a:solidFill>
              </a:rPr>
              <a:t>Mẫu:</a:t>
            </a:r>
            <a:r>
              <a:rPr lang="en-US" sz="2800" b="1">
                <a:solidFill>
                  <a:srgbClr val="66FF33"/>
                </a:solidFill>
              </a:rPr>
              <a:t> </a:t>
            </a:r>
            <a:r>
              <a:rPr lang="en-US" sz="2800" b="1">
                <a:solidFill>
                  <a:srgbClr val="003366"/>
                </a:solidFill>
              </a:rPr>
              <a:t>3m 2dm = .…… dm</a:t>
            </a:r>
            <a:endParaRPr lang="en-US" sz="2800">
              <a:solidFill>
                <a:srgbClr val="003366"/>
              </a:solidFill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2209800" y="1676400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3366"/>
                </a:solidFill>
              </a:rPr>
              <a:t>405</a:t>
            </a:r>
            <a:endParaRPr lang="en-US" sz="2800">
              <a:solidFill>
                <a:srgbClr val="003366"/>
              </a:solidFill>
            </a:endParaRP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2362200" y="22098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3366"/>
                </a:solidFill>
              </a:rPr>
              <a:t>53</a:t>
            </a:r>
            <a:endParaRPr lang="en-US" sz="2800">
              <a:solidFill>
                <a:srgbClr val="003366"/>
              </a:solidFill>
            </a:endParaRPr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2438400" y="2743200"/>
            <a:ext cx="556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3366"/>
                </a:solidFill>
              </a:rPr>
              <a:t>81</a:t>
            </a:r>
            <a:endParaRPr lang="en-US" sz="2800">
              <a:solidFill>
                <a:srgbClr val="003366"/>
              </a:solidFill>
            </a:endParaRPr>
          </a:p>
        </p:txBody>
      </p:sp>
      <p:pic>
        <p:nvPicPr>
          <p:cNvPr id="9241" name="Picture 38" descr="J02389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0"/>
            <a:ext cx="18288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5715000" y="5592763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3366"/>
                </a:solidFill>
              </a:rPr>
              <a:t>32</a:t>
            </a:r>
            <a:endParaRPr lang="en-US" sz="28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13" grpId="0"/>
      <p:bldP spid="8214" grpId="0"/>
      <p:bldP spid="8215" grpId="0"/>
      <p:bldP spid="8216" grpId="0" animBg="1"/>
      <p:bldP spid="8212" grpId="0"/>
      <p:bldP spid="8209" grpId="0"/>
      <p:bldP spid="8211" grpId="0"/>
      <p:bldP spid="8217" grpId="0"/>
      <p:bldP spid="8218" grpId="0"/>
      <p:bldP spid="8219" grpId="0"/>
      <p:bldP spid="8220" grpId="0"/>
      <p:bldP spid="8221" grpId="0"/>
      <p:bldP spid="8222" grpId="0"/>
      <p:bldP spid="8223" grpId="0"/>
      <p:bldP spid="8224" grpId="0"/>
      <p:bldP spid="8225" grpId="0"/>
      <p:bldP spid="8227" grpId="0"/>
      <p:bldP spid="8228" grpId="0"/>
      <p:bldP spid="8229" grpId="0"/>
      <p:bldP spid="82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9"/>
          <p:cNvPicPr>
            <a:picLocks noChangeAspect="1" noChangeArrowheads="1"/>
          </p:cNvPicPr>
          <p:nvPr/>
        </p:nvPicPr>
        <p:blipFill>
          <a:blip r:embed="rId3"/>
          <a:srcRect l="50372" t="66057"/>
          <a:stretch>
            <a:fillRect/>
          </a:stretch>
        </p:blipFill>
        <p:spPr bwMode="auto">
          <a:xfrm>
            <a:off x="6400800" y="5718175"/>
            <a:ext cx="2743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 descr="9"/>
          <p:cNvPicPr>
            <a:picLocks noChangeAspect="1" noChangeArrowheads="1"/>
          </p:cNvPicPr>
          <p:nvPr/>
        </p:nvPicPr>
        <p:blipFill>
          <a:blip r:embed="rId4"/>
          <a:srcRect r="50372" b="66057"/>
          <a:stretch>
            <a:fillRect/>
          </a:stretch>
        </p:blipFill>
        <p:spPr bwMode="auto">
          <a:xfrm>
            <a:off x="0" y="0"/>
            <a:ext cx="2743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9"/>
          <p:cNvPicPr>
            <a:picLocks noChangeAspect="1" noChangeArrowheads="1"/>
          </p:cNvPicPr>
          <p:nvPr/>
        </p:nvPicPr>
        <p:blipFill>
          <a:blip r:embed="rId5"/>
          <a:srcRect l="66057" b="50372"/>
          <a:stretch>
            <a:fillRect/>
          </a:stretch>
        </p:blipFill>
        <p:spPr bwMode="auto">
          <a:xfrm>
            <a:off x="8004175" y="0"/>
            <a:ext cx="1139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9"/>
          <p:cNvPicPr>
            <a:picLocks noChangeAspect="1" noChangeArrowheads="1"/>
          </p:cNvPicPr>
          <p:nvPr/>
        </p:nvPicPr>
        <p:blipFill>
          <a:blip r:embed="rId6"/>
          <a:srcRect t="50372" r="66057"/>
          <a:stretch>
            <a:fillRect/>
          </a:stretch>
        </p:blipFill>
        <p:spPr bwMode="auto">
          <a:xfrm>
            <a:off x="0" y="4114800"/>
            <a:ext cx="129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28600" y="1249363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i="1" u="sng">
                <a:solidFill>
                  <a:srgbClr val="CC3300"/>
                </a:solidFill>
              </a:rPr>
              <a:t>Bài 2</a:t>
            </a:r>
            <a:r>
              <a:rPr lang="en-US" sz="2800" b="1" i="1">
                <a:solidFill>
                  <a:srgbClr val="CC3300"/>
                </a:solidFill>
              </a:rPr>
              <a:t>: Tính:</a:t>
            </a:r>
            <a:endParaRPr lang="en-US" sz="2800">
              <a:solidFill>
                <a:srgbClr val="CC3300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2057400"/>
            <a:ext cx="9144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Tx/>
              <a:buAutoNum type="alphaLcParenR"/>
            </a:pPr>
            <a:r>
              <a:rPr lang="en-US" sz="2800">
                <a:solidFill>
                  <a:srgbClr val="0D5597"/>
                </a:solidFill>
              </a:rPr>
              <a:t> 25dam + 42dam  =    ……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D5597"/>
                </a:solidFill>
              </a:rPr>
              <a:t>   83hm - 75hm       =    ……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D5597"/>
                </a:solidFill>
              </a:rPr>
              <a:t>    13km x 5            =    ……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4419600"/>
            <a:ext cx="9144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D5597"/>
                </a:solidFill>
              </a:rPr>
              <a:t>b) 672m + 314m    =    ……</a:t>
            </a:r>
          </a:p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D5597"/>
                </a:solidFill>
              </a:rPr>
              <a:t>    475dm – 56dm   =    ……</a:t>
            </a:r>
          </a:p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0D5597"/>
                </a:solidFill>
              </a:rPr>
              <a:t>    48cm : 6            =    ……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867400" y="2036763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6600CC"/>
                </a:solidFill>
              </a:rPr>
              <a:t>67dam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5791200" y="2600325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6600CC"/>
                </a:solidFill>
              </a:rPr>
              <a:t>8hm</a:t>
            </a: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5791200" y="30480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6600CC"/>
                </a:solidFill>
              </a:rPr>
              <a:t>60km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5943600" y="43434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6600CC"/>
                </a:solidFill>
              </a:rPr>
              <a:t>986m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5791200" y="4906963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6600CC"/>
                </a:solidFill>
              </a:rPr>
              <a:t>419dm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6019800" y="5419725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6600CC"/>
                </a:solidFill>
              </a:rPr>
              <a:t>8cm</a:t>
            </a:r>
          </a:p>
        </p:txBody>
      </p:sp>
      <p:sp>
        <p:nvSpPr>
          <p:cNvPr id="10255" name="Rectangle 21"/>
          <p:cNvSpPr>
            <a:spLocks noChangeArrowheads="1"/>
          </p:cNvSpPr>
          <p:nvPr/>
        </p:nvSpPr>
        <p:spPr bwMode="auto">
          <a:xfrm>
            <a:off x="1509713" y="304800"/>
            <a:ext cx="82438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400"/>
              <a:t>Luyện tập</a:t>
            </a:r>
            <a:endParaRPr lang="en-US" sz="400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41" grpId="0"/>
      <p:bldP spid="22542" grpId="0"/>
      <p:bldP spid="22543" grpId="0"/>
      <p:bldP spid="22544" grpId="0"/>
      <p:bldP spid="22545" grpId="0"/>
      <p:bldP spid="22546" grpId="0"/>
      <p:bldP spid="22547" grpId="0"/>
      <p:bldP spid="225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5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419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6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7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8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762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990600" y="1325563"/>
            <a:ext cx="891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i="1" u="sng">
                <a:solidFill>
                  <a:srgbClr val="CC3300"/>
                </a:solidFill>
              </a:rPr>
              <a:t>Bài 3</a:t>
            </a:r>
            <a:r>
              <a:rPr lang="en-US" sz="2000" b="1" i="1">
                <a:solidFill>
                  <a:srgbClr val="CC3300"/>
                </a:solidFill>
              </a:rPr>
              <a:t>:</a:t>
            </a:r>
            <a:endParaRPr lang="en-US" sz="2000">
              <a:solidFill>
                <a:srgbClr val="CC3300"/>
              </a:solidFill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990600" y="2209800"/>
            <a:ext cx="533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/>
          </a:p>
          <a:p>
            <a:pPr algn="ctr"/>
            <a:r>
              <a:rPr lang="en-US" sz="2000" b="1"/>
              <a:t>&gt;</a:t>
            </a:r>
          </a:p>
          <a:p>
            <a:pPr algn="ctr"/>
            <a:r>
              <a:rPr lang="en-US" sz="2000" b="1"/>
              <a:t>&lt;</a:t>
            </a:r>
          </a:p>
          <a:p>
            <a:pPr algn="ctr"/>
            <a:r>
              <a:rPr lang="en-US" sz="2000" b="1"/>
              <a:t>=</a:t>
            </a:r>
          </a:p>
          <a:p>
            <a:pPr algn="ctr"/>
            <a:endParaRPr lang="en-US" sz="2000" b="1"/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 flipH="1">
            <a:off x="1600200" y="2773363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/>
              <a:t>?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2819400" y="1260475"/>
            <a:ext cx="40386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4000"/>
              </a:lnSpc>
            </a:pPr>
            <a:r>
              <a:rPr lang="en-US" sz="2800" b="1">
                <a:solidFill>
                  <a:srgbClr val="000000"/>
                </a:solidFill>
              </a:rPr>
              <a:t>6m 3cm   …   7m</a:t>
            </a:r>
          </a:p>
          <a:p>
            <a:pPr>
              <a:lnSpc>
                <a:spcPct val="104000"/>
              </a:lnSpc>
            </a:pPr>
            <a:r>
              <a:rPr lang="en-US" sz="2800" b="1">
                <a:solidFill>
                  <a:srgbClr val="000000"/>
                </a:solidFill>
              </a:rPr>
              <a:t>6m 3cm   …   6m</a:t>
            </a:r>
          </a:p>
          <a:p>
            <a:pPr>
              <a:lnSpc>
                <a:spcPct val="104000"/>
              </a:lnSpc>
            </a:pPr>
            <a:r>
              <a:rPr lang="en-US" sz="2800" b="1">
                <a:solidFill>
                  <a:srgbClr val="000000"/>
                </a:solidFill>
              </a:rPr>
              <a:t>6m 3cm   …   630cm</a:t>
            </a:r>
          </a:p>
          <a:p>
            <a:pPr>
              <a:lnSpc>
                <a:spcPct val="104000"/>
              </a:lnSpc>
            </a:pPr>
            <a:r>
              <a:rPr lang="en-US" sz="2800" b="1">
                <a:solidFill>
                  <a:srgbClr val="000000"/>
                </a:solidFill>
              </a:rPr>
              <a:t>6m 3cm   …   603cm</a:t>
            </a:r>
            <a:endParaRPr lang="en-US" sz="1200"/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2895600" y="3886200"/>
            <a:ext cx="40386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4000"/>
              </a:lnSpc>
            </a:pPr>
            <a:r>
              <a:rPr lang="en-US" sz="2800" b="1">
                <a:solidFill>
                  <a:srgbClr val="000000"/>
                </a:solidFill>
              </a:rPr>
              <a:t>5m 6cm   …   5m</a:t>
            </a:r>
          </a:p>
          <a:p>
            <a:pPr>
              <a:lnSpc>
                <a:spcPct val="104000"/>
              </a:lnSpc>
            </a:pPr>
            <a:r>
              <a:rPr lang="en-US" sz="2800" b="1">
                <a:solidFill>
                  <a:srgbClr val="000000"/>
                </a:solidFill>
              </a:rPr>
              <a:t>5m 6cm   …   6m</a:t>
            </a:r>
          </a:p>
          <a:p>
            <a:pPr>
              <a:lnSpc>
                <a:spcPct val="104000"/>
              </a:lnSpc>
            </a:pPr>
            <a:r>
              <a:rPr lang="en-US" sz="2800" b="1">
                <a:solidFill>
                  <a:srgbClr val="000000"/>
                </a:solidFill>
              </a:rPr>
              <a:t>5m 6cm   …   506cm</a:t>
            </a:r>
          </a:p>
          <a:p>
            <a:pPr>
              <a:lnSpc>
                <a:spcPct val="104000"/>
              </a:lnSpc>
            </a:pPr>
            <a:r>
              <a:rPr lang="en-US" sz="2800" b="1">
                <a:solidFill>
                  <a:srgbClr val="000000"/>
                </a:solidFill>
              </a:rPr>
              <a:t>5m 6cm   …   560cm</a:t>
            </a:r>
            <a:endParaRPr lang="en-US" sz="1200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 flipH="1">
            <a:off x="4572000" y="12954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6600FF"/>
                </a:solidFill>
              </a:rPr>
              <a:t>&lt;</a:t>
            </a:r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auto">
          <a:xfrm flipH="1">
            <a:off x="4572000" y="17526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6600FF"/>
                </a:solidFill>
              </a:rPr>
              <a:t>&gt;</a:t>
            </a:r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 flipH="1">
            <a:off x="4572000" y="21907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6600FF"/>
                </a:solidFill>
              </a:rPr>
              <a:t>&lt;</a:t>
            </a:r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 flipH="1">
            <a:off x="4572000" y="25908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6600FF"/>
                </a:solidFill>
              </a:rPr>
              <a:t>=</a:t>
            </a:r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 flipH="1">
            <a:off x="4648200" y="3916363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6600FF"/>
                </a:solidFill>
              </a:rPr>
              <a:t>&gt;</a:t>
            </a: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 flipH="1">
            <a:off x="4648200" y="43434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6600FF"/>
                </a:solidFill>
              </a:rPr>
              <a:t>&lt;</a:t>
            </a:r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 flipH="1">
            <a:off x="4648200" y="48006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6600FF"/>
                </a:solidFill>
              </a:rPr>
              <a:t>=</a:t>
            </a:r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 flipH="1">
            <a:off x="4648200" y="52578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6600FF"/>
                </a:solidFill>
              </a:rPr>
              <a:t>&lt;</a:t>
            </a:r>
          </a:p>
        </p:txBody>
      </p:sp>
      <p:sp>
        <p:nvSpPr>
          <p:cNvPr id="11283" name="Rectangle 47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8243888" cy="1066800"/>
          </a:xfrm>
          <a:noFill/>
        </p:spPr>
        <p:txBody>
          <a:bodyPr anchor="b"/>
          <a:lstStyle/>
          <a:p>
            <a:pPr algn="l" eaLnBrk="1" hangingPunct="1"/>
            <a:r>
              <a:rPr lang="en-US" sz="2000" smtClean="0"/>
              <a:t>Luyện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9" grpId="0"/>
      <p:bldP spid="30750" grpId="0" animBg="1"/>
      <p:bldP spid="30751" grpId="0"/>
      <p:bldP spid="30757" grpId="0"/>
      <p:bldP spid="30758" grpId="0"/>
      <p:bldP spid="30759" grpId="0"/>
      <p:bldP spid="30760" grpId="0"/>
      <p:bldP spid="30761" grpId="0"/>
      <p:bldP spid="30762" grpId="0"/>
      <p:bldP spid="30763" grpId="0"/>
      <p:bldP spid="30764" grpId="0"/>
      <p:bldP spid="30765" grpId="0"/>
      <p:bldP spid="307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400"/>
            </a:gs>
            <a:gs pos="100000">
              <a:srgbClr val="002E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O0028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562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0" descr="SO0205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2" descr="20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3810000"/>
            <a:ext cx="10668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3" descr="20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91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4" descr="20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9144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5" descr="20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1371600"/>
            <a:ext cx="9144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6" descr="20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2590800"/>
            <a:ext cx="9144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7" descr="20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3962400"/>
            <a:ext cx="9144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8" descr="20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0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30" descr="20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0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31" descr="20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0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32" descr="20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33" descr="20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876800"/>
            <a:ext cx="335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34" descr="20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9530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35" descr="20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876800"/>
            <a:ext cx="335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36" descr="20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37" descr="Picture2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1905000" y="2620963"/>
            <a:ext cx="891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DDDDDD"/>
                </a:solidFill>
              </a:rPr>
              <a:t>Chọn câu trả lời đúng</a:t>
            </a:r>
          </a:p>
        </p:txBody>
      </p:sp>
      <p:sp>
        <p:nvSpPr>
          <p:cNvPr id="31783" name="Rectangle 39"/>
          <p:cNvSpPr>
            <a:spLocks noChangeArrowheads="1"/>
          </p:cNvSpPr>
          <p:nvPr/>
        </p:nvSpPr>
        <p:spPr bwMode="auto">
          <a:xfrm>
            <a:off x="1371600" y="3255963"/>
            <a:ext cx="89154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i="1">
                <a:solidFill>
                  <a:srgbClr val="FF99FF"/>
                </a:solidFill>
              </a:rPr>
              <a:t>Số đo độ dài </a:t>
            </a:r>
            <a:r>
              <a:rPr lang="en-US" sz="3200" b="1" i="1" u="sng">
                <a:solidFill>
                  <a:schemeClr val="bg1"/>
                </a:solidFill>
              </a:rPr>
              <a:t>nhỏ hơn</a:t>
            </a:r>
            <a:r>
              <a:rPr lang="en-US" sz="3200" b="1" i="1">
                <a:solidFill>
                  <a:srgbClr val="FF99FF"/>
                </a:solidFill>
              </a:rPr>
              <a:t> 5m 15cm là:</a:t>
            </a:r>
          </a:p>
          <a:p>
            <a:pPr>
              <a:spcBef>
                <a:spcPct val="20000"/>
              </a:spcBef>
            </a:pPr>
            <a:endParaRPr lang="en-US" sz="3200" i="1">
              <a:solidFill>
                <a:srgbClr val="FF99FF"/>
              </a:solidFill>
            </a:endParaRPr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914400" y="3992563"/>
            <a:ext cx="891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rgbClr val="FFFF99"/>
                </a:solidFill>
              </a:rPr>
              <a:t>A. 505cm   B. 515cm   C. 550cm  D.551cm</a:t>
            </a:r>
            <a:r>
              <a:rPr lang="en-US" sz="3200" u="sng">
                <a:solidFill>
                  <a:srgbClr val="CC3300"/>
                </a:solidFill>
              </a:rPr>
              <a:t>       </a:t>
            </a:r>
            <a:endParaRPr lang="en-US" sz="3200">
              <a:solidFill>
                <a:srgbClr val="CC3300"/>
              </a:solidFill>
            </a:endParaRPr>
          </a:p>
        </p:txBody>
      </p:sp>
      <p:sp>
        <p:nvSpPr>
          <p:cNvPr id="31785" name="Oval 41"/>
          <p:cNvSpPr>
            <a:spLocks noChangeArrowheads="1"/>
          </p:cNvSpPr>
          <p:nvPr/>
        </p:nvSpPr>
        <p:spPr bwMode="auto">
          <a:xfrm>
            <a:off x="685800" y="3810000"/>
            <a:ext cx="7620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A</a:t>
            </a:r>
          </a:p>
        </p:txBody>
      </p:sp>
      <p:sp>
        <p:nvSpPr>
          <p:cNvPr id="12311" name="Rectangle 42"/>
          <p:cNvSpPr>
            <a:spLocks noGrp="1" noChangeArrowheads="1"/>
          </p:cNvSpPr>
          <p:nvPr>
            <p:ph type="title"/>
          </p:nvPr>
        </p:nvSpPr>
        <p:spPr>
          <a:xfrm>
            <a:off x="1738313" y="1447800"/>
            <a:ext cx="8243887" cy="1066800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Luyện tập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2" grpId="0"/>
      <p:bldP spid="31783" grpId="0"/>
      <p:bldP spid="31784" grpId="0"/>
      <p:bldP spid="3178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189</Words>
  <Application>Microsoft Office PowerPoint</Application>
  <PresentationFormat>On-screen Show (4:3)</PresentationFormat>
  <Paragraphs>65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Arial Black</vt:lpstr>
      <vt:lpstr>Times New Roman</vt:lpstr>
      <vt:lpstr>Default Design</vt:lpstr>
      <vt:lpstr>Balloons</vt:lpstr>
      <vt:lpstr>Pixel</vt:lpstr>
      <vt:lpstr>Network</vt:lpstr>
      <vt:lpstr>Slide 1</vt:lpstr>
      <vt:lpstr>Luyện tập</vt:lpstr>
      <vt:lpstr>Slide 3</vt:lpstr>
      <vt:lpstr>Luyện tập</vt:lpstr>
      <vt:lpstr>Luyện tập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P&amp;H COMPUTER</dc:creator>
  <cp:lastModifiedBy>CSTeam</cp:lastModifiedBy>
  <cp:revision>26</cp:revision>
  <dcterms:created xsi:type="dcterms:W3CDTF">2011-10-16T10:59:07Z</dcterms:created>
  <dcterms:modified xsi:type="dcterms:W3CDTF">2016-06-29T10:28:42Z</dcterms:modified>
</cp:coreProperties>
</file>