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6" r:id="rId2"/>
    <p:sldId id="258" r:id="rId3"/>
    <p:sldId id="274" r:id="rId4"/>
    <p:sldId id="275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66FF"/>
    <a:srgbClr val="FF00FF"/>
    <a:srgbClr val="00CC66"/>
    <a:srgbClr val="FFFF00"/>
    <a:srgbClr val="FF0000"/>
    <a:srgbClr val="FFFFCC"/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A0523CA-A102-4FC3-94DD-0096708ED67A}" type="datetimeFigureOut">
              <a:rPr lang="en-US"/>
              <a:pPr/>
              <a:t>6/29/2016</a:t>
            </a:fld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66CD3F8-ADB3-4C11-AA34-4C622EE40C5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F79471EB-D36B-480E-98A1-BB98A312D058}" type="slidenum">
              <a:rPr lang="en-US" sz="1200"/>
              <a:pPr algn="r" eaLnBrk="0" hangingPunct="0"/>
              <a:t>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C31062-255F-4996-B748-D2E164D575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08164D-C8AA-4A1E-A621-C46E1A0D4B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1D0A64-56E8-46CD-B7D2-8345959EDA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688C-914B-4211-8883-C7AABC2104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4EA86D-89B6-4667-B366-2AB9745123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29377A-2A10-43C2-82FF-6FF6DD8703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F7A099-90A2-4930-815D-3DEC6A024F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BD9E53-8CCC-4E06-A821-9F683B2066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66798F-272F-4D9D-A207-69AB13595F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F5B14A-3FFD-4483-A4D6-E40BF5F9DC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958F5-541B-4CA6-B688-3BF3B33B31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8B8C57D-04DB-4A36-ADDA-75E0AFBF4CD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nimfactory.com/animations/nature/flowers/butterflies_flowers_md_clr.gif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"/>
          <p:cNvGrpSpPr>
            <a:grpSpLocks/>
          </p:cNvGrpSpPr>
          <p:nvPr/>
        </p:nvGrpSpPr>
        <p:grpSpPr bwMode="auto">
          <a:xfrm>
            <a:off x="0" y="-228600"/>
            <a:ext cx="9144000" cy="7086600"/>
            <a:chOff x="0" y="192"/>
            <a:chExt cx="5760" cy="3936"/>
          </a:xfrm>
        </p:grpSpPr>
        <p:grpSp>
          <p:nvGrpSpPr>
            <p:cNvPr id="2087" name="Group 4"/>
            <p:cNvGrpSpPr>
              <a:grpSpLocks/>
            </p:cNvGrpSpPr>
            <p:nvPr/>
          </p:nvGrpSpPr>
          <p:grpSpPr bwMode="auto">
            <a:xfrm>
              <a:off x="0" y="336"/>
              <a:ext cx="5760" cy="3700"/>
              <a:chOff x="0" y="336"/>
              <a:chExt cx="5760" cy="3700"/>
            </a:xfrm>
          </p:grpSpPr>
          <p:pic>
            <p:nvPicPr>
              <p:cNvPr id="2090" name="Picture 5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984"/>
                <a:ext cx="5760" cy="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91" name="Picture 6" descr="n3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0" y="336"/>
                <a:ext cx="5760" cy="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2088" name="Picture 7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5400000">
              <a:off x="-1848" y="2136"/>
              <a:ext cx="3936" cy="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89" name="Picture 8" descr="n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 rot="16200000" flipH="1">
              <a:off x="3671" y="2135"/>
              <a:ext cx="3936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  <p:sp>
        <p:nvSpPr>
          <p:cNvPr id="2052" name="Rectangle 43"/>
          <p:cNvSpPr>
            <a:spLocks noChangeArrowheads="1"/>
          </p:cNvSpPr>
          <p:nvPr/>
        </p:nvSpPr>
        <p:spPr bwMode="auto">
          <a:xfrm>
            <a:off x="457200" y="1676400"/>
            <a:ext cx="457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u="sng">
                <a:solidFill>
                  <a:srgbClr val="0000CC"/>
                </a:solidFill>
                <a:cs typeface="Times New Roman" pitchFamily="18" charset="0"/>
              </a:rPr>
              <a:t>Bài 1</a:t>
            </a:r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: Viết (theo mẫu):</a:t>
            </a:r>
          </a:p>
        </p:txBody>
      </p:sp>
      <p:sp>
        <p:nvSpPr>
          <p:cNvPr id="2053" name="Rectangle 46"/>
          <p:cNvSpPr>
            <a:spLocks noChangeArrowheads="1"/>
          </p:cNvSpPr>
          <p:nvPr/>
        </p:nvSpPr>
        <p:spPr bwMode="auto">
          <a:xfrm>
            <a:off x="838200" y="22860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gấp 5 lần</a:t>
            </a:r>
          </a:p>
        </p:txBody>
      </p:sp>
      <p:sp>
        <p:nvSpPr>
          <p:cNvPr id="2054" name="Rectangle 46"/>
          <p:cNvSpPr>
            <a:spLocks noChangeArrowheads="1"/>
          </p:cNvSpPr>
          <p:nvPr/>
        </p:nvSpPr>
        <p:spPr bwMode="auto">
          <a:xfrm>
            <a:off x="2667000" y="22860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giảm 6 lần</a:t>
            </a:r>
          </a:p>
        </p:txBody>
      </p:sp>
      <p:sp>
        <p:nvSpPr>
          <p:cNvPr id="2055" name="Oval 37"/>
          <p:cNvSpPr>
            <a:spLocks noChangeArrowheads="1"/>
          </p:cNvSpPr>
          <p:nvPr/>
        </p:nvSpPr>
        <p:spPr bwMode="auto">
          <a:xfrm>
            <a:off x="4114800" y="2543175"/>
            <a:ext cx="533400" cy="581025"/>
          </a:xfrm>
          <a:prstGeom prst="ellipse">
            <a:avLst/>
          </a:prstGeom>
          <a:solidFill>
            <a:srgbClr val="FFCC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FF0000"/>
                </a:solidFill>
              </a:rPr>
              <a:t>5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990600" y="2819400"/>
            <a:ext cx="1066800" cy="1588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7543800" y="2971800"/>
            <a:ext cx="28575" cy="114300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5715000" y="2667000"/>
            <a:ext cx="1447800" cy="1588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819400" y="2817813"/>
            <a:ext cx="1295400" cy="1587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2514600" y="4495800"/>
            <a:ext cx="0" cy="121920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990600" y="4191000"/>
            <a:ext cx="1143000" cy="1588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4586288" y="6019800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endParaRPr lang="en-US" sz="2000" b="1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" name="Rectangle 54"/>
          <p:cNvSpPr/>
          <p:nvPr/>
        </p:nvSpPr>
        <p:spPr>
          <a:xfrm>
            <a:off x="304800" y="2590800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6</a:t>
            </a:r>
          </a:p>
        </p:txBody>
      </p:sp>
      <p:sp>
        <p:nvSpPr>
          <p:cNvPr id="3" name="Rectangle 54"/>
          <p:cNvSpPr/>
          <p:nvPr/>
        </p:nvSpPr>
        <p:spPr>
          <a:xfrm>
            <a:off x="2133600" y="2590800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30</a:t>
            </a:r>
          </a:p>
        </p:txBody>
      </p:sp>
      <p:sp>
        <p:nvSpPr>
          <p:cNvPr id="2065" name="Rectangle 54"/>
          <p:cNvSpPr>
            <a:spLocks noChangeArrowheads="1"/>
          </p:cNvSpPr>
          <p:nvPr/>
        </p:nvSpPr>
        <p:spPr bwMode="auto">
          <a:xfrm>
            <a:off x="2286000" y="3962400"/>
            <a:ext cx="533400" cy="457200"/>
          </a:xfrm>
          <a:prstGeom prst="rect">
            <a:avLst/>
          </a:prstGeom>
          <a:solidFill>
            <a:srgbClr val="FF66FF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000" b="1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066" name="Rectangle 54"/>
          <p:cNvSpPr>
            <a:spLocks noChangeArrowheads="1"/>
          </p:cNvSpPr>
          <p:nvPr/>
        </p:nvSpPr>
        <p:spPr bwMode="auto">
          <a:xfrm>
            <a:off x="304800" y="3943350"/>
            <a:ext cx="533400" cy="457200"/>
          </a:xfrm>
          <a:prstGeom prst="rect">
            <a:avLst/>
          </a:prstGeom>
          <a:solidFill>
            <a:srgbClr val="FF66FF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7</a:t>
            </a:r>
          </a:p>
        </p:txBody>
      </p:sp>
      <p:sp>
        <p:nvSpPr>
          <p:cNvPr id="2067" name="Rectangle 54"/>
          <p:cNvSpPr>
            <a:spLocks noChangeArrowheads="1"/>
          </p:cNvSpPr>
          <p:nvPr/>
        </p:nvSpPr>
        <p:spPr bwMode="auto">
          <a:xfrm>
            <a:off x="5029200" y="2438400"/>
            <a:ext cx="533400" cy="457200"/>
          </a:xfrm>
          <a:prstGeom prst="rect">
            <a:avLst/>
          </a:prstGeom>
          <a:solidFill>
            <a:srgbClr val="00FF00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4</a:t>
            </a:r>
          </a:p>
        </p:txBody>
      </p:sp>
      <p:sp>
        <p:nvSpPr>
          <p:cNvPr id="2068" name="Rectangle 46"/>
          <p:cNvSpPr>
            <a:spLocks noChangeArrowheads="1"/>
          </p:cNvSpPr>
          <p:nvPr/>
        </p:nvSpPr>
        <p:spPr bwMode="auto">
          <a:xfrm>
            <a:off x="6019800" y="3200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giảm 3 lần</a:t>
            </a:r>
          </a:p>
        </p:txBody>
      </p:sp>
      <p:sp>
        <p:nvSpPr>
          <p:cNvPr id="2069" name="Rectangle 46"/>
          <p:cNvSpPr>
            <a:spLocks noChangeArrowheads="1"/>
          </p:cNvSpPr>
          <p:nvPr/>
        </p:nvSpPr>
        <p:spPr bwMode="auto">
          <a:xfrm>
            <a:off x="5638800" y="2209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gấp 6 lần</a:t>
            </a:r>
          </a:p>
        </p:txBody>
      </p:sp>
      <p:sp>
        <p:nvSpPr>
          <p:cNvPr id="2070" name="Oval 37"/>
          <p:cNvSpPr>
            <a:spLocks noChangeArrowheads="1"/>
          </p:cNvSpPr>
          <p:nvPr/>
        </p:nvSpPr>
        <p:spPr bwMode="auto">
          <a:xfrm>
            <a:off x="7315200" y="5867400"/>
            <a:ext cx="685800" cy="685800"/>
          </a:xfrm>
          <a:prstGeom prst="ellipse">
            <a:avLst/>
          </a:prstGeom>
          <a:solidFill>
            <a:srgbClr val="FF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000" b="1">
              <a:solidFill>
                <a:srgbClr val="0000CC"/>
              </a:solidFill>
            </a:endParaRPr>
          </a:p>
        </p:txBody>
      </p:sp>
      <p:sp>
        <p:nvSpPr>
          <p:cNvPr id="2071" name="Oval 37"/>
          <p:cNvSpPr>
            <a:spLocks noChangeArrowheads="1"/>
          </p:cNvSpPr>
          <p:nvPr/>
        </p:nvSpPr>
        <p:spPr bwMode="auto">
          <a:xfrm>
            <a:off x="2162175" y="5791200"/>
            <a:ext cx="685800" cy="762000"/>
          </a:xfrm>
          <a:prstGeom prst="ellipse">
            <a:avLst/>
          </a:prstGeom>
          <a:solidFill>
            <a:srgbClr val="FF66FF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000" b="1">
              <a:solidFill>
                <a:srgbClr val="0000CC"/>
              </a:solidFill>
            </a:endParaRPr>
          </a:p>
        </p:txBody>
      </p:sp>
      <p:sp>
        <p:nvSpPr>
          <p:cNvPr id="2072" name="Oval 37"/>
          <p:cNvSpPr>
            <a:spLocks noChangeArrowheads="1"/>
          </p:cNvSpPr>
          <p:nvPr/>
        </p:nvSpPr>
        <p:spPr bwMode="auto">
          <a:xfrm>
            <a:off x="7239000" y="4252913"/>
            <a:ext cx="642938" cy="700087"/>
          </a:xfrm>
          <a:prstGeom prst="ellipse">
            <a:avLst/>
          </a:prstGeom>
          <a:solidFill>
            <a:srgbClr val="00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000" b="1">
              <a:solidFill>
                <a:srgbClr val="0000CC"/>
              </a:solidFill>
            </a:endParaRPr>
          </a:p>
        </p:txBody>
      </p:sp>
      <p:sp>
        <p:nvSpPr>
          <p:cNvPr id="2073" name="Rectangle 46"/>
          <p:cNvSpPr>
            <a:spLocks noChangeArrowheads="1"/>
          </p:cNvSpPr>
          <p:nvPr/>
        </p:nvSpPr>
        <p:spPr bwMode="auto">
          <a:xfrm>
            <a:off x="5257800" y="57150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gấp 4 lần</a:t>
            </a:r>
          </a:p>
        </p:txBody>
      </p:sp>
      <p:sp>
        <p:nvSpPr>
          <p:cNvPr id="2074" name="Rectangle 46"/>
          <p:cNvSpPr>
            <a:spLocks noChangeArrowheads="1"/>
          </p:cNvSpPr>
          <p:nvPr/>
        </p:nvSpPr>
        <p:spPr bwMode="auto">
          <a:xfrm>
            <a:off x="914400" y="36576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gấp 6 lần</a:t>
            </a:r>
          </a:p>
        </p:txBody>
      </p:sp>
      <p:sp>
        <p:nvSpPr>
          <p:cNvPr id="2075" name="Rectangle 46"/>
          <p:cNvSpPr>
            <a:spLocks noChangeArrowheads="1"/>
          </p:cNvSpPr>
          <p:nvPr/>
        </p:nvSpPr>
        <p:spPr bwMode="auto">
          <a:xfrm>
            <a:off x="4876800" y="4648200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giảm 5 lần</a:t>
            </a:r>
          </a:p>
        </p:txBody>
      </p:sp>
      <p:sp>
        <p:nvSpPr>
          <p:cNvPr id="2076" name="Rectangle 46"/>
          <p:cNvSpPr>
            <a:spLocks noChangeArrowheads="1"/>
          </p:cNvSpPr>
          <p:nvPr/>
        </p:nvSpPr>
        <p:spPr bwMode="auto">
          <a:xfrm>
            <a:off x="914400" y="4800600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CC"/>
                </a:solidFill>
                <a:cs typeface="Times New Roman" pitchFamily="18" charset="0"/>
              </a:rPr>
              <a:t>giảm 2 lần</a:t>
            </a:r>
          </a:p>
        </p:txBody>
      </p:sp>
      <p:sp>
        <p:nvSpPr>
          <p:cNvPr id="10" name="Rectangle 54"/>
          <p:cNvSpPr/>
          <p:nvPr/>
        </p:nvSpPr>
        <p:spPr>
          <a:xfrm>
            <a:off x="4648200" y="3886200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25</a:t>
            </a:r>
          </a:p>
        </p:txBody>
      </p:sp>
      <p:cxnSp>
        <p:nvCxnSpPr>
          <p:cNvPr id="11" name="Straight Arrow Connector 62"/>
          <p:cNvCxnSpPr/>
          <p:nvPr/>
        </p:nvCxnSpPr>
        <p:spPr>
          <a:xfrm>
            <a:off x="4876800" y="4419600"/>
            <a:ext cx="0" cy="144780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62"/>
          <p:cNvCxnSpPr/>
          <p:nvPr/>
        </p:nvCxnSpPr>
        <p:spPr>
          <a:xfrm>
            <a:off x="5181600" y="6248400"/>
            <a:ext cx="1981200" cy="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0" name="Rectangle 54"/>
          <p:cNvSpPr>
            <a:spLocks noChangeArrowheads="1"/>
          </p:cNvSpPr>
          <p:nvPr/>
        </p:nvSpPr>
        <p:spPr bwMode="auto">
          <a:xfrm>
            <a:off x="7239000" y="2362200"/>
            <a:ext cx="533400" cy="457200"/>
          </a:xfrm>
          <a:prstGeom prst="rect">
            <a:avLst/>
          </a:prstGeom>
          <a:solidFill>
            <a:srgbClr val="00FF00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endParaRPr lang="en-US" sz="2000" b="1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4" name="Rectangle 54"/>
          <p:cNvSpPr>
            <a:spLocks noChangeArrowheads="1"/>
          </p:cNvSpPr>
          <p:nvPr/>
        </p:nvSpPr>
        <p:spPr bwMode="auto">
          <a:xfrm>
            <a:off x="7239000" y="2362200"/>
            <a:ext cx="533400" cy="457200"/>
          </a:xfrm>
          <a:prstGeom prst="rect">
            <a:avLst/>
          </a:prstGeom>
          <a:solidFill>
            <a:srgbClr val="00FF00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0000FF"/>
                </a:solidFill>
                <a:cs typeface="Times New Roman" pitchFamily="18" charset="0"/>
              </a:rPr>
              <a:t>24</a:t>
            </a:r>
          </a:p>
        </p:txBody>
      </p:sp>
      <p:sp>
        <p:nvSpPr>
          <p:cNvPr id="15" name="Oval 37"/>
          <p:cNvSpPr>
            <a:spLocks noChangeArrowheads="1"/>
          </p:cNvSpPr>
          <p:nvPr/>
        </p:nvSpPr>
        <p:spPr bwMode="auto">
          <a:xfrm>
            <a:off x="7239000" y="4267200"/>
            <a:ext cx="642938" cy="700088"/>
          </a:xfrm>
          <a:prstGeom prst="ellipse">
            <a:avLst/>
          </a:prstGeom>
          <a:solidFill>
            <a:srgbClr val="00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0000CC"/>
                </a:solidFill>
              </a:rPr>
              <a:t>8</a:t>
            </a:r>
          </a:p>
        </p:txBody>
      </p:sp>
      <p:sp>
        <p:nvSpPr>
          <p:cNvPr id="16" name="Rectangle 54"/>
          <p:cNvSpPr>
            <a:spLocks noChangeArrowheads="1"/>
          </p:cNvSpPr>
          <p:nvPr/>
        </p:nvSpPr>
        <p:spPr bwMode="auto">
          <a:xfrm>
            <a:off x="2286000" y="3962400"/>
            <a:ext cx="533400" cy="457200"/>
          </a:xfrm>
          <a:prstGeom prst="rect">
            <a:avLst/>
          </a:prstGeom>
          <a:solidFill>
            <a:srgbClr val="FF66FF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FFFF00"/>
                </a:solidFill>
                <a:cs typeface="Times New Roman" pitchFamily="18" charset="0"/>
              </a:rPr>
              <a:t>42</a:t>
            </a:r>
          </a:p>
        </p:txBody>
      </p:sp>
      <p:sp>
        <p:nvSpPr>
          <p:cNvPr id="17" name="Oval 37"/>
          <p:cNvSpPr>
            <a:spLocks noChangeArrowheads="1"/>
          </p:cNvSpPr>
          <p:nvPr/>
        </p:nvSpPr>
        <p:spPr bwMode="auto">
          <a:xfrm>
            <a:off x="2147888" y="5791200"/>
            <a:ext cx="685800" cy="762000"/>
          </a:xfrm>
          <a:prstGeom prst="ellipse">
            <a:avLst/>
          </a:prstGeom>
          <a:solidFill>
            <a:srgbClr val="FF66FF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FFFF00"/>
                </a:solidFill>
              </a:rPr>
              <a:t>21</a:t>
            </a:r>
          </a:p>
        </p:txBody>
      </p:sp>
      <p:sp>
        <p:nvSpPr>
          <p:cNvPr id="18" name="Rectangle 54"/>
          <p:cNvSpPr/>
          <p:nvPr/>
        </p:nvSpPr>
        <p:spPr>
          <a:xfrm>
            <a:off x="4572000" y="6019800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FF0000"/>
                </a:solidFill>
                <a:cs typeface="Times New Roman" pitchFamily="18" charset="0"/>
              </a:rPr>
              <a:t>5</a:t>
            </a:r>
          </a:p>
        </p:txBody>
      </p:sp>
      <p:sp>
        <p:nvSpPr>
          <p:cNvPr id="19" name="Oval 37"/>
          <p:cNvSpPr>
            <a:spLocks noChangeArrowheads="1"/>
          </p:cNvSpPr>
          <p:nvPr/>
        </p:nvSpPr>
        <p:spPr bwMode="auto">
          <a:xfrm>
            <a:off x="7315200" y="5867400"/>
            <a:ext cx="685800" cy="685800"/>
          </a:xfrm>
          <a:prstGeom prst="ellipse">
            <a:avLst/>
          </a:prstGeom>
          <a:solidFill>
            <a:srgbClr val="FF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2000" b="1">
                <a:solidFill>
                  <a:srgbClr val="FF0000"/>
                </a:solidFill>
              </a:rPr>
              <a:t>20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6200" y="3214688"/>
            <a:ext cx="1600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chemeClr val="accent2"/>
                </a:solidFill>
                <a:cs typeface="Times New Roman" pitchFamily="18" charset="0"/>
              </a:rPr>
              <a:t>Tóm tắt</a:t>
            </a: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8" name="Hexagon 7"/>
          <p:cNvSpPr/>
          <p:nvPr/>
        </p:nvSpPr>
        <p:spPr>
          <a:xfrm>
            <a:off x="228600" y="1524000"/>
            <a:ext cx="8915400" cy="16764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u="sng">
                <a:solidFill>
                  <a:srgbClr val="0000FF"/>
                </a:solidFill>
                <a:cs typeface="Times New Roman" pitchFamily="18" charset="0"/>
              </a:rPr>
              <a:t>Bài 2</a:t>
            </a: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: a) Một cửa hàng buổi sáng bán được 60 lít dầu, số lít dầu bán được trong buổi chiều giảm đi 3 lần so với buổi sáng.Hỏi buổi chiều cửa hàng đó bán được bao nhiêu lít dầu?</a:t>
            </a: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1219200" y="4114800"/>
            <a:ext cx="3733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1219200" y="3962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>
            <a:off x="2514600" y="3962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953000" y="3962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590800" y="35052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60 lít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581400" y="3810000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1219200" y="3810000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5" name="Text Box 7"/>
          <p:cNvSpPr txBox="1">
            <a:spLocks noChangeArrowheads="1"/>
          </p:cNvSpPr>
          <p:nvPr/>
        </p:nvSpPr>
        <p:spPr bwMode="auto">
          <a:xfrm>
            <a:off x="5562600" y="3429000"/>
            <a:ext cx="1600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solidFill>
                  <a:schemeClr val="accent2"/>
                </a:solidFill>
                <a:cs typeface="Times New Roman" pitchFamily="18" charset="0"/>
              </a:rPr>
              <a:t>Bài giải</a:t>
            </a: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447800" y="5043488"/>
            <a:ext cx="106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?lít</a:t>
            </a:r>
          </a:p>
        </p:txBody>
      </p:sp>
      <p:sp>
        <p:nvSpPr>
          <p:cNvPr id="6157" name="Line 7"/>
          <p:cNvSpPr>
            <a:spLocks noChangeShapeType="1"/>
          </p:cNvSpPr>
          <p:nvPr/>
        </p:nvSpPr>
        <p:spPr bwMode="auto">
          <a:xfrm>
            <a:off x="5105400" y="3352800"/>
            <a:ext cx="0" cy="3276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7"/>
          <p:cNvSpPr txBox="1">
            <a:spLocks noChangeArrowheads="1"/>
          </p:cNvSpPr>
          <p:nvPr/>
        </p:nvSpPr>
        <p:spPr bwMode="auto">
          <a:xfrm>
            <a:off x="5257800" y="4038600"/>
            <a:ext cx="3962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Số lít dầu bán buổi chiều là: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        60 : 3 = 20 (lít)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                Đáp số: 20 lít.</a:t>
            </a:r>
          </a:p>
        </p:txBody>
      </p:sp>
      <p:sp>
        <p:nvSpPr>
          <p:cNvPr id="20" name="Line 12"/>
          <p:cNvSpPr>
            <a:spLocks noChangeShapeType="1"/>
          </p:cNvSpPr>
          <p:nvPr/>
        </p:nvSpPr>
        <p:spPr bwMode="auto">
          <a:xfrm>
            <a:off x="3733800" y="3962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28" name="AutoShape 28"/>
          <p:cNvSpPr>
            <a:spLocks/>
          </p:cNvSpPr>
          <p:nvPr/>
        </p:nvSpPr>
        <p:spPr bwMode="auto">
          <a:xfrm rot="16200000" flipH="1">
            <a:off x="1790700" y="4457700"/>
            <a:ext cx="152400" cy="1143000"/>
          </a:xfrm>
          <a:prstGeom prst="rightBrace">
            <a:avLst>
              <a:gd name="adj1" fmla="val 48681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3" name="Line 12"/>
          <p:cNvSpPr>
            <a:spLocks noChangeShapeType="1"/>
          </p:cNvSpPr>
          <p:nvPr/>
        </p:nvSpPr>
        <p:spPr bwMode="auto">
          <a:xfrm>
            <a:off x="1219200" y="4114800"/>
            <a:ext cx="12811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0" y="4419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Chiều</a:t>
            </a: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0" y="38100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cs typeface="Times New Roman" pitchFamily="18" charset="0"/>
              </a:rPr>
              <a:t>Sáng</a:t>
            </a:r>
          </a:p>
        </p:txBody>
      </p:sp>
      <p:sp>
        <p:nvSpPr>
          <p:cNvPr id="27" name="Line 12"/>
          <p:cNvSpPr>
            <a:spLocks noChangeShapeType="1"/>
          </p:cNvSpPr>
          <p:nvPr/>
        </p:nvSpPr>
        <p:spPr bwMode="auto">
          <a:xfrm>
            <a:off x="2514600" y="399256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1219200" y="397986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</a:endParaRPr>
          </a:p>
        </p:txBody>
      </p:sp>
      <p:sp>
        <p:nvSpPr>
          <p:cNvPr id="2" name="Oval 26"/>
          <p:cNvSpPr/>
          <p:nvPr/>
        </p:nvSpPr>
        <p:spPr>
          <a:xfrm>
            <a:off x="8229600" y="457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800">
                <a:solidFill>
                  <a:srgbClr val="FF0000"/>
                </a:solidFill>
              </a:rPr>
              <a:t>N</a:t>
            </a:r>
          </a:p>
        </p:txBody>
      </p:sp>
    </p:spTree>
  </p:cSld>
  <p:clrMapOvr>
    <a:masterClrMapping/>
  </p:clrMapOvr>
  <p:transition spd="med">
    <p:cover dir="r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-3.33333E-6 0.08634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022E-16 L -0.0007 0.0888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3.33333E-6 0.0844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10" grpId="0" animBg="1"/>
      <p:bldP spid="11" grpId="0" animBg="1"/>
      <p:bldP spid="13" grpId="0" animBg="1"/>
      <p:bldP spid="14" grpId="0" animBg="1"/>
      <p:bldP spid="15" grpId="0"/>
      <p:bldP spid="6155" grpId="0"/>
      <p:bldP spid="23" grpId="0"/>
      <p:bldP spid="6157" grpId="0" animBg="1"/>
      <p:bldP spid="6158" grpId="0"/>
      <p:bldP spid="20" grpId="0" animBg="1"/>
      <p:bldP spid="28" grpId="0" animBg="1"/>
      <p:bldP spid="33" grpId="0" animBg="1"/>
      <p:bldP spid="33" grpId="1" animBg="1"/>
      <p:bldP spid="21" grpId="0"/>
      <p:bldP spid="26" grpId="0"/>
      <p:bldP spid="27" grpId="0" animBg="1"/>
      <p:bldP spid="27" grpId="1" animBg="1"/>
      <p:bldP spid="29" grpId="0" animBg="1"/>
      <p:bldP spid="29" grpId="1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76200" y="31242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chemeClr val="accent2"/>
                </a:solidFill>
                <a:cs typeface="Times New Roman" pitchFamily="18" charset="0"/>
              </a:rPr>
              <a:t>Tóm tắt</a:t>
            </a: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7171" name="Line 7"/>
          <p:cNvSpPr>
            <a:spLocks noChangeShapeType="1"/>
          </p:cNvSpPr>
          <p:nvPr/>
        </p:nvSpPr>
        <p:spPr bwMode="auto">
          <a:xfrm>
            <a:off x="1066800" y="4495800"/>
            <a:ext cx="4267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1066800" y="4343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12"/>
          <p:cNvSpPr>
            <a:spLocks noChangeShapeType="1"/>
          </p:cNvSpPr>
          <p:nvPr/>
        </p:nvSpPr>
        <p:spPr bwMode="auto">
          <a:xfrm>
            <a:off x="5334000" y="4343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667000" y="36576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60 quả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038600" y="3962400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1066800" y="3962400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8" name="Text Box 7"/>
          <p:cNvSpPr txBox="1">
            <a:spLocks noChangeArrowheads="1"/>
          </p:cNvSpPr>
          <p:nvPr/>
        </p:nvSpPr>
        <p:spPr bwMode="auto">
          <a:xfrm>
            <a:off x="6324600" y="3362325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chemeClr val="accent2"/>
                </a:solidFill>
                <a:cs typeface="Times New Roman" pitchFamily="18" charset="0"/>
              </a:rPr>
              <a:t>Bài giải</a:t>
            </a: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7179" name="Text Box 7"/>
          <p:cNvSpPr txBox="1">
            <a:spLocks noChangeArrowheads="1"/>
          </p:cNvSpPr>
          <p:nvPr/>
        </p:nvSpPr>
        <p:spPr bwMode="auto">
          <a:xfrm>
            <a:off x="1219200" y="54102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  <a:cs typeface="Times New Roman" pitchFamily="18" charset="0"/>
              </a:rPr>
              <a:t>?quả</a:t>
            </a:r>
          </a:p>
        </p:txBody>
      </p:sp>
      <p:sp>
        <p:nvSpPr>
          <p:cNvPr id="7180" name="Line 7"/>
          <p:cNvSpPr>
            <a:spLocks noChangeShapeType="1"/>
          </p:cNvSpPr>
          <p:nvPr/>
        </p:nvSpPr>
        <p:spPr bwMode="auto">
          <a:xfrm>
            <a:off x="5410200" y="3200400"/>
            <a:ext cx="0" cy="32766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Text Box 7"/>
          <p:cNvSpPr txBox="1">
            <a:spLocks noChangeArrowheads="1"/>
          </p:cNvSpPr>
          <p:nvPr/>
        </p:nvSpPr>
        <p:spPr bwMode="auto">
          <a:xfrm>
            <a:off x="5486400" y="4014788"/>
            <a:ext cx="3657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  <a:cs typeface="Times New Roman" pitchFamily="18" charset="0"/>
              </a:rPr>
              <a:t>Trong rổ còn lại số quả là: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  <a:cs typeface="Times New Roman" pitchFamily="18" charset="0"/>
              </a:rPr>
              <a:t>       60 : 3 = 20 (quả)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  <a:cs typeface="Times New Roman" pitchFamily="18" charset="0"/>
              </a:rPr>
              <a:t>                  Đáp số: 20 quả.</a:t>
            </a:r>
          </a:p>
        </p:txBody>
      </p:sp>
      <p:sp>
        <p:nvSpPr>
          <p:cNvPr id="27" name="Oval 26"/>
          <p:cNvSpPr/>
          <p:nvPr/>
        </p:nvSpPr>
        <p:spPr>
          <a:xfrm>
            <a:off x="8229600" y="6858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sz="4400">
                <a:solidFill>
                  <a:srgbClr val="FF0000"/>
                </a:solidFill>
              </a:rPr>
              <a:t>V</a:t>
            </a:r>
          </a:p>
        </p:txBody>
      </p:sp>
      <p:sp useBgFill="1">
        <p:nvSpPr>
          <p:cNvPr id="7186" name="AutoShape 28"/>
          <p:cNvSpPr>
            <a:spLocks/>
          </p:cNvSpPr>
          <p:nvPr/>
        </p:nvSpPr>
        <p:spPr bwMode="auto">
          <a:xfrm rot="16200000" flipH="1">
            <a:off x="1697832" y="4669631"/>
            <a:ext cx="152400" cy="1481137"/>
          </a:xfrm>
          <a:prstGeom prst="rightBrace">
            <a:avLst>
              <a:gd name="adj1" fmla="val 75725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en-US" sz="1600"/>
          </a:p>
        </p:txBody>
      </p:sp>
      <p:sp>
        <p:nvSpPr>
          <p:cNvPr id="7187" name="Line 12"/>
          <p:cNvSpPr>
            <a:spLocks noChangeShapeType="1"/>
          </p:cNvSpPr>
          <p:nvPr/>
        </p:nvSpPr>
        <p:spPr bwMode="auto">
          <a:xfrm>
            <a:off x="1081088" y="4495800"/>
            <a:ext cx="143351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2" name="Text Box 7"/>
          <p:cNvSpPr txBox="1">
            <a:spLocks noChangeArrowheads="1"/>
          </p:cNvSpPr>
          <p:nvPr/>
        </p:nvSpPr>
        <p:spPr bwMode="auto">
          <a:xfrm>
            <a:off x="228600" y="1663700"/>
            <a:ext cx="891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cs typeface="Times New Roman" pitchFamily="18" charset="0"/>
              </a:rPr>
              <a:t>Bài 2</a:t>
            </a: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: b) Lúc đầu trong rổ có 60 quả cam. Sau một buổi bán hàng, trong rổ còn lại       số cam. Hỏi trong rổ còn lại bao nhiêu quả cam? </a:t>
            </a:r>
            <a:endParaRPr lang="en-US" sz="2400" b="1">
              <a:solidFill>
                <a:schemeClr val="accent2"/>
              </a:solidFill>
              <a:cs typeface="Times New Roman" pitchFamily="18" charset="0"/>
            </a:endParaRPr>
          </a:p>
        </p:txBody>
      </p:sp>
      <p:pic>
        <p:nvPicPr>
          <p:cNvPr id="4113" name="Picture 17" descr="butterflies_flowers_md_clr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8" y="5776913"/>
            <a:ext cx="152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4" name="Picture 17" descr="butterflies_flowers_md_clr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5791200"/>
            <a:ext cx="152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92" name="Text Box 7"/>
          <p:cNvSpPr txBox="1">
            <a:spLocks noChangeArrowheads="1"/>
          </p:cNvSpPr>
          <p:nvPr/>
        </p:nvSpPr>
        <p:spPr bwMode="auto">
          <a:xfrm>
            <a:off x="152400" y="4267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  <a:cs typeface="Times New Roman" pitchFamily="18" charset="0"/>
              </a:rPr>
              <a:t>Có</a:t>
            </a:r>
          </a:p>
        </p:txBody>
      </p:sp>
      <p:sp>
        <p:nvSpPr>
          <p:cNvPr id="7193" name="Text Box 7"/>
          <p:cNvSpPr txBox="1">
            <a:spLocks noChangeArrowheads="1"/>
          </p:cNvSpPr>
          <p:nvPr/>
        </p:nvSpPr>
        <p:spPr bwMode="auto">
          <a:xfrm>
            <a:off x="152400" y="4876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  <a:cs typeface="Times New Roman" pitchFamily="18" charset="0"/>
              </a:rPr>
              <a:t>Còn</a:t>
            </a:r>
          </a:p>
        </p:txBody>
      </p:sp>
      <p:sp>
        <p:nvSpPr>
          <p:cNvPr id="7195" name="Line 12"/>
          <p:cNvSpPr>
            <a:spLocks noChangeShapeType="1"/>
          </p:cNvSpPr>
          <p:nvPr/>
        </p:nvSpPr>
        <p:spPr bwMode="auto">
          <a:xfrm>
            <a:off x="1066800" y="4360863"/>
            <a:ext cx="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2514600" y="4343400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3900488" y="4356100"/>
            <a:ext cx="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>
            <a:off x="2500313" y="4357688"/>
            <a:ext cx="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1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2800" b="1">
              <a:solidFill>
                <a:srgbClr val="FF0000"/>
              </a:solidFill>
            </a:endParaRPr>
          </a:p>
        </p:txBody>
      </p:sp>
      <p:grpSp>
        <p:nvGrpSpPr>
          <p:cNvPr id="4122" name="Group 140"/>
          <p:cNvGrpSpPr>
            <a:grpSpLocks/>
          </p:cNvGrpSpPr>
          <p:nvPr/>
        </p:nvGrpSpPr>
        <p:grpSpPr bwMode="auto">
          <a:xfrm>
            <a:off x="3581400" y="1981200"/>
            <a:ext cx="457200" cy="1022350"/>
            <a:chOff x="4114800" y="5715000"/>
            <a:chExt cx="457200" cy="1021534"/>
          </a:xfrm>
        </p:grpSpPr>
        <p:sp>
          <p:nvSpPr>
            <p:cNvPr id="4123" name="TextBox 137"/>
            <p:cNvSpPr txBox="1">
              <a:spLocks noChangeArrowheads="1"/>
            </p:cNvSpPr>
            <p:nvPr/>
          </p:nvSpPr>
          <p:spPr bwMode="auto">
            <a:xfrm>
              <a:off x="4132263" y="5715000"/>
              <a:ext cx="356188" cy="461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1</a:t>
              </a:r>
            </a:p>
          </p:txBody>
        </p:sp>
        <p:sp>
          <p:nvSpPr>
            <p:cNvPr id="4124" name="TextBox 138"/>
            <p:cNvSpPr txBox="1">
              <a:spLocks noChangeArrowheads="1"/>
            </p:cNvSpPr>
            <p:nvPr/>
          </p:nvSpPr>
          <p:spPr bwMode="auto">
            <a:xfrm>
              <a:off x="4114800" y="6275256"/>
              <a:ext cx="356188" cy="461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0000FF"/>
                  </a:solidFill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4125" name="Straight Connector 139"/>
            <p:cNvCxnSpPr>
              <a:cxnSpLocks noChangeShapeType="1"/>
            </p:cNvCxnSpPr>
            <p:nvPr/>
          </p:nvCxnSpPr>
          <p:spPr bwMode="auto">
            <a:xfrm>
              <a:off x="4114800" y="6248400"/>
              <a:ext cx="457200" cy="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</p:spPr>
        </p:cxnSp>
      </p:grpSp>
    </p:spTree>
  </p:cSld>
  <p:clrMapOvr>
    <a:masterClrMapping/>
  </p:clrMapOvr>
  <p:transition spd="med">
    <p:cover dir="rd"/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3.33333E-6 0.0974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208 L 0.00139 0.10069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1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3.33333E-6 0.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7171" grpId="0" animBg="1"/>
      <p:bldP spid="7172" grpId="0" animBg="1"/>
      <p:bldP spid="7174" grpId="0" animBg="1"/>
      <p:bldP spid="7175" grpId="0"/>
      <p:bldP spid="7178" grpId="0"/>
      <p:bldP spid="7179" grpId="0"/>
      <p:bldP spid="7180" grpId="0" animBg="1"/>
      <p:bldP spid="7181" grpId="0"/>
      <p:bldP spid="27" grpId="0" animBg="1"/>
      <p:bldP spid="7186" grpId="0" animBg="1"/>
      <p:bldP spid="7187" grpId="0" animBg="1"/>
      <p:bldP spid="7187" grpId="1" animBg="1"/>
      <p:bldP spid="7192" grpId="0"/>
      <p:bldP spid="7193" grpId="0"/>
      <p:bldP spid="7195" grpId="0" animBg="1"/>
      <p:bldP spid="7195" grpId="1" animBg="1"/>
      <p:bldP spid="28" grpId="0" animBg="1"/>
      <p:bldP spid="29" grpId="0" animBg="1"/>
      <p:bldP spid="32" grpId="0" animBg="1"/>
      <p:bldP spid="3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4" descr="0036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228600"/>
            <a:ext cx="1066800" cy="109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467600" y="6553200"/>
            <a:ext cx="4572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010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10600" y="6553200"/>
            <a:ext cx="533400" cy="3048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86200" y="6553200"/>
            <a:ext cx="1066800" cy="304800"/>
          </a:xfrm>
          <a:prstGeom prst="actionButtonHome">
            <a:avLst/>
          </a:prstGeom>
          <a:solidFill>
            <a:srgbClr val="FFFF00"/>
          </a:solidFill>
          <a:ln w="9525">
            <a:solidFill>
              <a:srgbClr val="CC99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7-Point Star 32"/>
          <p:cNvSpPr/>
          <p:nvPr/>
        </p:nvSpPr>
        <p:spPr>
          <a:xfrm>
            <a:off x="0" y="1447800"/>
            <a:ext cx="1828800" cy="762000"/>
          </a:xfrm>
          <a:prstGeom prst="star7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u="sng">
                <a:solidFill>
                  <a:srgbClr val="0000FF"/>
                </a:solidFill>
                <a:cs typeface="Times New Roman" pitchFamily="18" charset="0"/>
              </a:rPr>
              <a:t>Bài 3</a:t>
            </a:r>
            <a:r>
              <a:rPr lang="en-US" sz="2400" b="1">
                <a:solidFill>
                  <a:srgbClr val="0000FF"/>
                </a:solidFill>
                <a:cs typeface="Times New Roman" pitchFamily="18" charset="0"/>
              </a:rPr>
              <a:t>:</a:t>
            </a:r>
          </a:p>
        </p:txBody>
      </p:sp>
      <p:cxnSp>
        <p:nvCxnSpPr>
          <p:cNvPr id="52" name="Straight Connector 51"/>
          <p:cNvCxnSpPr/>
          <p:nvPr/>
        </p:nvCxnSpPr>
        <p:spPr>
          <a:xfrm rot="5400000" flipH="1" flipV="1">
            <a:off x="566738" y="4032250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 flipH="1" flipV="1">
            <a:off x="8039100" y="40465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Rectangle 28"/>
          <p:cNvSpPr>
            <a:spLocks noChangeArrowheads="1"/>
          </p:cNvSpPr>
          <p:nvPr/>
        </p:nvSpPr>
        <p:spPr bwMode="auto">
          <a:xfrm>
            <a:off x="1905000" y="14478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a)Đo độ dài đoạn thẳng AB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5400000" flipH="1" flipV="1">
            <a:off x="2019300" y="40465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2" name="Rectangle 28"/>
          <p:cNvSpPr>
            <a:spLocks noChangeArrowheads="1"/>
          </p:cNvSpPr>
          <p:nvPr/>
        </p:nvSpPr>
        <p:spPr bwMode="auto">
          <a:xfrm>
            <a:off x="1905000" y="1981200"/>
            <a:ext cx="6705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en-US" sz="2400" b="1">
                <a:solidFill>
                  <a:srgbClr val="0000CC"/>
                </a:solidFill>
                <a:cs typeface="Times New Roman" pitchFamily="18" charset="0"/>
              </a:rPr>
              <a:t>b)Giảm độ dài đoạn thẳng AB đi 5 lần thì được độ dài đoạn thẳng MN. Hãy vẽ đoạn thẳng MN đó?</a:t>
            </a:r>
          </a:p>
        </p:txBody>
      </p:sp>
      <p:sp>
        <p:nvSpPr>
          <p:cNvPr id="29" name="Text Box 15"/>
          <p:cNvSpPr txBox="1">
            <a:spLocks noChangeArrowheads="1"/>
          </p:cNvSpPr>
          <p:nvPr/>
        </p:nvSpPr>
        <p:spPr bwMode="auto">
          <a:xfrm>
            <a:off x="0" y="4800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M</a:t>
            </a:r>
          </a:p>
        </p:txBody>
      </p:sp>
      <p:sp>
        <p:nvSpPr>
          <p:cNvPr id="5134" name="Text Box 15"/>
          <p:cNvSpPr txBox="1">
            <a:spLocks noChangeArrowheads="1"/>
          </p:cNvSpPr>
          <p:nvPr/>
        </p:nvSpPr>
        <p:spPr bwMode="auto">
          <a:xfrm>
            <a:off x="8229600" y="3773488"/>
            <a:ext cx="38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B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152400" y="3775075"/>
            <a:ext cx="38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A</a:t>
            </a:r>
          </a:p>
        </p:txBody>
      </p:sp>
      <p:sp>
        <p:nvSpPr>
          <p:cNvPr id="50" name="Text Box 15"/>
          <p:cNvSpPr txBox="1">
            <a:spLocks noChangeArrowheads="1"/>
          </p:cNvSpPr>
          <p:nvPr/>
        </p:nvSpPr>
        <p:spPr bwMode="auto">
          <a:xfrm>
            <a:off x="4038600" y="3200400"/>
            <a:ext cx="121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10 cm</a:t>
            </a:r>
          </a:p>
        </p:txBody>
      </p:sp>
      <p:sp useBgFill="1">
        <p:nvSpPr>
          <p:cNvPr id="51" name="AutoShape 28"/>
          <p:cNvSpPr>
            <a:spLocks/>
          </p:cNvSpPr>
          <p:nvPr/>
        </p:nvSpPr>
        <p:spPr bwMode="auto">
          <a:xfrm rot="-5400000">
            <a:off x="4318794" y="127794"/>
            <a:ext cx="152400" cy="7364412"/>
          </a:xfrm>
          <a:prstGeom prst="rightBrace">
            <a:avLst>
              <a:gd name="adj1" fmla="val 38927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 rot="5400000" flipH="1" flipV="1">
            <a:off x="557213" y="4048125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4991100" y="4032250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2019300" y="40338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2362200" y="4800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N</a:t>
            </a:r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990600" y="5334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cs typeface="Times New Roman" pitchFamily="18" charset="0"/>
              </a:rPr>
              <a:t>2 cm</a:t>
            </a:r>
          </a:p>
        </p:txBody>
      </p:sp>
      <p:sp>
        <p:nvSpPr>
          <p:cNvPr id="59" name="AutoShape 28"/>
          <p:cNvSpPr>
            <a:spLocks/>
          </p:cNvSpPr>
          <p:nvPr/>
        </p:nvSpPr>
        <p:spPr bwMode="auto">
          <a:xfrm rot="16200000" flipH="1">
            <a:off x="1295400" y="4572000"/>
            <a:ext cx="152400" cy="1371600"/>
          </a:xfrm>
          <a:prstGeom prst="rightBrace">
            <a:avLst>
              <a:gd name="adj1" fmla="val 29083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cxnSp>
        <p:nvCxnSpPr>
          <p:cNvPr id="60" name="Straight Connector 59"/>
          <p:cNvCxnSpPr/>
          <p:nvPr/>
        </p:nvCxnSpPr>
        <p:spPr>
          <a:xfrm rot="10800000">
            <a:off x="684213" y="4038600"/>
            <a:ext cx="1463675" cy="0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>
            <a:off x="698500" y="4038600"/>
            <a:ext cx="7467600" cy="0"/>
          </a:xfrm>
          <a:prstGeom prst="line">
            <a:avLst/>
          </a:prstGeom>
          <a:ln w="38100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5400000" flipH="1" flipV="1">
            <a:off x="3467100" y="40465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7" name="Text Box 4"/>
          <p:cNvSpPr txBox="1">
            <a:spLocks noChangeArrowheads="1"/>
          </p:cNvSpPr>
          <p:nvPr/>
        </p:nvSpPr>
        <p:spPr bwMode="auto">
          <a:xfrm>
            <a:off x="1219200" y="0"/>
            <a:ext cx="693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</a:endParaRPr>
          </a:p>
        </p:txBody>
      </p:sp>
      <p:cxnSp>
        <p:nvCxnSpPr>
          <p:cNvPr id="2" name="Straight Connector 39"/>
          <p:cNvCxnSpPr/>
          <p:nvPr/>
        </p:nvCxnSpPr>
        <p:spPr>
          <a:xfrm rot="5400000" flipH="1" flipV="1">
            <a:off x="6591300" y="4033838"/>
            <a:ext cx="22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1.90751E-6 L 1.38778E-17 0.14428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90751E-6 L -0.0033 0.14428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72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5087E-6 L -3.33333E-6 0.14498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50" grpId="0"/>
      <p:bldP spid="51" grpId="0" animBg="1"/>
      <p:bldP spid="47" grpId="0"/>
      <p:bldP spid="48" grpId="0"/>
      <p:bldP spid="5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</TotalTime>
  <Words>251</Words>
  <Application>Microsoft Office PowerPoint</Application>
  <PresentationFormat>On-screen Show (4:3)</PresentationFormat>
  <Paragraphs>59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</vt:vector>
  </TitlesOfParts>
  <Company>hhhh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Quận Gò Vấp Trường Tiểu học Minh Khai Lớp: Ba 5 </dc:title>
  <dc:creator>@@@</dc:creator>
  <cp:lastModifiedBy>CSTeam</cp:lastModifiedBy>
  <cp:revision>399</cp:revision>
  <dcterms:created xsi:type="dcterms:W3CDTF">2007-10-12T16:54:26Z</dcterms:created>
  <dcterms:modified xsi:type="dcterms:W3CDTF">2016-06-29T10:28:40Z</dcterms:modified>
</cp:coreProperties>
</file>