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2" r:id="rId6"/>
    <p:sldId id="261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FF6600"/>
    <a:srgbClr val="FFFF66"/>
    <a:srgbClr val="FF66CC"/>
    <a:srgbClr val="0066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A55A860-9F6C-40E3-99B5-A75BF96393C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CA3A380-929D-4FDA-81E5-B9136CF9835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DAD64C7-FBEE-4D82-BD41-7100A0144B8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5513154-A5F2-4041-84E4-F27FA71CE74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8636BF-1A69-49C2-A753-B9F42E65E9F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36024A1-E4B1-4DE7-B979-88B65D2510B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B6F759-8A29-4C01-956E-861586C08E4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78952F5-ED53-4446-903E-D2281267961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07EB440-C836-4FA8-9338-E83AA91E03C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3B881EF-D04F-492F-A675-50F438B7344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16C1D93-23DC-42C0-AC1F-5CCB7569F83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FFE3520-9AAD-444B-8ECF-262E5F6D845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81"/>
          <p:cNvSpPr txBox="1">
            <a:spLocks noChangeArrowheads="1"/>
          </p:cNvSpPr>
          <p:nvPr/>
        </p:nvSpPr>
        <p:spPr bwMode="auto">
          <a:xfrm>
            <a:off x="457200" y="1317625"/>
            <a:ext cx="3429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66FF"/>
                </a:solidFill>
              </a:rPr>
              <a:t>Bài 1: Tính nhẩm:</a:t>
            </a:r>
            <a:endParaRPr lang="en-SG" sz="2800" b="1">
              <a:solidFill>
                <a:srgbClr val="0066FF"/>
              </a:solidFill>
            </a:endParaRPr>
          </a:p>
        </p:txBody>
      </p:sp>
      <p:sp>
        <p:nvSpPr>
          <p:cNvPr id="2051" name="Text Box 82"/>
          <p:cNvSpPr txBox="1">
            <a:spLocks noChangeArrowheads="1"/>
          </p:cNvSpPr>
          <p:nvPr/>
        </p:nvSpPr>
        <p:spPr bwMode="auto">
          <a:xfrm>
            <a:off x="533400" y="2079625"/>
            <a:ext cx="2895600" cy="212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lphaLcParenR"/>
            </a:pPr>
            <a:r>
              <a:rPr lang="en-US" sz="2400" b="1"/>
              <a:t>6  x  5  =	</a:t>
            </a:r>
          </a:p>
          <a:p>
            <a:pPr marL="342900" indent="-342900">
              <a:spcBef>
                <a:spcPct val="50000"/>
              </a:spcBef>
            </a:pPr>
            <a:r>
              <a:rPr lang="en-US" sz="2400" b="1"/>
              <a:t>	6  x  7  =</a:t>
            </a:r>
          </a:p>
          <a:p>
            <a:pPr marL="342900" indent="-342900">
              <a:spcBef>
                <a:spcPct val="50000"/>
              </a:spcBef>
            </a:pPr>
            <a:r>
              <a:rPr lang="en-US" sz="2400" b="1"/>
              <a:t>	6  x  9  =</a:t>
            </a:r>
          </a:p>
          <a:p>
            <a:pPr marL="342900" indent="-342900">
              <a:spcBef>
                <a:spcPct val="50000"/>
              </a:spcBef>
            </a:pPr>
            <a:endParaRPr lang="en-SG" sz="2400" b="1"/>
          </a:p>
        </p:txBody>
      </p:sp>
      <p:sp>
        <p:nvSpPr>
          <p:cNvPr id="2052" name="Text Box 83"/>
          <p:cNvSpPr txBox="1">
            <a:spLocks noChangeArrowheads="1"/>
          </p:cNvSpPr>
          <p:nvPr/>
        </p:nvSpPr>
        <p:spPr bwMode="auto">
          <a:xfrm>
            <a:off x="3276600" y="2079625"/>
            <a:ext cx="2895600" cy="212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400" b="1"/>
              <a:t>	6  x 10 =	</a:t>
            </a:r>
          </a:p>
          <a:p>
            <a:pPr marL="342900" indent="-342900">
              <a:spcBef>
                <a:spcPct val="50000"/>
              </a:spcBef>
            </a:pPr>
            <a:r>
              <a:rPr lang="en-US" sz="2400" b="1"/>
              <a:t>	6  x  8  =</a:t>
            </a:r>
          </a:p>
          <a:p>
            <a:pPr marL="342900" indent="-342900">
              <a:spcBef>
                <a:spcPct val="50000"/>
              </a:spcBef>
            </a:pPr>
            <a:r>
              <a:rPr lang="en-US" sz="2400" b="1"/>
              <a:t>	6  x  6  =</a:t>
            </a:r>
          </a:p>
          <a:p>
            <a:pPr marL="342900" indent="-342900">
              <a:spcBef>
                <a:spcPct val="50000"/>
              </a:spcBef>
            </a:pPr>
            <a:endParaRPr lang="en-SG" sz="2400" b="1"/>
          </a:p>
        </p:txBody>
      </p:sp>
      <p:sp>
        <p:nvSpPr>
          <p:cNvPr id="2053" name="Text Box 84"/>
          <p:cNvSpPr txBox="1">
            <a:spLocks noChangeArrowheads="1"/>
          </p:cNvSpPr>
          <p:nvPr/>
        </p:nvSpPr>
        <p:spPr bwMode="auto">
          <a:xfrm>
            <a:off x="6248400" y="2098675"/>
            <a:ext cx="2895600" cy="212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400" b="1"/>
              <a:t>	6  x  2  =	</a:t>
            </a:r>
          </a:p>
          <a:p>
            <a:pPr marL="342900" indent="-342900">
              <a:spcBef>
                <a:spcPct val="50000"/>
              </a:spcBef>
            </a:pPr>
            <a:r>
              <a:rPr lang="en-US" sz="2400" b="1"/>
              <a:t>	6  x  3  =</a:t>
            </a:r>
          </a:p>
          <a:p>
            <a:pPr marL="342900" indent="-342900">
              <a:spcBef>
                <a:spcPct val="50000"/>
              </a:spcBef>
            </a:pPr>
            <a:r>
              <a:rPr lang="en-US" sz="2400" b="1"/>
              <a:t>	6  x  4  =</a:t>
            </a:r>
          </a:p>
          <a:p>
            <a:pPr marL="342900" indent="-342900">
              <a:spcBef>
                <a:spcPct val="50000"/>
              </a:spcBef>
            </a:pPr>
            <a:endParaRPr lang="en-SG" sz="2400" b="1"/>
          </a:p>
        </p:txBody>
      </p:sp>
      <p:sp>
        <p:nvSpPr>
          <p:cNvPr id="3080" name="Text Box 85"/>
          <p:cNvSpPr txBox="1">
            <a:spLocks noChangeArrowheads="1"/>
          </p:cNvSpPr>
          <p:nvPr/>
        </p:nvSpPr>
        <p:spPr bwMode="auto">
          <a:xfrm>
            <a:off x="533400" y="4141788"/>
            <a:ext cx="2895600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400"/>
              <a:t>b) </a:t>
            </a:r>
            <a:r>
              <a:rPr lang="en-US" sz="2400" b="1">
                <a:solidFill>
                  <a:srgbClr val="0000FF"/>
                </a:solidFill>
              </a:rPr>
              <a:t>6</a:t>
            </a:r>
            <a:r>
              <a:rPr lang="en-US" sz="2400" b="1"/>
              <a:t>  x  2  =	</a:t>
            </a:r>
          </a:p>
          <a:p>
            <a:pPr marL="342900" indent="-342900">
              <a:spcBef>
                <a:spcPct val="50000"/>
              </a:spcBef>
            </a:pPr>
            <a:r>
              <a:rPr lang="en-US" sz="2400" b="1"/>
              <a:t>	 2  x  </a:t>
            </a:r>
            <a:r>
              <a:rPr lang="en-US" sz="2400" b="1">
                <a:solidFill>
                  <a:srgbClr val="0000FF"/>
                </a:solidFill>
              </a:rPr>
              <a:t>6</a:t>
            </a:r>
            <a:r>
              <a:rPr lang="en-US" sz="2400" b="1"/>
              <a:t>  =</a:t>
            </a:r>
          </a:p>
          <a:p>
            <a:pPr marL="342900" indent="-342900">
              <a:spcBef>
                <a:spcPct val="50000"/>
              </a:spcBef>
            </a:pPr>
            <a:endParaRPr lang="en-SG" sz="2400"/>
          </a:p>
        </p:txBody>
      </p:sp>
      <p:sp>
        <p:nvSpPr>
          <p:cNvPr id="3081" name="Text Box 86"/>
          <p:cNvSpPr txBox="1">
            <a:spLocks noChangeArrowheads="1"/>
          </p:cNvSpPr>
          <p:nvPr/>
        </p:nvSpPr>
        <p:spPr bwMode="auto">
          <a:xfrm>
            <a:off x="3257550" y="4141788"/>
            <a:ext cx="2895600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400" b="1"/>
              <a:t>	</a:t>
            </a:r>
            <a:r>
              <a:rPr lang="en-US" sz="2400" b="1">
                <a:solidFill>
                  <a:srgbClr val="0000FF"/>
                </a:solidFill>
              </a:rPr>
              <a:t>3</a:t>
            </a:r>
            <a:r>
              <a:rPr lang="en-US" sz="2400" b="1"/>
              <a:t>  x  6  =	</a:t>
            </a:r>
          </a:p>
          <a:p>
            <a:pPr marL="342900" indent="-342900">
              <a:spcBef>
                <a:spcPct val="50000"/>
              </a:spcBef>
            </a:pPr>
            <a:r>
              <a:rPr lang="en-US" sz="2400" b="1"/>
              <a:t>	6  x  </a:t>
            </a:r>
            <a:r>
              <a:rPr lang="en-US" sz="2400" b="1">
                <a:solidFill>
                  <a:srgbClr val="0000FF"/>
                </a:solidFill>
              </a:rPr>
              <a:t>3</a:t>
            </a:r>
            <a:r>
              <a:rPr lang="en-US" sz="2400" b="1"/>
              <a:t>  =</a:t>
            </a:r>
          </a:p>
          <a:p>
            <a:pPr marL="342900" indent="-342900">
              <a:spcBef>
                <a:spcPct val="50000"/>
              </a:spcBef>
            </a:pPr>
            <a:endParaRPr lang="en-SG" sz="2400" b="1"/>
          </a:p>
        </p:txBody>
      </p:sp>
      <p:sp>
        <p:nvSpPr>
          <p:cNvPr id="3082" name="Text Box 87"/>
          <p:cNvSpPr txBox="1">
            <a:spLocks noChangeArrowheads="1"/>
          </p:cNvSpPr>
          <p:nvPr/>
        </p:nvSpPr>
        <p:spPr bwMode="auto">
          <a:xfrm>
            <a:off x="6248400" y="4141788"/>
            <a:ext cx="2895600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400" b="1"/>
              <a:t>	</a:t>
            </a:r>
            <a:r>
              <a:rPr lang="en-US" sz="2400" b="1">
                <a:solidFill>
                  <a:srgbClr val="0000FF"/>
                </a:solidFill>
              </a:rPr>
              <a:t>6</a:t>
            </a:r>
            <a:r>
              <a:rPr lang="en-US" sz="2400" b="1"/>
              <a:t>  x  5  =	</a:t>
            </a:r>
          </a:p>
          <a:p>
            <a:pPr marL="342900" indent="-342900">
              <a:spcBef>
                <a:spcPct val="50000"/>
              </a:spcBef>
            </a:pPr>
            <a:r>
              <a:rPr lang="en-US" sz="2400" b="1"/>
              <a:t>	5  x  </a:t>
            </a:r>
            <a:r>
              <a:rPr lang="en-US" sz="2400" b="1">
                <a:solidFill>
                  <a:srgbClr val="0000FF"/>
                </a:solidFill>
              </a:rPr>
              <a:t>6</a:t>
            </a:r>
            <a:r>
              <a:rPr lang="en-US" sz="2400" b="1"/>
              <a:t>  =</a:t>
            </a:r>
          </a:p>
          <a:p>
            <a:pPr marL="342900" indent="-342900">
              <a:spcBef>
                <a:spcPct val="50000"/>
              </a:spcBef>
            </a:pPr>
            <a:endParaRPr lang="en-SG" sz="2400" b="1"/>
          </a:p>
        </p:txBody>
      </p:sp>
      <p:sp>
        <p:nvSpPr>
          <p:cNvPr id="1042" name="Text Box 91"/>
          <p:cNvSpPr txBox="1">
            <a:spLocks noChangeArrowheads="1"/>
          </p:cNvSpPr>
          <p:nvPr/>
        </p:nvSpPr>
        <p:spPr bwMode="auto">
          <a:xfrm>
            <a:off x="2438400" y="2109788"/>
            <a:ext cx="609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3300"/>
                </a:solidFill>
              </a:rPr>
              <a:t>30</a:t>
            </a:r>
          </a:p>
        </p:txBody>
      </p:sp>
      <p:sp>
        <p:nvSpPr>
          <p:cNvPr id="1043" name="Text Box 92"/>
          <p:cNvSpPr txBox="1">
            <a:spLocks noChangeArrowheads="1"/>
          </p:cNvSpPr>
          <p:nvPr/>
        </p:nvSpPr>
        <p:spPr bwMode="auto">
          <a:xfrm>
            <a:off x="2438400" y="2738438"/>
            <a:ext cx="609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3300"/>
                </a:solidFill>
              </a:rPr>
              <a:t>42</a:t>
            </a:r>
          </a:p>
        </p:txBody>
      </p:sp>
      <p:sp>
        <p:nvSpPr>
          <p:cNvPr id="1044" name="Text Box 93"/>
          <p:cNvSpPr txBox="1">
            <a:spLocks noChangeArrowheads="1"/>
          </p:cNvSpPr>
          <p:nvPr/>
        </p:nvSpPr>
        <p:spPr bwMode="auto">
          <a:xfrm>
            <a:off x="2438400" y="3348038"/>
            <a:ext cx="609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3300"/>
                </a:solidFill>
              </a:rPr>
              <a:t>54</a:t>
            </a:r>
          </a:p>
        </p:txBody>
      </p:sp>
      <p:sp>
        <p:nvSpPr>
          <p:cNvPr id="1045" name="Text Box 99"/>
          <p:cNvSpPr txBox="1">
            <a:spLocks noChangeArrowheads="1"/>
          </p:cNvSpPr>
          <p:nvPr/>
        </p:nvSpPr>
        <p:spPr bwMode="auto">
          <a:xfrm>
            <a:off x="5257800" y="2109788"/>
            <a:ext cx="609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3300"/>
                </a:solidFill>
              </a:rPr>
              <a:t>60</a:t>
            </a:r>
          </a:p>
        </p:txBody>
      </p:sp>
      <p:sp>
        <p:nvSpPr>
          <p:cNvPr id="1046" name="Text Box 100"/>
          <p:cNvSpPr txBox="1">
            <a:spLocks noChangeArrowheads="1"/>
          </p:cNvSpPr>
          <p:nvPr/>
        </p:nvSpPr>
        <p:spPr bwMode="auto">
          <a:xfrm>
            <a:off x="5257800" y="2719388"/>
            <a:ext cx="609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3300"/>
                </a:solidFill>
              </a:rPr>
              <a:t>48</a:t>
            </a:r>
          </a:p>
        </p:txBody>
      </p:sp>
      <p:sp>
        <p:nvSpPr>
          <p:cNvPr id="1047" name="Text Box 101"/>
          <p:cNvSpPr txBox="1">
            <a:spLocks noChangeArrowheads="1"/>
          </p:cNvSpPr>
          <p:nvPr/>
        </p:nvSpPr>
        <p:spPr bwMode="auto">
          <a:xfrm>
            <a:off x="5257800" y="3309938"/>
            <a:ext cx="609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3300"/>
                </a:solidFill>
              </a:rPr>
              <a:t>36</a:t>
            </a:r>
          </a:p>
        </p:txBody>
      </p:sp>
      <p:sp>
        <p:nvSpPr>
          <p:cNvPr id="1048" name="Text Box 102"/>
          <p:cNvSpPr txBox="1">
            <a:spLocks noChangeArrowheads="1"/>
          </p:cNvSpPr>
          <p:nvPr/>
        </p:nvSpPr>
        <p:spPr bwMode="auto">
          <a:xfrm>
            <a:off x="8153400" y="2109788"/>
            <a:ext cx="609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3300"/>
                </a:solidFill>
              </a:rPr>
              <a:t>12</a:t>
            </a:r>
          </a:p>
        </p:txBody>
      </p:sp>
      <p:sp>
        <p:nvSpPr>
          <p:cNvPr id="1049" name="Text Box 103"/>
          <p:cNvSpPr txBox="1">
            <a:spLocks noChangeArrowheads="1"/>
          </p:cNvSpPr>
          <p:nvPr/>
        </p:nvSpPr>
        <p:spPr bwMode="auto">
          <a:xfrm>
            <a:off x="8153400" y="2738438"/>
            <a:ext cx="609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3300"/>
                </a:solidFill>
              </a:rPr>
              <a:t>18</a:t>
            </a:r>
          </a:p>
        </p:txBody>
      </p:sp>
      <p:sp>
        <p:nvSpPr>
          <p:cNvPr id="1050" name="Text Box 104"/>
          <p:cNvSpPr txBox="1">
            <a:spLocks noChangeArrowheads="1"/>
          </p:cNvSpPr>
          <p:nvPr/>
        </p:nvSpPr>
        <p:spPr bwMode="auto">
          <a:xfrm>
            <a:off x="8153400" y="3328988"/>
            <a:ext cx="609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3300"/>
                </a:solidFill>
              </a:rPr>
              <a:t>24</a:t>
            </a:r>
          </a:p>
        </p:txBody>
      </p:sp>
      <p:sp>
        <p:nvSpPr>
          <p:cNvPr id="1051" name="Text Box 116"/>
          <p:cNvSpPr txBox="1">
            <a:spLocks noChangeArrowheads="1"/>
          </p:cNvSpPr>
          <p:nvPr/>
        </p:nvSpPr>
        <p:spPr bwMode="auto">
          <a:xfrm>
            <a:off x="2438400" y="4129088"/>
            <a:ext cx="609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3300"/>
                </a:solidFill>
              </a:rPr>
              <a:t>12</a:t>
            </a:r>
          </a:p>
        </p:txBody>
      </p:sp>
      <p:sp>
        <p:nvSpPr>
          <p:cNvPr id="1052" name="Text Box 117"/>
          <p:cNvSpPr txBox="1">
            <a:spLocks noChangeArrowheads="1"/>
          </p:cNvSpPr>
          <p:nvPr/>
        </p:nvSpPr>
        <p:spPr bwMode="auto">
          <a:xfrm>
            <a:off x="2438400" y="4757738"/>
            <a:ext cx="609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3300"/>
                </a:solidFill>
              </a:rPr>
              <a:t>12</a:t>
            </a:r>
          </a:p>
        </p:txBody>
      </p:sp>
      <p:sp>
        <p:nvSpPr>
          <p:cNvPr id="1053" name="Text Box 118"/>
          <p:cNvSpPr txBox="1">
            <a:spLocks noChangeArrowheads="1"/>
          </p:cNvSpPr>
          <p:nvPr/>
        </p:nvSpPr>
        <p:spPr bwMode="auto">
          <a:xfrm>
            <a:off x="5200650" y="4130675"/>
            <a:ext cx="60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3300"/>
                </a:solidFill>
              </a:rPr>
              <a:t>18</a:t>
            </a:r>
          </a:p>
        </p:txBody>
      </p:sp>
      <p:sp>
        <p:nvSpPr>
          <p:cNvPr id="1054" name="Text Box 119"/>
          <p:cNvSpPr txBox="1">
            <a:spLocks noChangeArrowheads="1"/>
          </p:cNvSpPr>
          <p:nvPr/>
        </p:nvSpPr>
        <p:spPr bwMode="auto">
          <a:xfrm>
            <a:off x="5200650" y="4762500"/>
            <a:ext cx="60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3300"/>
                </a:solidFill>
              </a:rPr>
              <a:t>18</a:t>
            </a:r>
          </a:p>
        </p:txBody>
      </p:sp>
      <p:sp>
        <p:nvSpPr>
          <p:cNvPr id="1055" name="Text Box 120"/>
          <p:cNvSpPr txBox="1">
            <a:spLocks noChangeArrowheads="1"/>
          </p:cNvSpPr>
          <p:nvPr/>
        </p:nvSpPr>
        <p:spPr bwMode="auto">
          <a:xfrm>
            <a:off x="8134350" y="4133850"/>
            <a:ext cx="60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3300"/>
                </a:solidFill>
              </a:rPr>
              <a:t>30</a:t>
            </a:r>
          </a:p>
        </p:txBody>
      </p:sp>
      <p:sp>
        <p:nvSpPr>
          <p:cNvPr id="1056" name="Text Box 121"/>
          <p:cNvSpPr txBox="1">
            <a:spLocks noChangeArrowheads="1"/>
          </p:cNvSpPr>
          <p:nvPr/>
        </p:nvSpPr>
        <p:spPr bwMode="auto">
          <a:xfrm>
            <a:off x="8134350" y="4762500"/>
            <a:ext cx="60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3300"/>
                </a:solidFill>
              </a:rPr>
              <a:t>30</a:t>
            </a:r>
          </a:p>
        </p:txBody>
      </p:sp>
      <p:sp>
        <p:nvSpPr>
          <p:cNvPr id="2072" name="Text Box 31"/>
          <p:cNvSpPr txBox="1">
            <a:spLocks noChangeArrowheads="1"/>
          </p:cNvSpPr>
          <p:nvPr/>
        </p:nvSpPr>
        <p:spPr bwMode="auto">
          <a:xfrm>
            <a:off x="3429000" y="457200"/>
            <a:ext cx="4038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66FF"/>
                </a:solidFill>
              </a:rPr>
              <a:t>LUYỆN TẬP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0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0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1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1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1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1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1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1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0" grpId="0"/>
      <p:bldP spid="3081" grpId="0"/>
      <p:bldP spid="3082" grpId="0"/>
      <p:bldP spid="1042" grpId="0"/>
      <p:bldP spid="1043" grpId="0"/>
      <p:bldP spid="1044" grpId="0"/>
      <p:bldP spid="1045" grpId="0"/>
      <p:bldP spid="1047" grpId="0"/>
      <p:bldP spid="1048" grpId="0"/>
      <p:bldP spid="1049" grpId="0"/>
      <p:bldP spid="1050" grpId="0"/>
      <p:bldP spid="1051" grpId="0"/>
      <p:bldP spid="1052" grpId="0"/>
      <p:bldP spid="1053" grpId="0"/>
      <p:bldP spid="1054" grpId="0"/>
      <p:bldP spid="1055" grpId="0"/>
      <p:bldP spid="105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49"/>
          <p:cNvSpPr txBox="1">
            <a:spLocks noChangeArrowheads="1"/>
          </p:cNvSpPr>
          <p:nvPr/>
        </p:nvSpPr>
        <p:spPr bwMode="auto">
          <a:xfrm>
            <a:off x="1295400" y="1843088"/>
            <a:ext cx="15621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 </a:t>
            </a:r>
            <a:r>
              <a:rPr lang="en-US" sz="2400" b="1">
                <a:solidFill>
                  <a:srgbClr val="0000FF"/>
                </a:solidFill>
              </a:rPr>
              <a:t>Tính:</a:t>
            </a:r>
            <a:endParaRPr lang="en-SG" sz="2400" b="1">
              <a:solidFill>
                <a:srgbClr val="0000FF"/>
              </a:solidFill>
            </a:endParaRPr>
          </a:p>
        </p:txBody>
      </p:sp>
      <p:sp>
        <p:nvSpPr>
          <p:cNvPr id="3075" name="Text Box 50"/>
          <p:cNvSpPr txBox="1">
            <a:spLocks noChangeArrowheads="1"/>
          </p:cNvSpPr>
          <p:nvPr/>
        </p:nvSpPr>
        <p:spPr bwMode="auto">
          <a:xfrm>
            <a:off x="228600" y="2497138"/>
            <a:ext cx="2692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</a:rPr>
              <a:t>a) 6 x 9 + 6</a:t>
            </a:r>
            <a:endParaRPr lang="en-SG" sz="2800" b="1">
              <a:solidFill>
                <a:srgbClr val="0000FF"/>
              </a:solidFill>
            </a:endParaRPr>
          </a:p>
        </p:txBody>
      </p:sp>
      <p:sp>
        <p:nvSpPr>
          <p:cNvPr id="3076" name="Text Box 51"/>
          <p:cNvSpPr txBox="1">
            <a:spLocks noChangeArrowheads="1"/>
          </p:cNvSpPr>
          <p:nvPr/>
        </p:nvSpPr>
        <p:spPr bwMode="auto">
          <a:xfrm>
            <a:off x="4495800" y="2497138"/>
            <a:ext cx="2971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</a:rPr>
              <a:t>b) 6 x 5 + 29 </a:t>
            </a:r>
            <a:endParaRPr lang="en-SG" sz="2800" b="1">
              <a:solidFill>
                <a:srgbClr val="0000FF"/>
              </a:solidFill>
            </a:endParaRPr>
          </a:p>
        </p:txBody>
      </p:sp>
      <p:sp>
        <p:nvSpPr>
          <p:cNvPr id="3077" name="Text Box 52"/>
          <p:cNvSpPr txBox="1">
            <a:spLocks noChangeArrowheads="1"/>
          </p:cNvSpPr>
          <p:nvPr/>
        </p:nvSpPr>
        <p:spPr bwMode="auto">
          <a:xfrm>
            <a:off x="2667000" y="4260850"/>
            <a:ext cx="2971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</a:rPr>
              <a:t>c) 6 x 6 + 6 </a:t>
            </a:r>
            <a:endParaRPr lang="en-SG" sz="2800" b="1">
              <a:solidFill>
                <a:srgbClr val="0000FF"/>
              </a:solidFill>
            </a:endParaRPr>
          </a:p>
        </p:txBody>
      </p:sp>
      <p:sp>
        <p:nvSpPr>
          <p:cNvPr id="20" name="Text Box 49"/>
          <p:cNvSpPr txBox="1">
            <a:spLocks noChangeArrowheads="1"/>
          </p:cNvSpPr>
          <p:nvPr/>
        </p:nvSpPr>
        <p:spPr bwMode="auto">
          <a:xfrm>
            <a:off x="2362200" y="2438400"/>
            <a:ext cx="19812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=</a:t>
            </a:r>
            <a:r>
              <a:rPr lang="en-US" sz="3200" b="1"/>
              <a:t> </a:t>
            </a:r>
            <a:r>
              <a:rPr lang="en-US" sz="3200" b="1">
                <a:solidFill>
                  <a:srgbClr val="FF0000"/>
                </a:solidFill>
              </a:rPr>
              <a:t>54   + 6</a:t>
            </a:r>
          </a:p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</a:rPr>
              <a:t>=  60</a:t>
            </a:r>
            <a:endParaRPr lang="en-SG" sz="3200" b="1">
              <a:solidFill>
                <a:srgbClr val="FF0000"/>
              </a:solidFill>
            </a:endParaRPr>
          </a:p>
        </p:txBody>
      </p:sp>
      <p:sp>
        <p:nvSpPr>
          <p:cNvPr id="2" name="Text Box 49"/>
          <p:cNvSpPr txBox="1">
            <a:spLocks noChangeArrowheads="1"/>
          </p:cNvSpPr>
          <p:nvPr/>
        </p:nvSpPr>
        <p:spPr bwMode="auto">
          <a:xfrm>
            <a:off x="6934200" y="2497138"/>
            <a:ext cx="19812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=</a:t>
            </a:r>
            <a:r>
              <a:rPr lang="en-US" sz="3200"/>
              <a:t> </a:t>
            </a:r>
            <a:r>
              <a:rPr lang="en-US" sz="3200" b="1">
                <a:solidFill>
                  <a:srgbClr val="FF0000"/>
                </a:solidFill>
              </a:rPr>
              <a:t>30  +29</a:t>
            </a:r>
          </a:p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</a:rPr>
              <a:t>=  59</a:t>
            </a:r>
            <a:endParaRPr lang="en-SG" sz="3200" b="1">
              <a:solidFill>
                <a:srgbClr val="FF0000"/>
              </a:solidFill>
            </a:endParaRPr>
          </a:p>
        </p:txBody>
      </p:sp>
      <p:sp>
        <p:nvSpPr>
          <p:cNvPr id="3" name="Text Box 49"/>
          <p:cNvSpPr txBox="1">
            <a:spLocks noChangeArrowheads="1"/>
          </p:cNvSpPr>
          <p:nvPr/>
        </p:nvSpPr>
        <p:spPr bwMode="auto">
          <a:xfrm>
            <a:off x="4953000" y="4249738"/>
            <a:ext cx="19812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=</a:t>
            </a:r>
            <a:r>
              <a:rPr lang="en-US" sz="3200"/>
              <a:t> </a:t>
            </a:r>
            <a:r>
              <a:rPr lang="en-US" sz="3200" b="1">
                <a:solidFill>
                  <a:srgbClr val="FF0000"/>
                </a:solidFill>
              </a:rPr>
              <a:t>36  +6</a:t>
            </a:r>
          </a:p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</a:rPr>
              <a:t>=  42</a:t>
            </a:r>
            <a:endParaRPr lang="en-SG" sz="3200" b="1">
              <a:solidFill>
                <a:srgbClr val="FF0000"/>
              </a:solidFill>
            </a:endParaRPr>
          </a:p>
        </p:txBody>
      </p:sp>
      <p:sp>
        <p:nvSpPr>
          <p:cNvPr id="3081" name="Text Box 3"/>
          <p:cNvSpPr txBox="1">
            <a:spLocks noChangeArrowheads="1"/>
          </p:cNvSpPr>
          <p:nvPr/>
        </p:nvSpPr>
        <p:spPr bwMode="auto">
          <a:xfrm>
            <a:off x="381000" y="1828800"/>
            <a:ext cx="1600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>
                <a:solidFill>
                  <a:srgbClr val="FF0000"/>
                </a:solidFill>
              </a:rPr>
              <a:t>Bài 2</a:t>
            </a:r>
            <a:r>
              <a:rPr lang="en-US" sz="2400" b="1">
                <a:solidFill>
                  <a:srgbClr val="FF0000"/>
                </a:solidFill>
              </a:rPr>
              <a:t>:</a:t>
            </a:r>
            <a:endParaRPr lang="en-SG" sz="2400" b="1">
              <a:solidFill>
                <a:srgbClr val="FF0000"/>
              </a:solidFill>
            </a:endParaRPr>
          </a:p>
        </p:txBody>
      </p:sp>
      <p:sp>
        <p:nvSpPr>
          <p:cNvPr id="3082" name="Text Box 16"/>
          <p:cNvSpPr txBox="1">
            <a:spLocks noChangeArrowheads="1"/>
          </p:cNvSpPr>
          <p:nvPr/>
        </p:nvSpPr>
        <p:spPr bwMode="auto">
          <a:xfrm>
            <a:off x="3429000" y="457200"/>
            <a:ext cx="4038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66FF"/>
                </a:solidFill>
              </a:rPr>
              <a:t>LUYỆN TẬP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" grpId="0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7" name="AutoShape 11"/>
          <p:cNvSpPr>
            <a:spLocks noChangeArrowheads="1"/>
          </p:cNvSpPr>
          <p:nvPr/>
        </p:nvSpPr>
        <p:spPr bwMode="auto">
          <a:xfrm>
            <a:off x="685800" y="838200"/>
            <a:ext cx="8077200" cy="2209800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chemeClr val="folHlink"/>
              </a:gs>
              <a:gs pos="50000">
                <a:schemeClr val="bg1"/>
              </a:gs>
              <a:gs pos="100000">
                <a:schemeClr val="folHlink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sz="3200" b="1" u="sng">
                <a:solidFill>
                  <a:srgbClr val="0000CC"/>
                </a:solidFill>
                <a:cs typeface="Times New Roman" pitchFamily="18" charset="0"/>
              </a:rPr>
              <a:t>Bài 3: </a:t>
            </a:r>
            <a:r>
              <a:rPr lang="en-US" sz="3200">
                <a:solidFill>
                  <a:srgbClr val="0000CC"/>
                </a:solidFill>
                <a:cs typeface="Times New Roman" pitchFamily="18" charset="0"/>
              </a:rPr>
              <a:t>Mỗi học sinh mua 6 quyển vở. Hỏi </a:t>
            </a:r>
          </a:p>
          <a:p>
            <a:r>
              <a:rPr lang="en-US" sz="3200">
                <a:solidFill>
                  <a:srgbClr val="0000CC"/>
                </a:solidFill>
                <a:cs typeface="Times New Roman" pitchFamily="18" charset="0"/>
              </a:rPr>
              <a:t>4 học sinh mua bao nhiêu quyển vở?</a:t>
            </a:r>
            <a:endParaRPr lang="en-US" sz="3200">
              <a:solidFill>
                <a:srgbClr val="FF0000"/>
              </a:solidFill>
              <a:cs typeface="Times New Roman" pitchFamily="18" charset="0"/>
            </a:endParaRPr>
          </a:p>
        </p:txBody>
      </p:sp>
      <p:sp>
        <p:nvSpPr>
          <p:cNvPr id="6151" name="Rectangle 26"/>
          <p:cNvSpPr>
            <a:spLocks noChangeArrowheads="1"/>
          </p:cNvSpPr>
          <p:nvPr/>
        </p:nvSpPr>
        <p:spPr bwMode="auto">
          <a:xfrm>
            <a:off x="838200" y="3200400"/>
            <a:ext cx="13985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u="sng">
                <a:solidFill>
                  <a:srgbClr val="FF0000"/>
                </a:solidFill>
                <a:cs typeface="Times New Roman" pitchFamily="18" charset="0"/>
              </a:rPr>
              <a:t>Tóm tắt:</a:t>
            </a:r>
            <a:endParaRPr lang="en-US" sz="2400" b="1">
              <a:solidFill>
                <a:srgbClr val="FF0000"/>
              </a:solidFill>
              <a:cs typeface="Times New Roman" pitchFamily="18" charset="0"/>
            </a:endParaRPr>
          </a:p>
        </p:txBody>
      </p:sp>
      <p:sp>
        <p:nvSpPr>
          <p:cNvPr id="6152" name="Rectangle 29"/>
          <p:cNvSpPr>
            <a:spLocks noChangeArrowheads="1"/>
          </p:cNvSpPr>
          <p:nvPr/>
        </p:nvSpPr>
        <p:spPr bwMode="auto">
          <a:xfrm>
            <a:off x="2514600" y="3200400"/>
            <a:ext cx="6172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FF0000"/>
                </a:solidFill>
                <a:cs typeface="Times New Roman" pitchFamily="18" charset="0"/>
              </a:rPr>
              <a:t>Một học sinh mua: 6 quyển vở</a:t>
            </a:r>
            <a:endParaRPr lang="en-US" sz="2400" b="1"/>
          </a:p>
        </p:txBody>
      </p:sp>
      <p:sp>
        <p:nvSpPr>
          <p:cNvPr id="18" name="Rectangle 29"/>
          <p:cNvSpPr>
            <a:spLocks noChangeArrowheads="1"/>
          </p:cNvSpPr>
          <p:nvPr/>
        </p:nvSpPr>
        <p:spPr bwMode="auto">
          <a:xfrm>
            <a:off x="2514600" y="3733800"/>
            <a:ext cx="6172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FF0000"/>
                </a:solidFill>
                <a:cs typeface="Times New Roman" pitchFamily="18" charset="0"/>
              </a:rPr>
              <a:t>Bốn học sinh mua: ? quyển vở</a:t>
            </a:r>
            <a:endParaRPr lang="en-US" sz="2400" b="1"/>
          </a:p>
        </p:txBody>
      </p:sp>
      <p:sp>
        <p:nvSpPr>
          <p:cNvPr id="5128" name="Rectangle 26"/>
          <p:cNvSpPr>
            <a:spLocks noChangeArrowheads="1"/>
          </p:cNvSpPr>
          <p:nvPr/>
        </p:nvSpPr>
        <p:spPr bwMode="auto">
          <a:xfrm>
            <a:off x="3505200" y="4191000"/>
            <a:ext cx="13811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u="sng">
                <a:solidFill>
                  <a:srgbClr val="0000FF"/>
                </a:solidFill>
                <a:cs typeface="Times New Roman" pitchFamily="18" charset="0"/>
              </a:rPr>
              <a:t>Bài giải:</a:t>
            </a:r>
            <a:endParaRPr lang="en-US" sz="2400" b="1">
              <a:solidFill>
                <a:srgbClr val="0000FF"/>
              </a:solidFill>
              <a:cs typeface="Times New Roman" pitchFamily="18" charset="0"/>
            </a:endParaRPr>
          </a:p>
        </p:txBody>
      </p:sp>
      <p:sp>
        <p:nvSpPr>
          <p:cNvPr id="19" name="Rectangle 29"/>
          <p:cNvSpPr>
            <a:spLocks noChangeArrowheads="1"/>
          </p:cNvSpPr>
          <p:nvPr/>
        </p:nvSpPr>
        <p:spPr bwMode="auto">
          <a:xfrm>
            <a:off x="1676400" y="4724400"/>
            <a:ext cx="5334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2400" b="1">
              <a:solidFill>
                <a:srgbClr val="0000FF"/>
              </a:solidFill>
              <a:cs typeface="Times New Roman" pitchFamily="18" charset="0"/>
            </a:endParaRPr>
          </a:p>
          <a:p>
            <a:r>
              <a:rPr lang="en-US" sz="2400" b="1">
                <a:solidFill>
                  <a:srgbClr val="0000FF"/>
                </a:solidFill>
                <a:cs typeface="Times New Roman" pitchFamily="18" charset="0"/>
              </a:rPr>
              <a:t>           6 x 4 = 24 (quyển vở)</a:t>
            </a:r>
          </a:p>
          <a:p>
            <a:r>
              <a:rPr lang="en-US" sz="2400" b="1">
                <a:solidFill>
                  <a:srgbClr val="0000FF"/>
                </a:solidFill>
                <a:cs typeface="Times New Roman" pitchFamily="18" charset="0"/>
              </a:rPr>
              <a:t>                   Đáp số: 24 quyển vở.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2" name="Rectangle 29"/>
          <p:cNvSpPr>
            <a:spLocks noChangeArrowheads="1"/>
          </p:cNvSpPr>
          <p:nvPr/>
        </p:nvSpPr>
        <p:spPr bwMode="auto">
          <a:xfrm>
            <a:off x="1676400" y="4724400"/>
            <a:ext cx="6172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FF0000"/>
                </a:solidFill>
              </a:rPr>
              <a:t>Số quyển vở bốn học sinh mua là:</a:t>
            </a:r>
          </a:p>
        </p:txBody>
      </p:sp>
      <p:sp>
        <p:nvSpPr>
          <p:cNvPr id="3" name="Rectangle 29"/>
          <p:cNvSpPr>
            <a:spLocks noChangeArrowheads="1"/>
          </p:cNvSpPr>
          <p:nvPr/>
        </p:nvSpPr>
        <p:spPr bwMode="auto">
          <a:xfrm>
            <a:off x="1752600" y="4648200"/>
            <a:ext cx="6172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0033CC"/>
                </a:solidFill>
                <a:cs typeface="Times New Roman" pitchFamily="18" charset="0"/>
              </a:rPr>
              <a:t>Bốn học sinh mua số quyển vở là:</a:t>
            </a:r>
            <a:endParaRPr lang="en-US" sz="2400" b="1">
              <a:solidFill>
                <a:srgbClr val="0033CC"/>
              </a:solidFill>
            </a:endParaRPr>
          </a:p>
        </p:txBody>
      </p:sp>
      <p:grpSp>
        <p:nvGrpSpPr>
          <p:cNvPr id="4106" name="Group 12"/>
          <p:cNvGrpSpPr>
            <a:grpSpLocks/>
          </p:cNvGrpSpPr>
          <p:nvPr/>
        </p:nvGrpSpPr>
        <p:grpSpPr bwMode="auto">
          <a:xfrm>
            <a:off x="0" y="6096000"/>
            <a:ext cx="9137650" cy="592138"/>
            <a:chOff x="2" y="3840"/>
            <a:chExt cx="5756" cy="373"/>
          </a:xfrm>
        </p:grpSpPr>
        <p:pic>
          <p:nvPicPr>
            <p:cNvPr id="4108" name="Picture 13" descr="j0398219[1]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880" y="3840"/>
              <a:ext cx="2878" cy="3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09" name="Picture 14" descr="j0398219[1]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" y="3840"/>
              <a:ext cx="2878" cy="3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4107" name="Text Box 16"/>
          <p:cNvSpPr txBox="1">
            <a:spLocks noChangeArrowheads="1"/>
          </p:cNvSpPr>
          <p:nvPr/>
        </p:nvSpPr>
        <p:spPr bwMode="auto">
          <a:xfrm>
            <a:off x="3429000" y="457200"/>
            <a:ext cx="4038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66FF"/>
                </a:solidFill>
              </a:rPr>
              <a:t>LUYỆN TẬP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5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1" grpId="0"/>
      <p:bldP spid="6152" grpId="0"/>
      <p:bldP spid="18" grpId="0"/>
      <p:bldP spid="5128" grpId="0"/>
      <p:bldP spid="19" grpId="0"/>
      <p:bldP spid="2" grpId="0"/>
      <p:bldP spid="3" grpId="0"/>
      <p:bldP spid="3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4"/>
          <p:cNvSpPr txBox="1">
            <a:spLocks noChangeArrowheads="1"/>
          </p:cNvSpPr>
          <p:nvPr/>
        </p:nvSpPr>
        <p:spPr bwMode="auto">
          <a:xfrm>
            <a:off x="1524000" y="1752600"/>
            <a:ext cx="74295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</a:rPr>
              <a:t>Viết tiếp số thích hợp vào chỗ chấm:</a:t>
            </a:r>
            <a:endParaRPr lang="en-SG" sz="2800" b="1">
              <a:solidFill>
                <a:srgbClr val="0000FF"/>
              </a:solidFill>
            </a:endParaRPr>
          </a:p>
        </p:txBody>
      </p:sp>
      <p:sp>
        <p:nvSpPr>
          <p:cNvPr id="5123" name="Text Box 5"/>
          <p:cNvSpPr txBox="1">
            <a:spLocks noChangeArrowheads="1"/>
          </p:cNvSpPr>
          <p:nvPr/>
        </p:nvSpPr>
        <p:spPr bwMode="auto">
          <a:xfrm>
            <a:off x="381000" y="2743200"/>
            <a:ext cx="8001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</a:rPr>
              <a:t>a) 12; 18; 24; …; …; …; …;</a:t>
            </a:r>
            <a:endParaRPr lang="en-SG" sz="2800" b="1">
              <a:solidFill>
                <a:srgbClr val="0000FF"/>
              </a:solidFill>
            </a:endParaRPr>
          </a:p>
        </p:txBody>
      </p:sp>
      <p:sp>
        <p:nvSpPr>
          <p:cNvPr id="5124" name="Text Box 6"/>
          <p:cNvSpPr txBox="1">
            <a:spLocks noChangeArrowheads="1"/>
          </p:cNvSpPr>
          <p:nvPr/>
        </p:nvSpPr>
        <p:spPr bwMode="auto">
          <a:xfrm>
            <a:off x="304800" y="4267200"/>
            <a:ext cx="7620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</a:rPr>
              <a:t>b) 18; 21; 24; …; …; …; …;</a:t>
            </a:r>
            <a:endParaRPr lang="en-SG" sz="2800" b="1">
              <a:solidFill>
                <a:srgbClr val="0000FF"/>
              </a:solidFill>
            </a:endParaRP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2514600" y="2743200"/>
            <a:ext cx="838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cs typeface="Times New Roman" pitchFamily="18" charset="0"/>
              </a:rPr>
              <a:t>30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3124200" y="2743200"/>
            <a:ext cx="838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cs typeface="Times New Roman" pitchFamily="18" charset="0"/>
              </a:rPr>
              <a:t>36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4267200" y="2743200"/>
            <a:ext cx="838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cs typeface="Times New Roman" pitchFamily="18" charset="0"/>
              </a:rPr>
              <a:t>48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4191000" y="4267200"/>
            <a:ext cx="838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cs typeface="Times New Roman" pitchFamily="18" charset="0"/>
              </a:rPr>
              <a:t>36</a:t>
            </a: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3657600" y="4267200"/>
            <a:ext cx="838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cs typeface="Times New Roman" pitchFamily="18" charset="0"/>
              </a:rPr>
              <a:t>33</a:t>
            </a: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3048000" y="4267200"/>
            <a:ext cx="838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cs typeface="Times New Roman" pitchFamily="18" charset="0"/>
              </a:rPr>
              <a:t>30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2514600" y="4275138"/>
            <a:ext cx="838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cs typeface="Times New Roman" pitchFamily="18" charset="0"/>
              </a:rPr>
              <a:t>27</a:t>
            </a: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3733800" y="2728913"/>
            <a:ext cx="838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cs typeface="Times New Roman" pitchFamily="18" charset="0"/>
              </a:rPr>
              <a:t>42</a:t>
            </a:r>
          </a:p>
        </p:txBody>
      </p:sp>
      <p:sp>
        <p:nvSpPr>
          <p:cNvPr id="5133" name="Text Box 3"/>
          <p:cNvSpPr txBox="1">
            <a:spLocks noChangeArrowheads="1"/>
          </p:cNvSpPr>
          <p:nvPr/>
        </p:nvSpPr>
        <p:spPr bwMode="auto">
          <a:xfrm>
            <a:off x="381000" y="1843088"/>
            <a:ext cx="16002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>
                <a:solidFill>
                  <a:srgbClr val="FF0000"/>
                </a:solidFill>
              </a:rPr>
              <a:t>Bài 4</a:t>
            </a:r>
            <a:r>
              <a:rPr lang="en-US" sz="2400" b="1">
                <a:solidFill>
                  <a:srgbClr val="FF0000"/>
                </a:solidFill>
              </a:rPr>
              <a:t>:</a:t>
            </a:r>
            <a:endParaRPr lang="en-SG" sz="2400" b="1">
              <a:solidFill>
                <a:srgbClr val="FF0000"/>
              </a:solidFill>
            </a:endParaRPr>
          </a:p>
        </p:txBody>
      </p:sp>
      <p:sp>
        <p:nvSpPr>
          <p:cNvPr id="5134" name="Text Box 22"/>
          <p:cNvSpPr txBox="1">
            <a:spLocks noChangeArrowheads="1"/>
          </p:cNvSpPr>
          <p:nvPr/>
        </p:nvSpPr>
        <p:spPr bwMode="auto">
          <a:xfrm>
            <a:off x="3429000" y="457200"/>
            <a:ext cx="4038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66FF"/>
                </a:solidFill>
              </a:rPr>
              <a:t>LUYỆN TẬP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3"/>
          <p:cNvSpPr txBox="1">
            <a:spLocks noChangeArrowheads="1"/>
          </p:cNvSpPr>
          <p:nvPr/>
        </p:nvSpPr>
        <p:spPr bwMode="auto">
          <a:xfrm>
            <a:off x="381000" y="1390650"/>
            <a:ext cx="1600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>
                <a:solidFill>
                  <a:srgbClr val="FF0000"/>
                </a:solidFill>
              </a:rPr>
              <a:t>Bài 5</a:t>
            </a:r>
            <a:r>
              <a:rPr lang="en-US" sz="2800" b="1">
                <a:solidFill>
                  <a:srgbClr val="FF0000"/>
                </a:solidFill>
              </a:rPr>
              <a:t>:</a:t>
            </a:r>
            <a:endParaRPr lang="en-SG" sz="2800" b="1">
              <a:solidFill>
                <a:srgbClr val="FF0000"/>
              </a:solidFill>
            </a:endParaRPr>
          </a:p>
        </p:txBody>
      </p:sp>
      <p:sp>
        <p:nvSpPr>
          <p:cNvPr id="6147" name="Text Box 7"/>
          <p:cNvSpPr txBox="1">
            <a:spLocks noChangeArrowheads="1"/>
          </p:cNvSpPr>
          <p:nvPr/>
        </p:nvSpPr>
        <p:spPr bwMode="auto">
          <a:xfrm>
            <a:off x="1676400" y="1314450"/>
            <a:ext cx="67056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cs typeface="Times New Roman" pitchFamily="18" charset="0"/>
              </a:rPr>
              <a:t>Xếp 4 hình tam giác thành hình bên.</a:t>
            </a:r>
            <a:r>
              <a:rPr lang="en-US">
                <a:solidFill>
                  <a:srgbClr val="0000FF"/>
                </a:solidFill>
                <a:cs typeface="Times New Roman" pitchFamily="18" charset="0"/>
              </a:rPr>
              <a:t>           </a:t>
            </a:r>
          </a:p>
        </p:txBody>
      </p:sp>
      <p:sp>
        <p:nvSpPr>
          <p:cNvPr id="6148" name="AutoShape 8"/>
          <p:cNvSpPr>
            <a:spLocks noChangeArrowheads="1"/>
          </p:cNvSpPr>
          <p:nvPr/>
        </p:nvSpPr>
        <p:spPr bwMode="auto">
          <a:xfrm>
            <a:off x="838200" y="2686050"/>
            <a:ext cx="1371600" cy="1143000"/>
          </a:xfrm>
          <a:prstGeom prst="rtTriangle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9" name="AutoShape 9"/>
          <p:cNvSpPr>
            <a:spLocks noChangeArrowheads="1"/>
          </p:cNvSpPr>
          <p:nvPr/>
        </p:nvSpPr>
        <p:spPr bwMode="auto">
          <a:xfrm>
            <a:off x="2895600" y="2686050"/>
            <a:ext cx="1371600" cy="1143000"/>
          </a:xfrm>
          <a:prstGeom prst="rtTriangle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solidFill>
                <a:srgbClr val="66FF33"/>
              </a:solidFill>
            </a:endParaRPr>
          </a:p>
        </p:txBody>
      </p:sp>
      <p:sp>
        <p:nvSpPr>
          <p:cNvPr id="6150" name="AutoShape 10"/>
          <p:cNvSpPr>
            <a:spLocks noChangeArrowheads="1"/>
          </p:cNvSpPr>
          <p:nvPr/>
        </p:nvSpPr>
        <p:spPr bwMode="auto">
          <a:xfrm>
            <a:off x="914400" y="4286250"/>
            <a:ext cx="1371600" cy="1143000"/>
          </a:xfrm>
          <a:prstGeom prst="rtTriangle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51" name="AutoShape 11"/>
          <p:cNvSpPr>
            <a:spLocks noChangeArrowheads="1"/>
          </p:cNvSpPr>
          <p:nvPr/>
        </p:nvSpPr>
        <p:spPr bwMode="auto">
          <a:xfrm>
            <a:off x="2971800" y="4286250"/>
            <a:ext cx="1371600" cy="1143000"/>
          </a:xfrm>
          <a:prstGeom prst="rtTriangle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52" name="Rectangle 12"/>
          <p:cNvSpPr>
            <a:spLocks noChangeArrowheads="1"/>
          </p:cNvSpPr>
          <p:nvPr/>
        </p:nvSpPr>
        <p:spPr bwMode="auto">
          <a:xfrm>
            <a:off x="6248400" y="3733800"/>
            <a:ext cx="1752600" cy="17526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53" name="AutoShape 13"/>
          <p:cNvSpPr>
            <a:spLocks noChangeArrowheads="1"/>
          </p:cNvSpPr>
          <p:nvPr/>
        </p:nvSpPr>
        <p:spPr bwMode="auto">
          <a:xfrm rot="3024924">
            <a:off x="5562600" y="3235325"/>
            <a:ext cx="1371600" cy="1143000"/>
          </a:xfrm>
          <a:prstGeom prst="rtTriangle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endParaRPr lang="en-US"/>
          </a:p>
        </p:txBody>
      </p:sp>
      <p:sp>
        <p:nvSpPr>
          <p:cNvPr id="6154" name="AutoShape 14"/>
          <p:cNvSpPr>
            <a:spLocks noChangeArrowheads="1"/>
          </p:cNvSpPr>
          <p:nvPr/>
        </p:nvSpPr>
        <p:spPr bwMode="auto">
          <a:xfrm rot="-7774757">
            <a:off x="7319963" y="3292475"/>
            <a:ext cx="1360488" cy="1131887"/>
          </a:xfrm>
          <a:prstGeom prst="rtTriangle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6155" name="AutoShape 15"/>
          <p:cNvSpPr>
            <a:spLocks noChangeArrowheads="1"/>
          </p:cNvSpPr>
          <p:nvPr/>
        </p:nvSpPr>
        <p:spPr bwMode="auto">
          <a:xfrm rot="-2362725">
            <a:off x="6438900" y="4133850"/>
            <a:ext cx="1371600" cy="1143000"/>
          </a:xfrm>
          <a:prstGeom prst="rtTriangle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56" name="AutoShape 16"/>
          <p:cNvSpPr>
            <a:spLocks noChangeArrowheads="1"/>
          </p:cNvSpPr>
          <p:nvPr/>
        </p:nvSpPr>
        <p:spPr bwMode="auto">
          <a:xfrm rot="8498359">
            <a:off x="6437313" y="2379663"/>
            <a:ext cx="1371600" cy="1143000"/>
          </a:xfrm>
          <a:prstGeom prst="rtTriangle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endParaRPr lang="en-US"/>
          </a:p>
        </p:txBody>
      </p:sp>
      <p:sp>
        <p:nvSpPr>
          <p:cNvPr id="6157" name="Line 17"/>
          <p:cNvSpPr>
            <a:spLocks noChangeShapeType="1"/>
          </p:cNvSpPr>
          <p:nvPr/>
        </p:nvSpPr>
        <p:spPr bwMode="auto">
          <a:xfrm>
            <a:off x="4248150" y="4210050"/>
            <a:ext cx="914400" cy="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158" name="Text Box 19"/>
          <p:cNvSpPr txBox="1">
            <a:spLocks noChangeArrowheads="1"/>
          </p:cNvSpPr>
          <p:nvPr/>
        </p:nvSpPr>
        <p:spPr bwMode="auto">
          <a:xfrm>
            <a:off x="3429000" y="457200"/>
            <a:ext cx="4038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66FF"/>
                </a:solidFill>
              </a:rPr>
              <a:t>LUYỆN TẬP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7"/>
          <p:cNvSpPr txBox="1">
            <a:spLocks noChangeArrowheads="1"/>
          </p:cNvSpPr>
          <p:nvPr/>
        </p:nvSpPr>
        <p:spPr bwMode="auto">
          <a:xfrm>
            <a:off x="1600200" y="1752600"/>
            <a:ext cx="7162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</a:rPr>
              <a:t>Xếp 4 hình tam giác thành hình bên.</a:t>
            </a:r>
            <a:r>
              <a:rPr lang="en-US" sz="2800">
                <a:solidFill>
                  <a:srgbClr val="0000FF"/>
                </a:solidFill>
              </a:rPr>
              <a:t> </a:t>
            </a:r>
          </a:p>
        </p:txBody>
      </p:sp>
      <p:sp>
        <p:nvSpPr>
          <p:cNvPr id="27656" name="AutoShape 8"/>
          <p:cNvSpPr>
            <a:spLocks noChangeArrowheads="1"/>
          </p:cNvSpPr>
          <p:nvPr/>
        </p:nvSpPr>
        <p:spPr bwMode="auto">
          <a:xfrm>
            <a:off x="685800" y="3019425"/>
            <a:ext cx="1371600" cy="1143000"/>
          </a:xfrm>
          <a:prstGeom prst="rtTriangle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7" name="AutoShape 9"/>
          <p:cNvSpPr>
            <a:spLocks noChangeArrowheads="1"/>
          </p:cNvSpPr>
          <p:nvPr/>
        </p:nvSpPr>
        <p:spPr bwMode="auto">
          <a:xfrm>
            <a:off x="2743200" y="3019425"/>
            <a:ext cx="1371600" cy="1143000"/>
          </a:xfrm>
          <a:prstGeom prst="rtTriangle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solidFill>
                <a:srgbClr val="66FF33"/>
              </a:solidFill>
            </a:endParaRPr>
          </a:p>
        </p:txBody>
      </p:sp>
      <p:sp>
        <p:nvSpPr>
          <p:cNvPr id="27658" name="AutoShape 10"/>
          <p:cNvSpPr>
            <a:spLocks noChangeArrowheads="1"/>
          </p:cNvSpPr>
          <p:nvPr/>
        </p:nvSpPr>
        <p:spPr bwMode="auto">
          <a:xfrm>
            <a:off x="762000" y="4772025"/>
            <a:ext cx="1371600" cy="1143000"/>
          </a:xfrm>
          <a:prstGeom prst="rtTriangle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9" name="AutoShape 11"/>
          <p:cNvSpPr>
            <a:spLocks noChangeArrowheads="1"/>
          </p:cNvSpPr>
          <p:nvPr/>
        </p:nvSpPr>
        <p:spPr bwMode="auto">
          <a:xfrm>
            <a:off x="2819400" y="4772025"/>
            <a:ext cx="1371600" cy="1143000"/>
          </a:xfrm>
          <a:prstGeom prst="rtTriangle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5" name="Rectangle 12"/>
          <p:cNvSpPr>
            <a:spLocks noChangeArrowheads="1"/>
          </p:cNvSpPr>
          <p:nvPr/>
        </p:nvSpPr>
        <p:spPr bwMode="auto">
          <a:xfrm>
            <a:off x="6096000" y="2466975"/>
            <a:ext cx="1752600" cy="17526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61" name="AutoShape 13"/>
          <p:cNvSpPr>
            <a:spLocks noChangeArrowheads="1"/>
          </p:cNvSpPr>
          <p:nvPr/>
        </p:nvSpPr>
        <p:spPr bwMode="auto">
          <a:xfrm rot="3024924">
            <a:off x="5410200" y="3660775"/>
            <a:ext cx="1371600" cy="1143000"/>
          </a:xfrm>
          <a:prstGeom prst="rtTriangle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endParaRPr lang="en-US"/>
          </a:p>
        </p:txBody>
      </p:sp>
      <p:sp>
        <p:nvSpPr>
          <p:cNvPr id="27662" name="AutoShape 14"/>
          <p:cNvSpPr>
            <a:spLocks noChangeArrowheads="1"/>
          </p:cNvSpPr>
          <p:nvPr/>
        </p:nvSpPr>
        <p:spPr bwMode="auto">
          <a:xfrm rot="-7749233">
            <a:off x="7194550" y="3671888"/>
            <a:ext cx="1360487" cy="1131888"/>
          </a:xfrm>
          <a:prstGeom prst="rtTriangle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27663" name="AutoShape 15"/>
          <p:cNvSpPr>
            <a:spLocks noChangeArrowheads="1"/>
          </p:cNvSpPr>
          <p:nvPr/>
        </p:nvSpPr>
        <p:spPr bwMode="auto">
          <a:xfrm rot="-2362725">
            <a:off x="6286500" y="4543425"/>
            <a:ext cx="1371600" cy="1143000"/>
          </a:xfrm>
          <a:prstGeom prst="rtTriangle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64" name="AutoShape 16"/>
          <p:cNvSpPr>
            <a:spLocks noChangeArrowheads="1"/>
          </p:cNvSpPr>
          <p:nvPr/>
        </p:nvSpPr>
        <p:spPr bwMode="auto">
          <a:xfrm rot="8413089">
            <a:off x="6302375" y="2789238"/>
            <a:ext cx="1371600" cy="1143000"/>
          </a:xfrm>
          <a:prstGeom prst="rtTriangle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endParaRPr lang="en-US"/>
          </a:p>
        </p:txBody>
      </p:sp>
      <p:sp>
        <p:nvSpPr>
          <p:cNvPr id="7180" name="Line 17"/>
          <p:cNvSpPr>
            <a:spLocks noChangeShapeType="1"/>
          </p:cNvSpPr>
          <p:nvPr/>
        </p:nvSpPr>
        <p:spPr bwMode="auto">
          <a:xfrm>
            <a:off x="4095750" y="4924425"/>
            <a:ext cx="914400" cy="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181" name="Rectangle 21"/>
          <p:cNvSpPr>
            <a:spLocks noChangeArrowheads="1"/>
          </p:cNvSpPr>
          <p:nvPr/>
        </p:nvSpPr>
        <p:spPr bwMode="auto">
          <a:xfrm>
            <a:off x="381000" y="1752600"/>
            <a:ext cx="11541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u="sng">
                <a:solidFill>
                  <a:srgbClr val="FF0000"/>
                </a:solidFill>
              </a:rPr>
              <a:t>Bài 5</a:t>
            </a:r>
            <a:r>
              <a:rPr lang="en-US" sz="2800" b="1">
                <a:solidFill>
                  <a:srgbClr val="FF0000"/>
                </a:solidFill>
              </a:rPr>
              <a:t>:</a:t>
            </a:r>
          </a:p>
        </p:txBody>
      </p:sp>
      <p:sp>
        <p:nvSpPr>
          <p:cNvPr id="7182" name="Text Box 22"/>
          <p:cNvSpPr txBox="1">
            <a:spLocks noChangeArrowheads="1"/>
          </p:cNvSpPr>
          <p:nvPr/>
        </p:nvSpPr>
        <p:spPr bwMode="auto">
          <a:xfrm>
            <a:off x="3429000" y="457200"/>
            <a:ext cx="4038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66FF"/>
                </a:solidFill>
              </a:rPr>
              <a:t>LUYỆN TẬP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276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2766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3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" dur="500"/>
                                        <p:tgtEl>
                                          <p:spTgt spid="276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2766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1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" dur="500"/>
                                        <p:tgtEl>
                                          <p:spTgt spid="276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2766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9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0" dur="500"/>
                                        <p:tgtEl>
                                          <p:spTgt spid="276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3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5" dur="1" fill="hold"/>
                                        <p:tgtEl>
                                          <p:spTgt spid="2766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6" grpId="0" animBg="1"/>
      <p:bldP spid="27657" grpId="0" animBg="1"/>
      <p:bldP spid="27658" grpId="0" animBg="1"/>
      <p:bldP spid="27659" grpId="0" animBg="1"/>
      <p:bldP spid="27661" grpId="0" animBg="1"/>
      <p:bldP spid="27662" grpId="0" animBg="1"/>
      <p:bldP spid="27663" grpId="0" animBg="1"/>
      <p:bldP spid="27664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235</Words>
  <Application>Microsoft Office PowerPoint</Application>
  <PresentationFormat>On-screen Show (4:3)</PresentationFormat>
  <Paragraphs>75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Times New Roman</vt:lpstr>
      <vt:lpstr>Default Design</vt:lpstr>
      <vt:lpstr>Slide 1</vt:lpstr>
      <vt:lpstr>Slide 2</vt:lpstr>
      <vt:lpstr>Slide 3</vt:lpstr>
      <vt:lpstr>Slide 4</vt:lpstr>
      <vt:lpstr>Slide 5</vt:lpstr>
      <vt:lpstr>Slide 6</vt:lpstr>
    </vt:vector>
  </TitlesOfParts>
  <Company>ITQuangNam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Root</dc:creator>
  <cp:lastModifiedBy>CSTeam</cp:lastModifiedBy>
  <cp:revision>13</cp:revision>
  <dcterms:created xsi:type="dcterms:W3CDTF">2012-09-09T14:14:03Z</dcterms:created>
  <dcterms:modified xsi:type="dcterms:W3CDTF">2016-06-29T10:28:31Z</dcterms:modified>
</cp:coreProperties>
</file>