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00"/>
    <a:srgbClr val="66FF66"/>
    <a:srgbClr val="FF3300"/>
    <a:srgbClr val="3333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698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840AD-13E9-4220-B3D3-3527E75FF1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E1F87-6738-4177-A9F0-B5A95F7F89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4D700-CFBC-461B-8C46-5C7E3738F6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610469-A603-4F23-97DF-5F57B60B01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F3E9B-7A21-4669-B692-60B19CDCB8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14716-7209-4E00-B5F1-63F89FC15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8DDB3-F43B-43EF-8F5D-D7A76DDB86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A4DAC-B236-4F92-B2D4-50F472839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9156C-A6B3-43A3-8A70-D121967F65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EB2F0-6B7F-490F-B0AA-21B91B9F6E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2E4AD-6AF5-43C3-84EF-AE257E0C1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D2D94B-0BF7-4E34-8D94-7A88408A50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935162"/>
          </a:xfrm>
        </p:spPr>
        <p:txBody>
          <a:bodyPr/>
          <a:lstStyle/>
          <a:p>
            <a:pPr eaLnBrk="1" hangingPunct="1"/>
            <a:r>
              <a:rPr lang="en-CA" sz="2800" smtClean="0"/>
              <a:t/>
            </a:r>
            <a:br>
              <a:rPr lang="en-CA" sz="2800" smtClean="0"/>
            </a:br>
            <a:r>
              <a:rPr lang="en-CA" sz="2800" b="1" smtClean="0">
                <a:solidFill>
                  <a:srgbClr val="FF0066"/>
                </a:solidFill>
              </a:rPr>
              <a:t>Luyện tập</a:t>
            </a:r>
            <a:endParaRPr lang="en-US" sz="2800" b="1" smtClean="0">
              <a:solidFill>
                <a:srgbClr val="FF0066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r>
              <a:rPr lang="en-CA" sz="2800" b="1" u="sng" smtClean="0"/>
              <a:t>Bài 1.</a:t>
            </a:r>
            <a:endParaRPr lang="en-US" sz="2800" b="1" u="sng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3400" y="2743200"/>
            <a:ext cx="6858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CA" sz="2800" b="1">
                <a:solidFill>
                  <a:srgbClr val="FF0066"/>
                </a:solidFill>
              </a:rPr>
              <a:t>&gt;</a:t>
            </a:r>
          </a:p>
          <a:p>
            <a:pPr algn="ctr"/>
            <a:r>
              <a:rPr lang="en-CA" sz="2800" b="1">
                <a:solidFill>
                  <a:srgbClr val="FF0066"/>
                </a:solidFill>
              </a:rPr>
              <a:t>&lt;</a:t>
            </a:r>
          </a:p>
          <a:p>
            <a:pPr algn="ctr"/>
            <a:r>
              <a:rPr lang="en-CA" sz="2800" b="1">
                <a:solidFill>
                  <a:srgbClr val="FF0066"/>
                </a:solidFill>
              </a:rPr>
              <a:t>=</a:t>
            </a:r>
            <a:endParaRPr lang="en-US" sz="2800" b="1">
              <a:solidFill>
                <a:srgbClr val="FF0066"/>
              </a:solidFill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1965325" y="2627313"/>
            <a:ext cx="260667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/>
              <a:t>7766..       .7676</a:t>
            </a:r>
          </a:p>
          <a:p>
            <a:endParaRPr lang="en-CA" sz="2000" b="1"/>
          </a:p>
          <a:p>
            <a:r>
              <a:rPr lang="en-CA" sz="2000" b="1"/>
              <a:t>8453........8435</a:t>
            </a:r>
          </a:p>
          <a:p>
            <a:endParaRPr lang="en-CA" sz="2000" b="1"/>
          </a:p>
          <a:p>
            <a:r>
              <a:rPr lang="en-CA" sz="2000" b="1"/>
              <a:t>9102........9120</a:t>
            </a:r>
            <a:endParaRPr lang="en-US" sz="2000" b="1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5562600" y="2590800"/>
            <a:ext cx="3124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/>
              <a:t>1000g..          ..1kg</a:t>
            </a:r>
          </a:p>
          <a:p>
            <a:r>
              <a:rPr lang="en-CA" sz="2000" b="1"/>
              <a:t>  </a:t>
            </a:r>
          </a:p>
          <a:p>
            <a:r>
              <a:rPr lang="en-CA" sz="2000" b="1"/>
              <a:t>950g..        ..1kg</a:t>
            </a:r>
          </a:p>
          <a:p>
            <a:r>
              <a:rPr lang="en-CA" sz="2000" b="1"/>
              <a:t>  </a:t>
            </a:r>
          </a:p>
          <a:p>
            <a:r>
              <a:rPr lang="en-CA" sz="2000" b="1"/>
              <a:t> 1km..         ..1200m</a:t>
            </a:r>
            <a:endParaRPr lang="en-US" sz="2000" b="1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472440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>
                <a:solidFill>
                  <a:srgbClr val="FF0066"/>
                </a:solidFill>
              </a:rPr>
              <a:t>Nếu hai số </a:t>
            </a:r>
            <a:r>
              <a:rPr lang="en-CA" sz="2400" b="1">
                <a:solidFill>
                  <a:srgbClr val="FF0066"/>
                </a:solidFill>
              </a:rPr>
              <a:t>có cùng số chữ số </a:t>
            </a:r>
            <a:r>
              <a:rPr lang="en-CA" sz="2400" b="1">
                <a:solidFill>
                  <a:srgbClr val="3333FF"/>
                </a:solidFill>
              </a:rPr>
              <a:t>thì so sánh từng cặp chữ số ở cùng một hàng</a:t>
            </a:r>
            <a:r>
              <a:rPr lang="en-CA" sz="2400" b="1">
                <a:solidFill>
                  <a:srgbClr val="FF0066"/>
                </a:solidFill>
              </a:rPr>
              <a:t>, kể từ trái sang phải</a:t>
            </a:r>
            <a:endParaRPr lang="en-US" sz="2400" b="1">
              <a:solidFill>
                <a:srgbClr val="FF0066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767013" y="24018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&gt;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667000" y="3011488"/>
            <a:ext cx="328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3333FF"/>
                </a:solidFill>
              </a:rPr>
              <a:t>&gt;</a:t>
            </a:r>
            <a:endParaRPr lang="en-US" sz="3600" b="1">
              <a:solidFill>
                <a:srgbClr val="3333FF"/>
              </a:solidFill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674938" y="3657600"/>
            <a:ext cx="481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&lt;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607175" y="2438400"/>
            <a:ext cx="473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FF0066"/>
                </a:solidFill>
              </a:rPr>
              <a:t>=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454775" y="3048000"/>
            <a:ext cx="396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600" b="1">
                <a:solidFill>
                  <a:srgbClr val="3333FF"/>
                </a:solidFill>
              </a:rPr>
              <a:t>&lt;</a:t>
            </a:r>
            <a:endParaRPr lang="en-US" sz="3600" b="1">
              <a:solidFill>
                <a:srgbClr val="3333FF"/>
              </a:solidFill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400800" y="3657600"/>
            <a:ext cx="663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b="1">
                <a:solidFill>
                  <a:srgbClr val="FF0066"/>
                </a:solidFill>
              </a:rPr>
              <a:t>&lt;</a:t>
            </a:r>
            <a:endParaRPr lang="en-US" sz="3600" b="1">
              <a:solidFill>
                <a:srgbClr val="FF0066"/>
              </a:solidFill>
            </a:endParaRPr>
          </a:p>
        </p:txBody>
      </p:sp>
      <p:sp>
        <p:nvSpPr>
          <p:cNvPr id="2062" name="Text Box 17"/>
          <p:cNvSpPr txBox="1">
            <a:spLocks noChangeArrowheads="1"/>
          </p:cNvSpPr>
          <p:nvPr/>
        </p:nvSpPr>
        <p:spPr bwMode="auto">
          <a:xfrm>
            <a:off x="1447800" y="2590800"/>
            <a:ext cx="523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>
                <a:solidFill>
                  <a:srgbClr val="FF0066"/>
                </a:solidFill>
              </a:rPr>
              <a:t>a)</a:t>
            </a:r>
            <a:endParaRPr lang="en-US" sz="2000" b="1">
              <a:solidFill>
                <a:srgbClr val="FF0066"/>
              </a:solidFill>
            </a:endParaRPr>
          </a:p>
        </p:txBody>
      </p:sp>
      <p:sp>
        <p:nvSpPr>
          <p:cNvPr id="2063" name="Text Box 18"/>
          <p:cNvSpPr txBox="1">
            <a:spLocks noChangeArrowheads="1"/>
          </p:cNvSpPr>
          <p:nvPr/>
        </p:nvSpPr>
        <p:spPr bwMode="auto">
          <a:xfrm>
            <a:off x="4953000" y="2551113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 b="1">
                <a:solidFill>
                  <a:srgbClr val="FF0066"/>
                </a:solidFill>
              </a:rPr>
              <a:t>b)</a:t>
            </a:r>
            <a:endParaRPr lang="en-US" sz="2000" b="1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8" grpId="1"/>
      <p:bldP spid="5129" grpId="0"/>
      <p:bldP spid="5130" grpId="0"/>
      <p:bldP spid="5131" grpId="0"/>
      <p:bldP spid="5132" grpId="0"/>
      <p:bldP spid="5134" grpId="0"/>
      <p:bldP spid="51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86800" cy="60960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en-CA" b="1" u="sng" smtClean="0"/>
          </a:p>
          <a:p>
            <a:pPr marL="609600" indent="-609600" eaLnBrk="1" hangingPunct="1">
              <a:buFontTx/>
              <a:buNone/>
            </a:pPr>
            <a:r>
              <a:rPr lang="en-CA" b="1" u="sng" smtClean="0"/>
              <a:t>Bài 2</a:t>
            </a:r>
            <a:r>
              <a:rPr lang="en-CA" smtClean="0"/>
              <a:t>. Viết các số  </a:t>
            </a:r>
            <a:r>
              <a:rPr lang="en-CA" b="1" smtClean="0"/>
              <a:t>4208 ;4802 ;4280 ;4082:</a:t>
            </a:r>
          </a:p>
          <a:p>
            <a:pPr marL="609600" indent="-609600" eaLnBrk="1" hangingPunct="1">
              <a:buFontTx/>
              <a:buNone/>
            </a:pPr>
            <a:r>
              <a:rPr lang="en-CA" b="1" smtClean="0"/>
              <a:t>a</a:t>
            </a:r>
            <a:r>
              <a:rPr lang="en-CA" smtClean="0"/>
              <a:t>)Theo thứ tự từ </a:t>
            </a:r>
            <a:r>
              <a:rPr lang="en-CA" b="1" smtClean="0">
                <a:solidFill>
                  <a:srgbClr val="FF0066"/>
                </a:solidFill>
              </a:rPr>
              <a:t>bé đến lớn:</a:t>
            </a:r>
          </a:p>
          <a:p>
            <a:pPr marL="609600" indent="-609600" eaLnBrk="1" hangingPunct="1">
              <a:buFontTx/>
              <a:buNone/>
            </a:pPr>
            <a:endParaRPr lang="en-CA" b="1" smtClean="0">
              <a:solidFill>
                <a:srgbClr val="FF0066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CA" b="1" smtClean="0"/>
          </a:p>
          <a:p>
            <a:pPr marL="609600" indent="-609600" eaLnBrk="1" hangingPunct="1">
              <a:buFontTx/>
              <a:buNone/>
            </a:pPr>
            <a:r>
              <a:rPr lang="en-CA" b="1" smtClean="0"/>
              <a:t>b)</a:t>
            </a:r>
            <a:r>
              <a:rPr lang="en-CA" b="1" smtClean="0">
                <a:solidFill>
                  <a:srgbClr val="FF0066"/>
                </a:solidFill>
              </a:rPr>
              <a:t> </a:t>
            </a:r>
            <a:r>
              <a:rPr lang="en-CA" smtClean="0"/>
              <a:t>Theo thứ tự từ </a:t>
            </a:r>
            <a:r>
              <a:rPr lang="en-CA" b="1" smtClean="0">
                <a:solidFill>
                  <a:srgbClr val="3333FF"/>
                </a:solidFill>
              </a:rPr>
              <a:t>lớn</a:t>
            </a:r>
            <a:r>
              <a:rPr lang="en-CA" smtClean="0">
                <a:solidFill>
                  <a:srgbClr val="3333FF"/>
                </a:solidFill>
              </a:rPr>
              <a:t> </a:t>
            </a:r>
            <a:r>
              <a:rPr lang="en-CA" b="1" smtClean="0">
                <a:solidFill>
                  <a:srgbClr val="3333FF"/>
                </a:solidFill>
              </a:rPr>
              <a:t>đến bé:</a:t>
            </a:r>
          </a:p>
          <a:p>
            <a:pPr marL="609600" indent="-609600" eaLnBrk="1" hangingPunct="1">
              <a:buFontTx/>
              <a:buNone/>
            </a:pPr>
            <a:endParaRPr lang="en-CA" b="1" smtClean="0">
              <a:solidFill>
                <a:srgbClr val="3333FF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CA" b="1" smtClean="0">
              <a:solidFill>
                <a:srgbClr val="FF0066"/>
              </a:solidFill>
            </a:endParaRPr>
          </a:p>
          <a:p>
            <a:pPr marL="609600" indent="-609600" eaLnBrk="1" hangingPunct="1"/>
            <a:endParaRPr lang="en-US" smtClean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524000" y="2590800"/>
            <a:ext cx="708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4082</a:t>
            </a:r>
            <a:r>
              <a:rPr lang="en-CA" sz="3200" b="1"/>
              <a:t> ;  </a:t>
            </a:r>
            <a:r>
              <a:rPr lang="en-CA" sz="3200" b="1">
                <a:solidFill>
                  <a:srgbClr val="FF0066"/>
                </a:solidFill>
              </a:rPr>
              <a:t>42</a:t>
            </a:r>
            <a:r>
              <a:rPr lang="en-CA" sz="3200" b="1">
                <a:solidFill>
                  <a:srgbClr val="3333FF"/>
                </a:solidFill>
              </a:rPr>
              <a:t>0</a:t>
            </a:r>
            <a:r>
              <a:rPr lang="en-CA" sz="3200" b="1">
                <a:solidFill>
                  <a:srgbClr val="FF0066"/>
                </a:solidFill>
              </a:rPr>
              <a:t>8</a:t>
            </a:r>
            <a:r>
              <a:rPr lang="en-CA" sz="3200" b="1"/>
              <a:t> ;  4</a:t>
            </a:r>
            <a:r>
              <a:rPr lang="en-CA" sz="3200" b="1">
                <a:solidFill>
                  <a:srgbClr val="FF0066"/>
                </a:solidFill>
              </a:rPr>
              <a:t>2</a:t>
            </a:r>
            <a:r>
              <a:rPr lang="en-CA" sz="3200" b="1">
                <a:solidFill>
                  <a:srgbClr val="3333FF"/>
                </a:solidFill>
              </a:rPr>
              <a:t>8</a:t>
            </a:r>
            <a:r>
              <a:rPr lang="en-CA" sz="3200" b="1"/>
              <a:t>0 ;   </a:t>
            </a:r>
            <a:r>
              <a:rPr lang="en-CA" sz="3200" b="1">
                <a:solidFill>
                  <a:srgbClr val="FF0066"/>
                </a:solidFill>
              </a:rPr>
              <a:t>4802 .</a:t>
            </a:r>
            <a:endParaRPr lang="en-US" sz="3200" b="1">
              <a:solidFill>
                <a:srgbClr val="FF0066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71600" y="44958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/>
              <a:t>4</a:t>
            </a:r>
            <a:r>
              <a:rPr lang="en-US" sz="3200" b="1">
                <a:solidFill>
                  <a:srgbClr val="3333FF"/>
                </a:solidFill>
              </a:rPr>
              <a:t>8</a:t>
            </a:r>
            <a:r>
              <a:rPr lang="en-US" sz="3200" b="1"/>
              <a:t>02  ;  42</a:t>
            </a:r>
            <a:r>
              <a:rPr lang="en-US" sz="3200" b="1">
                <a:solidFill>
                  <a:srgbClr val="3333FF"/>
                </a:solidFill>
              </a:rPr>
              <a:t>8</a:t>
            </a:r>
            <a:r>
              <a:rPr lang="en-US" sz="3200" b="1"/>
              <a:t>0 ;   4</a:t>
            </a:r>
            <a:r>
              <a:rPr lang="en-US" sz="3200" b="1">
                <a:solidFill>
                  <a:srgbClr val="3333FF"/>
                </a:solidFill>
              </a:rPr>
              <a:t>2</a:t>
            </a:r>
            <a:r>
              <a:rPr lang="en-US" sz="3200" b="1"/>
              <a:t>08 ; 4082.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  <a:ln w="57150" cmpd="thinThick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CA" b="1" u="sng" smtClean="0">
                <a:solidFill>
                  <a:srgbClr val="FF0066"/>
                </a:solidFill>
              </a:rPr>
              <a:t>Bài 3</a:t>
            </a:r>
            <a:r>
              <a:rPr lang="en-CA" smtClean="0"/>
              <a:t>. Viết:</a:t>
            </a:r>
          </a:p>
          <a:p>
            <a:pPr eaLnBrk="1" hangingPunct="1">
              <a:buFontTx/>
              <a:buNone/>
            </a:pPr>
            <a:r>
              <a:rPr lang="en-CA" smtClean="0"/>
              <a:t>a) Số bé nhất có ba chữ số;</a:t>
            </a:r>
          </a:p>
          <a:p>
            <a:pPr eaLnBrk="1" hangingPunct="1">
              <a:buFontTx/>
              <a:buNone/>
            </a:pPr>
            <a:endParaRPr lang="en-CA" smtClean="0"/>
          </a:p>
          <a:p>
            <a:pPr eaLnBrk="1" hangingPunct="1">
              <a:buFontTx/>
              <a:buNone/>
            </a:pPr>
            <a:r>
              <a:rPr lang="en-CA" smtClean="0"/>
              <a:t>b) Số bé nhất có bốn chữ số;</a:t>
            </a:r>
          </a:p>
          <a:p>
            <a:pPr eaLnBrk="1" hangingPunct="1">
              <a:buFontTx/>
              <a:buNone/>
            </a:pPr>
            <a:endParaRPr lang="en-CA" smtClean="0"/>
          </a:p>
          <a:p>
            <a:pPr eaLnBrk="1" hangingPunct="1">
              <a:buFontTx/>
              <a:buNone/>
            </a:pPr>
            <a:r>
              <a:rPr lang="en-CA" smtClean="0"/>
              <a:t>c) Số lớn nhất có ba chữ số;</a:t>
            </a:r>
          </a:p>
          <a:p>
            <a:pPr eaLnBrk="1" hangingPunct="1">
              <a:buFontTx/>
              <a:buNone/>
            </a:pPr>
            <a:endParaRPr lang="en-CA" smtClean="0"/>
          </a:p>
          <a:p>
            <a:pPr eaLnBrk="1" hangingPunct="1">
              <a:buFontTx/>
              <a:buNone/>
            </a:pPr>
            <a:r>
              <a:rPr lang="en-CA" smtClean="0"/>
              <a:t>d) Số lớn nhất có bốn chữ số;</a:t>
            </a:r>
            <a:endParaRPr lang="en-US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096000" y="1295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100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19800" y="2514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1000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096000" y="3657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chemeClr val="hlink"/>
                </a:solidFill>
              </a:rPr>
              <a:t>999</a:t>
            </a:r>
            <a:endParaRPr lang="en-US" sz="3200" b="1">
              <a:solidFill>
                <a:schemeClr val="hlink"/>
              </a:solidFill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080125" y="4800600"/>
            <a:ext cx="1311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 b="1">
                <a:solidFill>
                  <a:srgbClr val="3333FF"/>
                </a:solidFill>
              </a:rPr>
              <a:t>9999</a:t>
            </a:r>
            <a:endParaRPr lang="en-US" sz="3200" b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6" grpId="0"/>
      <p:bldP spid="71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/>
            <a:r>
              <a:rPr lang="en-CA" b="1" u="sng" smtClean="0">
                <a:solidFill>
                  <a:srgbClr val="FF0066"/>
                </a:solidFill>
              </a:rPr>
              <a:t>Bài 4</a:t>
            </a:r>
            <a:r>
              <a:rPr lang="en-CA" smtClean="0"/>
              <a:t>.</a:t>
            </a:r>
          </a:p>
          <a:p>
            <a:pPr eaLnBrk="1" hangingPunct="1">
              <a:buFontTx/>
              <a:buNone/>
            </a:pPr>
            <a:r>
              <a:rPr lang="en-CA" smtClean="0"/>
              <a:t>a) Trung điểm của đoạn thẳng AB ứng với số nào ?</a:t>
            </a:r>
            <a:endParaRPr lang="en-US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914400" y="3200400"/>
            <a:ext cx="708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9144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18288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28194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8100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>
            <a:off x="48006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5791200" y="2971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6858000" y="3048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746125" y="24780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A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6629400" y="2514600"/>
            <a:ext cx="592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B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5133" name="Text Box 17"/>
          <p:cNvSpPr txBox="1">
            <a:spLocks noChangeArrowheads="1"/>
          </p:cNvSpPr>
          <p:nvPr/>
        </p:nvSpPr>
        <p:spPr bwMode="auto">
          <a:xfrm>
            <a:off x="762000" y="32766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/>
              <a:t>0</a:t>
            </a:r>
            <a:endParaRPr lang="en-US" sz="2400" b="1"/>
          </a:p>
        </p:txBody>
      </p:sp>
      <p:sp>
        <p:nvSpPr>
          <p:cNvPr id="5134" name="Oval 18"/>
          <p:cNvSpPr>
            <a:spLocks noChangeArrowheads="1"/>
          </p:cNvSpPr>
          <p:nvPr/>
        </p:nvSpPr>
        <p:spPr bwMode="auto">
          <a:xfrm>
            <a:off x="1295400" y="34290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100</a:t>
            </a:r>
            <a:endParaRPr lang="en-US" b="1"/>
          </a:p>
        </p:txBody>
      </p:sp>
      <p:sp>
        <p:nvSpPr>
          <p:cNvPr id="5135" name="Oval 21"/>
          <p:cNvSpPr>
            <a:spLocks noChangeArrowheads="1"/>
          </p:cNvSpPr>
          <p:nvPr/>
        </p:nvSpPr>
        <p:spPr bwMode="auto">
          <a:xfrm>
            <a:off x="2362200" y="3581400"/>
            <a:ext cx="838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36" name="Text Box 23"/>
          <p:cNvSpPr txBox="1">
            <a:spLocks noChangeArrowheads="1"/>
          </p:cNvSpPr>
          <p:nvPr/>
        </p:nvSpPr>
        <p:spPr bwMode="auto">
          <a:xfrm>
            <a:off x="2422525" y="36179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/>
              <a:t>200</a:t>
            </a:r>
            <a:endParaRPr lang="en-US" b="1"/>
          </a:p>
        </p:txBody>
      </p:sp>
      <p:sp>
        <p:nvSpPr>
          <p:cNvPr id="5137" name="Oval 24"/>
          <p:cNvSpPr>
            <a:spLocks noChangeArrowheads="1"/>
          </p:cNvSpPr>
          <p:nvPr/>
        </p:nvSpPr>
        <p:spPr bwMode="auto">
          <a:xfrm>
            <a:off x="3276600" y="4038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300</a:t>
            </a:r>
            <a:endParaRPr lang="en-US" b="1"/>
          </a:p>
        </p:txBody>
      </p:sp>
      <p:sp>
        <p:nvSpPr>
          <p:cNvPr id="5138" name="Oval 26"/>
          <p:cNvSpPr>
            <a:spLocks noChangeArrowheads="1"/>
          </p:cNvSpPr>
          <p:nvPr/>
        </p:nvSpPr>
        <p:spPr bwMode="auto">
          <a:xfrm>
            <a:off x="4343400" y="3657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400</a:t>
            </a:r>
            <a:endParaRPr lang="en-US" b="1"/>
          </a:p>
        </p:txBody>
      </p:sp>
      <p:sp>
        <p:nvSpPr>
          <p:cNvPr id="5139" name="Oval 28"/>
          <p:cNvSpPr>
            <a:spLocks noChangeArrowheads="1"/>
          </p:cNvSpPr>
          <p:nvPr/>
        </p:nvSpPr>
        <p:spPr bwMode="auto">
          <a:xfrm>
            <a:off x="5410200" y="3505200"/>
            <a:ext cx="838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CA" b="1"/>
              <a:t>500</a:t>
            </a:r>
            <a:endParaRPr lang="en-US" b="1"/>
          </a:p>
        </p:txBody>
      </p:sp>
      <p:sp>
        <p:nvSpPr>
          <p:cNvPr id="5140" name="Text Box 30"/>
          <p:cNvSpPr txBox="1">
            <a:spLocks noChangeArrowheads="1"/>
          </p:cNvSpPr>
          <p:nvPr/>
        </p:nvSpPr>
        <p:spPr bwMode="auto">
          <a:xfrm>
            <a:off x="6553200" y="3313113"/>
            <a:ext cx="777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b="1"/>
              <a:t>600</a:t>
            </a:r>
            <a:endParaRPr lang="en-US" b="1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838200" y="3200400"/>
            <a:ext cx="2971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3810000" y="3200400"/>
            <a:ext cx="30480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3429000" y="4038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>
                <a:solidFill>
                  <a:srgbClr val="3333FF"/>
                </a:solidFill>
              </a:rPr>
              <a:t>300</a:t>
            </a:r>
            <a:endParaRPr lang="en-US" sz="2400" b="1">
              <a:solidFill>
                <a:srgbClr val="3333FF"/>
              </a:solidFill>
            </a:endParaRP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3657600" y="2590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b="1">
                <a:solidFill>
                  <a:srgbClr val="3333FF"/>
                </a:solidFill>
              </a:rPr>
              <a:t>M</a:t>
            </a:r>
            <a:endParaRPr lang="en-US" b="1">
              <a:solidFill>
                <a:srgbClr val="3333FF"/>
              </a:solidFill>
            </a:endParaRPr>
          </a:p>
        </p:txBody>
      </p:sp>
      <p:sp>
        <p:nvSpPr>
          <p:cNvPr id="5145" name="Line 40"/>
          <p:cNvSpPr>
            <a:spLocks noChangeShapeType="1"/>
          </p:cNvSpPr>
          <p:nvPr/>
        </p:nvSpPr>
        <p:spPr bwMode="auto">
          <a:xfrm>
            <a:off x="1143000" y="1905000"/>
            <a:ext cx="1828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 animBg="1"/>
      <p:bldP spid="8224" grpId="0" animBg="1"/>
      <p:bldP spid="8230" grpId="0"/>
      <p:bldP spid="823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190</Words>
  <Application>Microsoft Office PowerPoint</Application>
  <PresentationFormat>On-screen Show (4:3)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 Luyện tập</vt:lpstr>
      <vt:lpstr>Slide 2</vt:lpstr>
      <vt:lpstr>Slide 3</vt:lpstr>
      <vt:lpstr>Slide 4</vt:lpstr>
    </vt:vector>
  </TitlesOfParts>
  <Company>0633.707676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THAISON BSI</dc:creator>
  <cp:lastModifiedBy>CSTeam</cp:lastModifiedBy>
  <cp:revision>22</cp:revision>
  <dcterms:created xsi:type="dcterms:W3CDTF">2011-01-11T14:23:24Z</dcterms:created>
  <dcterms:modified xsi:type="dcterms:W3CDTF">2016-06-29T10:30:05Z</dcterms:modified>
</cp:coreProperties>
</file>