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1" r:id="rId3"/>
    <p:sldId id="262" r:id="rId4"/>
    <p:sldId id="266" r:id="rId5"/>
    <p:sldId id="267" r:id="rId6"/>
    <p:sldId id="272" r:id="rId7"/>
    <p:sldId id="273" r:id="rId8"/>
    <p:sldId id="27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FFFF"/>
    <a:srgbClr val="FF6600"/>
    <a:srgbClr val="66FFFF"/>
    <a:srgbClr val="009900"/>
    <a:srgbClr val="FFCC00"/>
    <a:srgbClr val="0000CC"/>
    <a:srgbClr val="FF00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9E8015-CBE1-461A-B178-8B9698FD1FA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32C614-19E6-4EC0-9518-58216267EB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49D1F7-E80C-441B-A4D5-27FB4AF6A0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A9100A-EE65-4821-8AD5-080BC5A3F7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A819F7-CFA7-49A7-98A8-01365908B1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18DC6B-D7CA-4905-885F-0D9CF0801E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B69920-CFCC-4476-9B9D-7CF2CAC1F7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297BFF-0155-4BE8-905A-2735871399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14DC70-4BD1-46DE-94D8-189087FB20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9DBE2C-37C5-4DCC-9B85-E2A60A510D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84D3B9-819F-4A91-8EC7-AAF34AF827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529626-F94E-4E97-B6D5-F3534C64EF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2C8B46-5F17-4DA8-BB48-B1E4C9C9CA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45DC842-8F40-4E8D-AA32-EC6F2A76E68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WordArt 3" descr="5%"/>
          <p:cNvSpPr>
            <a:spLocks noChangeArrowheads="1" noChangeShapeType="1" noTextEdit="1"/>
          </p:cNvSpPr>
          <p:nvPr/>
        </p:nvSpPr>
        <p:spPr bwMode="auto">
          <a:xfrm>
            <a:off x="3429000" y="1066800"/>
            <a:ext cx="2743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Flat3" dir="t"/>
            </a:scene3d>
            <a:sp3d extrusionH="430200" prstMaterial="legacyMatte">
              <a:extrusionClr>
                <a:srgbClr val="FF00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pattFill prst="pct5">
                  <a:fgClr>
                    <a:srgbClr val="FF0000"/>
                  </a:fgClr>
                  <a:bgClr>
                    <a:srgbClr val="FFFF00"/>
                  </a:bgClr>
                </a:pattFill>
                <a:latin typeface="Arial"/>
                <a:cs typeface="Arial"/>
              </a:rPr>
              <a:t>TOÁN </a:t>
            </a: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2438400" y="2181225"/>
            <a:ext cx="4572000" cy="838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100000">
                      <a:srgbClr val="CC00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: Luyện tập chung</a:t>
            </a:r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524000" y="3132138"/>
          <a:ext cx="6400800" cy="1897062"/>
        </p:xfrm>
        <a:graphic>
          <a:graphicData uri="http://schemas.openxmlformats.org/presentationml/2006/ole">
            <p:oleObj spid="_x0000_s1026" name="Clip" r:id="rId5" imgW="2191817" imgH="1424635" progId="MS_ClipArt_Gallery.2">
              <p:embed/>
            </p:oleObj>
          </a:graphicData>
        </a:graphic>
      </p:graphicFrame>
      <p:pic>
        <p:nvPicPr>
          <p:cNvPr id="3079" name="Picture 7" descr="ALARMCLC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67600" y="0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nimBg="1"/>
      <p:bldP spid="307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2890838" y="1490663"/>
            <a:ext cx="3352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100000">
                      <a:srgbClr val="33CC33"/>
                    </a:gs>
                  </a:gsLst>
                  <a:lin ang="5400000" scaled="1"/>
                </a:gradFill>
                <a:latin typeface="Arial"/>
                <a:cs typeface="Arial"/>
              </a:rPr>
              <a:t>Luyện tập chung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38200" y="2924175"/>
            <a:ext cx="4800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6600"/>
                </a:solidFill>
              </a:rPr>
              <a:t>Bài 1 : </a:t>
            </a:r>
            <a:r>
              <a:rPr lang="en-US" sz="2400" b="1">
                <a:solidFill>
                  <a:srgbClr val="0000CC"/>
                </a:solidFill>
              </a:rPr>
              <a:t>Tính nhẩm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943350" y="3952875"/>
            <a:ext cx="595313" cy="1528763"/>
            <a:chOff x="2268" y="1824"/>
            <a:chExt cx="375" cy="963"/>
          </a:xfrm>
        </p:grpSpPr>
        <p:sp>
          <p:nvSpPr>
            <p:cNvPr id="4120" name="Text Box 6"/>
            <p:cNvSpPr txBox="1">
              <a:spLocks noChangeArrowheads="1"/>
            </p:cNvSpPr>
            <p:nvPr/>
          </p:nvSpPr>
          <p:spPr bwMode="auto">
            <a:xfrm>
              <a:off x="2268" y="1824"/>
              <a:ext cx="3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66"/>
                  </a:solidFill>
                </a:rPr>
                <a:t>4</a:t>
              </a:r>
            </a:p>
          </p:txBody>
        </p:sp>
        <p:sp>
          <p:nvSpPr>
            <p:cNvPr id="4121" name="Text Box 7"/>
            <p:cNvSpPr txBox="1">
              <a:spLocks noChangeArrowheads="1"/>
            </p:cNvSpPr>
            <p:nvPr/>
          </p:nvSpPr>
          <p:spPr bwMode="auto">
            <a:xfrm>
              <a:off x="2268" y="2172"/>
              <a:ext cx="3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66"/>
                  </a:solidFill>
                </a:rPr>
                <a:t>6</a:t>
              </a:r>
            </a:p>
          </p:txBody>
        </p:sp>
        <p:sp>
          <p:nvSpPr>
            <p:cNvPr id="4122" name="Text Box 8"/>
            <p:cNvSpPr txBox="1">
              <a:spLocks noChangeArrowheads="1"/>
            </p:cNvSpPr>
            <p:nvPr/>
          </p:nvSpPr>
          <p:spPr bwMode="auto">
            <a:xfrm>
              <a:off x="2274" y="2499"/>
              <a:ext cx="3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66"/>
                  </a:solidFill>
                </a:rPr>
                <a:t>6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757363" y="3952875"/>
            <a:ext cx="604837" cy="1528763"/>
            <a:chOff x="891" y="1824"/>
            <a:chExt cx="381" cy="963"/>
          </a:xfrm>
        </p:grpSpPr>
        <p:sp>
          <p:nvSpPr>
            <p:cNvPr id="4117" name="Text Box 10"/>
            <p:cNvSpPr txBox="1">
              <a:spLocks noChangeArrowheads="1"/>
            </p:cNvSpPr>
            <p:nvPr/>
          </p:nvSpPr>
          <p:spPr bwMode="auto">
            <a:xfrm>
              <a:off x="903" y="1824"/>
              <a:ext cx="3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66"/>
                  </a:solidFill>
                </a:rPr>
                <a:t>54</a:t>
              </a:r>
            </a:p>
          </p:txBody>
        </p:sp>
        <p:sp>
          <p:nvSpPr>
            <p:cNvPr id="4118" name="Text Box 11"/>
            <p:cNvSpPr txBox="1">
              <a:spLocks noChangeArrowheads="1"/>
            </p:cNvSpPr>
            <p:nvPr/>
          </p:nvSpPr>
          <p:spPr bwMode="auto">
            <a:xfrm>
              <a:off x="903" y="2172"/>
              <a:ext cx="3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66"/>
                  </a:solidFill>
                </a:rPr>
                <a:t>56</a:t>
              </a:r>
            </a:p>
          </p:txBody>
        </p:sp>
        <p:sp>
          <p:nvSpPr>
            <p:cNvPr id="4119" name="Text Box 12"/>
            <p:cNvSpPr txBox="1">
              <a:spLocks noChangeArrowheads="1"/>
            </p:cNvSpPr>
            <p:nvPr/>
          </p:nvSpPr>
          <p:spPr bwMode="auto">
            <a:xfrm>
              <a:off x="891" y="2499"/>
              <a:ext cx="3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66"/>
                  </a:solidFill>
                </a:rPr>
                <a:t>30</a:t>
              </a: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5881688" y="3929063"/>
            <a:ext cx="595312" cy="1528762"/>
            <a:chOff x="3471" y="1827"/>
            <a:chExt cx="375" cy="963"/>
          </a:xfrm>
        </p:grpSpPr>
        <p:sp>
          <p:nvSpPr>
            <p:cNvPr id="4114" name="Text Box 14"/>
            <p:cNvSpPr txBox="1">
              <a:spLocks noChangeArrowheads="1"/>
            </p:cNvSpPr>
            <p:nvPr/>
          </p:nvSpPr>
          <p:spPr bwMode="auto">
            <a:xfrm>
              <a:off x="3471" y="1827"/>
              <a:ext cx="3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66"/>
                  </a:solidFill>
                </a:rPr>
                <a:t>49</a:t>
              </a:r>
            </a:p>
          </p:txBody>
        </p:sp>
        <p:sp>
          <p:nvSpPr>
            <p:cNvPr id="4115" name="Text Box 15"/>
            <p:cNvSpPr txBox="1">
              <a:spLocks noChangeArrowheads="1"/>
            </p:cNvSpPr>
            <p:nvPr/>
          </p:nvSpPr>
          <p:spPr bwMode="auto">
            <a:xfrm>
              <a:off x="3471" y="2175"/>
              <a:ext cx="3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66"/>
                  </a:solidFill>
                </a:rPr>
                <a:t>18</a:t>
              </a:r>
            </a:p>
          </p:txBody>
        </p:sp>
        <p:sp>
          <p:nvSpPr>
            <p:cNvPr id="4116" name="Text Box 16"/>
            <p:cNvSpPr txBox="1">
              <a:spLocks noChangeArrowheads="1"/>
            </p:cNvSpPr>
            <p:nvPr/>
          </p:nvSpPr>
          <p:spPr bwMode="auto">
            <a:xfrm>
              <a:off x="3477" y="2502"/>
              <a:ext cx="3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66"/>
                  </a:solidFill>
                </a:rPr>
                <a:t>35</a:t>
              </a:r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8053388" y="3924300"/>
            <a:ext cx="595312" cy="1528763"/>
            <a:chOff x="4860" y="1824"/>
            <a:chExt cx="375" cy="963"/>
          </a:xfrm>
        </p:grpSpPr>
        <p:sp>
          <p:nvSpPr>
            <p:cNvPr id="4111" name="Text Box 18"/>
            <p:cNvSpPr txBox="1">
              <a:spLocks noChangeArrowheads="1"/>
            </p:cNvSpPr>
            <p:nvPr/>
          </p:nvSpPr>
          <p:spPr bwMode="auto">
            <a:xfrm>
              <a:off x="4860" y="1824"/>
              <a:ext cx="3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66"/>
                  </a:solidFill>
                </a:rPr>
                <a:t>8</a:t>
              </a:r>
            </a:p>
          </p:txBody>
        </p:sp>
        <p:sp>
          <p:nvSpPr>
            <p:cNvPr id="4112" name="Text Box 19"/>
            <p:cNvSpPr txBox="1">
              <a:spLocks noChangeArrowheads="1"/>
            </p:cNvSpPr>
            <p:nvPr/>
          </p:nvSpPr>
          <p:spPr bwMode="auto">
            <a:xfrm>
              <a:off x="4860" y="2172"/>
              <a:ext cx="3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66"/>
                  </a:solidFill>
                </a:rPr>
                <a:t>8</a:t>
              </a:r>
            </a:p>
          </p:txBody>
        </p:sp>
        <p:sp>
          <p:nvSpPr>
            <p:cNvPr id="4113" name="Text Box 20"/>
            <p:cNvSpPr txBox="1">
              <a:spLocks noChangeArrowheads="1"/>
            </p:cNvSpPr>
            <p:nvPr/>
          </p:nvSpPr>
          <p:spPr bwMode="auto">
            <a:xfrm>
              <a:off x="4866" y="2499"/>
              <a:ext cx="3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66"/>
                  </a:solidFill>
                </a:rPr>
                <a:t>8</a:t>
              </a:r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762000" y="3924300"/>
            <a:ext cx="7391400" cy="1579563"/>
            <a:chOff x="240" y="1818"/>
            <a:chExt cx="4656" cy="995"/>
          </a:xfrm>
        </p:grpSpPr>
        <p:sp>
          <p:nvSpPr>
            <p:cNvPr id="4107" name="Text Box 22"/>
            <p:cNvSpPr txBox="1">
              <a:spLocks noChangeArrowheads="1"/>
            </p:cNvSpPr>
            <p:nvPr/>
          </p:nvSpPr>
          <p:spPr bwMode="auto">
            <a:xfrm>
              <a:off x="2817" y="1818"/>
              <a:ext cx="783" cy="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7 x 7 = </a:t>
              </a:r>
            </a:p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6 x 3 = </a:t>
              </a:r>
            </a:p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7 x 5 = </a:t>
              </a:r>
            </a:p>
          </p:txBody>
        </p:sp>
        <p:sp>
          <p:nvSpPr>
            <p:cNvPr id="4108" name="Text Box 23"/>
            <p:cNvSpPr txBox="1">
              <a:spLocks noChangeArrowheads="1"/>
            </p:cNvSpPr>
            <p:nvPr/>
          </p:nvSpPr>
          <p:spPr bwMode="auto">
            <a:xfrm>
              <a:off x="4107" y="1824"/>
              <a:ext cx="789" cy="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56 : 7 = </a:t>
              </a:r>
            </a:p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48 : 6 = </a:t>
              </a:r>
            </a:p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40 : 5 = </a:t>
              </a:r>
            </a:p>
          </p:txBody>
        </p:sp>
        <p:sp>
          <p:nvSpPr>
            <p:cNvPr id="4109" name="Text Box 24"/>
            <p:cNvSpPr txBox="1">
              <a:spLocks noChangeArrowheads="1"/>
            </p:cNvSpPr>
            <p:nvPr/>
          </p:nvSpPr>
          <p:spPr bwMode="auto">
            <a:xfrm>
              <a:off x="240" y="1824"/>
              <a:ext cx="720" cy="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6 x 9 = </a:t>
              </a:r>
            </a:p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7 x 8 = </a:t>
              </a:r>
            </a:p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6 x 5 = </a:t>
              </a:r>
            </a:p>
          </p:txBody>
        </p:sp>
        <p:sp>
          <p:nvSpPr>
            <p:cNvPr id="4110" name="Text Box 25"/>
            <p:cNvSpPr txBox="1">
              <a:spLocks noChangeArrowheads="1"/>
            </p:cNvSpPr>
            <p:nvPr/>
          </p:nvSpPr>
          <p:spPr bwMode="auto">
            <a:xfrm>
              <a:off x="1536" y="1824"/>
              <a:ext cx="816" cy="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28 : 7 = </a:t>
              </a:r>
            </a:p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36 : 6 = </a:t>
              </a:r>
            </a:p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42 : 7 = </a:t>
              </a:r>
            </a:p>
          </p:txBody>
        </p:sp>
      </p:grpSp>
      <p:sp>
        <p:nvSpPr>
          <p:cNvPr id="4105" name="Rectangle 32"/>
          <p:cNvSpPr>
            <a:spLocks noChangeArrowheads="1"/>
          </p:cNvSpPr>
          <p:nvPr/>
        </p:nvSpPr>
        <p:spPr bwMode="auto">
          <a:xfrm>
            <a:off x="557213" y="2185988"/>
            <a:ext cx="2033587" cy="4572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LUYỆN TẬP</a:t>
            </a:r>
          </a:p>
        </p:txBody>
      </p:sp>
      <p:pic>
        <p:nvPicPr>
          <p:cNvPr id="4106" name="Picture 34" descr="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1800" y="1600200"/>
            <a:ext cx="1676400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2890838" y="1347788"/>
            <a:ext cx="3352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100000">
                      <a:srgbClr val="33CC33"/>
                    </a:gs>
                  </a:gsLst>
                  <a:lin ang="5400000" scaled="1"/>
                </a:gradFill>
                <a:latin typeface="Arial"/>
                <a:cs typeface="Arial"/>
              </a:rPr>
              <a:t>Luyện tập chung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04825" y="2590800"/>
            <a:ext cx="2133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6600"/>
                </a:solidFill>
              </a:rPr>
              <a:t>Bài 2 : </a:t>
            </a:r>
            <a:r>
              <a:rPr lang="en-US" sz="2400" b="1">
                <a:solidFill>
                  <a:srgbClr val="0000CC"/>
                </a:solidFill>
              </a:rPr>
              <a:t>Tính 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57200" y="3257550"/>
            <a:ext cx="7010400" cy="3028950"/>
            <a:chOff x="288" y="1440"/>
            <a:chExt cx="4416" cy="1908"/>
          </a:xfrm>
        </p:grpSpPr>
        <p:sp>
          <p:nvSpPr>
            <p:cNvPr id="2055" name="Text Box 6"/>
            <p:cNvSpPr txBox="1">
              <a:spLocks noChangeArrowheads="1"/>
            </p:cNvSpPr>
            <p:nvPr/>
          </p:nvSpPr>
          <p:spPr bwMode="auto">
            <a:xfrm>
              <a:off x="336" y="2724"/>
              <a:ext cx="336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b)</a:t>
              </a:r>
            </a:p>
          </p:txBody>
        </p:sp>
        <p:grpSp>
          <p:nvGrpSpPr>
            <p:cNvPr id="2056" name="Group 7"/>
            <p:cNvGrpSpPr>
              <a:grpSpLocks/>
            </p:cNvGrpSpPr>
            <p:nvPr/>
          </p:nvGrpSpPr>
          <p:grpSpPr bwMode="auto">
            <a:xfrm>
              <a:off x="720" y="2658"/>
              <a:ext cx="816" cy="672"/>
              <a:chOff x="720" y="2784"/>
              <a:chExt cx="816" cy="672"/>
            </a:xfrm>
          </p:grpSpPr>
          <p:sp>
            <p:nvSpPr>
              <p:cNvPr id="2078" name="Text Box 8"/>
              <p:cNvSpPr txBox="1">
                <a:spLocks noChangeArrowheads="1"/>
              </p:cNvSpPr>
              <p:nvPr/>
            </p:nvSpPr>
            <p:spPr bwMode="auto">
              <a:xfrm>
                <a:off x="720" y="2784"/>
                <a:ext cx="72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24   2</a:t>
                </a:r>
              </a:p>
            </p:txBody>
          </p:sp>
          <p:sp>
            <p:nvSpPr>
              <p:cNvPr id="2079" name="Line 9"/>
              <p:cNvSpPr>
                <a:spLocks noChangeShapeType="1"/>
              </p:cNvSpPr>
              <p:nvPr/>
            </p:nvSpPr>
            <p:spPr bwMode="auto">
              <a:xfrm>
                <a:off x="1056" y="2832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0" name="Line 10"/>
              <p:cNvSpPr>
                <a:spLocks noChangeShapeType="1"/>
              </p:cNvSpPr>
              <p:nvPr/>
            </p:nvSpPr>
            <p:spPr bwMode="auto">
              <a:xfrm>
                <a:off x="1056" y="3072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7" name="Group 11"/>
            <p:cNvGrpSpPr>
              <a:grpSpLocks/>
            </p:cNvGrpSpPr>
            <p:nvPr/>
          </p:nvGrpSpPr>
          <p:grpSpPr bwMode="auto">
            <a:xfrm>
              <a:off x="2400" y="2670"/>
              <a:ext cx="816" cy="672"/>
              <a:chOff x="720" y="3120"/>
              <a:chExt cx="816" cy="672"/>
            </a:xfrm>
          </p:grpSpPr>
          <p:sp>
            <p:nvSpPr>
              <p:cNvPr id="2075" name="Text Box 12"/>
              <p:cNvSpPr txBox="1">
                <a:spLocks noChangeArrowheads="1"/>
              </p:cNvSpPr>
              <p:nvPr/>
            </p:nvSpPr>
            <p:spPr bwMode="auto">
              <a:xfrm>
                <a:off x="720" y="3120"/>
                <a:ext cx="72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93   3</a:t>
                </a:r>
              </a:p>
            </p:txBody>
          </p:sp>
          <p:sp>
            <p:nvSpPr>
              <p:cNvPr id="2076" name="Line 13"/>
              <p:cNvSpPr>
                <a:spLocks noChangeShapeType="1"/>
              </p:cNvSpPr>
              <p:nvPr/>
            </p:nvSpPr>
            <p:spPr bwMode="auto">
              <a:xfrm>
                <a:off x="1056" y="3168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7" name="Line 14"/>
              <p:cNvSpPr>
                <a:spLocks noChangeShapeType="1"/>
              </p:cNvSpPr>
              <p:nvPr/>
            </p:nvSpPr>
            <p:spPr bwMode="auto">
              <a:xfrm>
                <a:off x="1056" y="3381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8" name="Group 15"/>
            <p:cNvGrpSpPr>
              <a:grpSpLocks/>
            </p:cNvGrpSpPr>
            <p:nvPr/>
          </p:nvGrpSpPr>
          <p:grpSpPr bwMode="auto">
            <a:xfrm>
              <a:off x="3888" y="2676"/>
              <a:ext cx="816" cy="672"/>
              <a:chOff x="720" y="3120"/>
              <a:chExt cx="816" cy="672"/>
            </a:xfrm>
          </p:grpSpPr>
          <p:sp>
            <p:nvSpPr>
              <p:cNvPr id="2072" name="Text Box 16"/>
              <p:cNvSpPr txBox="1">
                <a:spLocks noChangeArrowheads="1"/>
              </p:cNvSpPr>
              <p:nvPr/>
            </p:nvSpPr>
            <p:spPr bwMode="auto">
              <a:xfrm>
                <a:off x="720" y="3120"/>
                <a:ext cx="72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69   3</a:t>
                </a:r>
              </a:p>
            </p:txBody>
          </p:sp>
          <p:sp>
            <p:nvSpPr>
              <p:cNvPr id="2073" name="Line 17"/>
              <p:cNvSpPr>
                <a:spLocks noChangeShapeType="1"/>
              </p:cNvSpPr>
              <p:nvPr/>
            </p:nvSpPr>
            <p:spPr bwMode="auto">
              <a:xfrm>
                <a:off x="1056" y="3168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4" name="Line 18"/>
              <p:cNvSpPr>
                <a:spLocks noChangeShapeType="1"/>
              </p:cNvSpPr>
              <p:nvPr/>
            </p:nvSpPr>
            <p:spPr bwMode="auto">
              <a:xfrm>
                <a:off x="1056" y="3381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9" name="Group 19"/>
            <p:cNvGrpSpPr>
              <a:grpSpLocks/>
            </p:cNvGrpSpPr>
            <p:nvPr/>
          </p:nvGrpSpPr>
          <p:grpSpPr bwMode="auto">
            <a:xfrm>
              <a:off x="816" y="1497"/>
              <a:ext cx="573" cy="651"/>
              <a:chOff x="528" y="1872"/>
              <a:chExt cx="573" cy="651"/>
            </a:xfrm>
          </p:grpSpPr>
          <p:sp>
            <p:nvSpPr>
              <p:cNvPr id="2069" name="Text Box 20"/>
              <p:cNvSpPr txBox="1">
                <a:spLocks noChangeArrowheads="1"/>
              </p:cNvSpPr>
              <p:nvPr/>
            </p:nvSpPr>
            <p:spPr bwMode="auto">
              <a:xfrm>
                <a:off x="719" y="1872"/>
                <a:ext cx="382" cy="64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15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  7</a:t>
                </a:r>
              </a:p>
            </p:txBody>
          </p:sp>
          <p:sp>
            <p:nvSpPr>
              <p:cNvPr id="2070" name="Text Box 21"/>
              <p:cNvSpPr txBox="1">
                <a:spLocks noChangeArrowheads="1"/>
              </p:cNvSpPr>
              <p:nvPr/>
            </p:nvSpPr>
            <p:spPr bwMode="auto">
              <a:xfrm>
                <a:off x="528" y="2049"/>
                <a:ext cx="32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x</a:t>
                </a:r>
              </a:p>
            </p:txBody>
          </p:sp>
          <p:sp>
            <p:nvSpPr>
              <p:cNvPr id="2071" name="Line 22"/>
              <p:cNvSpPr>
                <a:spLocks noChangeShapeType="1"/>
              </p:cNvSpPr>
              <p:nvPr/>
            </p:nvSpPr>
            <p:spPr bwMode="auto">
              <a:xfrm>
                <a:off x="579" y="2523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60" name="Group 23"/>
            <p:cNvGrpSpPr>
              <a:grpSpLocks/>
            </p:cNvGrpSpPr>
            <p:nvPr/>
          </p:nvGrpSpPr>
          <p:grpSpPr bwMode="auto">
            <a:xfrm>
              <a:off x="2304" y="1470"/>
              <a:ext cx="573" cy="651"/>
              <a:chOff x="528" y="1872"/>
              <a:chExt cx="573" cy="651"/>
            </a:xfrm>
          </p:grpSpPr>
          <p:sp>
            <p:nvSpPr>
              <p:cNvPr id="2066" name="Text Box 24"/>
              <p:cNvSpPr txBox="1">
                <a:spLocks noChangeArrowheads="1"/>
              </p:cNvSpPr>
              <p:nvPr/>
            </p:nvSpPr>
            <p:spPr bwMode="auto">
              <a:xfrm>
                <a:off x="719" y="1872"/>
                <a:ext cx="382" cy="64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30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  6</a:t>
                </a:r>
              </a:p>
            </p:txBody>
          </p:sp>
          <p:sp>
            <p:nvSpPr>
              <p:cNvPr id="2067" name="Text Box 25"/>
              <p:cNvSpPr txBox="1">
                <a:spLocks noChangeArrowheads="1"/>
              </p:cNvSpPr>
              <p:nvPr/>
            </p:nvSpPr>
            <p:spPr bwMode="auto">
              <a:xfrm>
                <a:off x="528" y="2049"/>
                <a:ext cx="32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x</a:t>
                </a:r>
              </a:p>
            </p:txBody>
          </p:sp>
          <p:sp>
            <p:nvSpPr>
              <p:cNvPr id="2068" name="Line 26"/>
              <p:cNvSpPr>
                <a:spLocks noChangeShapeType="1"/>
              </p:cNvSpPr>
              <p:nvPr/>
            </p:nvSpPr>
            <p:spPr bwMode="auto">
              <a:xfrm>
                <a:off x="579" y="2523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61" name="Group 27"/>
            <p:cNvGrpSpPr>
              <a:grpSpLocks/>
            </p:cNvGrpSpPr>
            <p:nvPr/>
          </p:nvGrpSpPr>
          <p:grpSpPr bwMode="auto">
            <a:xfrm>
              <a:off x="3792" y="1440"/>
              <a:ext cx="573" cy="651"/>
              <a:chOff x="528" y="1872"/>
              <a:chExt cx="573" cy="651"/>
            </a:xfrm>
          </p:grpSpPr>
          <p:sp>
            <p:nvSpPr>
              <p:cNvPr id="2063" name="Text Box 28"/>
              <p:cNvSpPr txBox="1">
                <a:spLocks noChangeArrowheads="1"/>
              </p:cNvSpPr>
              <p:nvPr/>
            </p:nvSpPr>
            <p:spPr bwMode="auto">
              <a:xfrm>
                <a:off x="719" y="1872"/>
                <a:ext cx="382" cy="64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42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  5</a:t>
                </a:r>
              </a:p>
            </p:txBody>
          </p:sp>
          <p:sp>
            <p:nvSpPr>
              <p:cNvPr id="2064" name="Text Box 29"/>
              <p:cNvSpPr txBox="1">
                <a:spLocks noChangeArrowheads="1"/>
              </p:cNvSpPr>
              <p:nvPr/>
            </p:nvSpPr>
            <p:spPr bwMode="auto">
              <a:xfrm>
                <a:off x="528" y="2049"/>
                <a:ext cx="32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x</a:t>
                </a:r>
              </a:p>
            </p:txBody>
          </p:sp>
          <p:sp>
            <p:nvSpPr>
              <p:cNvPr id="2065" name="Line 30"/>
              <p:cNvSpPr>
                <a:spLocks noChangeShapeType="1"/>
              </p:cNvSpPr>
              <p:nvPr/>
            </p:nvSpPr>
            <p:spPr bwMode="auto">
              <a:xfrm>
                <a:off x="579" y="2523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62" name="Text Box 31"/>
            <p:cNvSpPr txBox="1">
              <a:spLocks noChangeArrowheads="1"/>
            </p:cNvSpPr>
            <p:nvPr/>
          </p:nvSpPr>
          <p:spPr bwMode="auto">
            <a:xfrm>
              <a:off x="288" y="1530"/>
              <a:ext cx="336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a)</a:t>
              </a:r>
            </a:p>
          </p:txBody>
        </p:sp>
      </p:grpSp>
      <p:graphicFrame>
        <p:nvGraphicFramePr>
          <p:cNvPr id="17419" name="Object 11"/>
          <p:cNvGraphicFramePr>
            <a:graphicFrameLocks noChangeAspect="1"/>
          </p:cNvGraphicFramePr>
          <p:nvPr>
            <p:ph/>
          </p:nvPr>
        </p:nvGraphicFramePr>
        <p:xfrm>
          <a:off x="7010400" y="914400"/>
          <a:ext cx="1828800" cy="2020888"/>
        </p:xfrm>
        <a:graphic>
          <a:graphicData uri="http://schemas.openxmlformats.org/presentationml/2006/ole">
            <p:oleObj spid="_x0000_s2050" name="Photo Editor Photo" r:id="rId3" imgW="2781688" imgH="3333333" progId="MSPhotoEd.3">
              <p:embed/>
            </p:oleObj>
          </a:graphicData>
        </a:graphic>
      </p:graphicFrame>
      <p:sp>
        <p:nvSpPr>
          <p:cNvPr id="2054" name="Rectangle 39"/>
          <p:cNvSpPr>
            <a:spLocks noChangeArrowheads="1"/>
          </p:cNvSpPr>
          <p:nvPr/>
        </p:nvSpPr>
        <p:spPr bwMode="auto">
          <a:xfrm>
            <a:off x="557213" y="2185988"/>
            <a:ext cx="2033587" cy="4572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3"/>
          <p:cNvSpPr>
            <a:spLocks noChangeArrowheads="1" noChangeShapeType="1" noTextEdit="1"/>
          </p:cNvSpPr>
          <p:nvPr/>
        </p:nvSpPr>
        <p:spPr bwMode="auto">
          <a:xfrm>
            <a:off x="2895600" y="1019175"/>
            <a:ext cx="3352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100000">
                      <a:srgbClr val="33CC33"/>
                    </a:gs>
                  </a:gsLst>
                  <a:lin ang="5400000" scaled="1"/>
                </a:gradFill>
                <a:latin typeface="Arial"/>
                <a:cs typeface="Arial"/>
              </a:rPr>
              <a:t>Luyện tập chung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04775" y="2062163"/>
            <a:ext cx="20288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FF6600"/>
                </a:solidFill>
              </a:rPr>
              <a:t>Bài 2 : </a:t>
            </a:r>
            <a:r>
              <a:rPr lang="en-US" sz="2400" b="1">
                <a:solidFill>
                  <a:srgbClr val="0000CC"/>
                </a:solidFill>
              </a:rPr>
              <a:t>Tính 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71525" y="2371725"/>
            <a:ext cx="7129463" cy="4595813"/>
            <a:chOff x="288" y="1440"/>
            <a:chExt cx="4491" cy="2895"/>
          </a:xfrm>
        </p:grpSpPr>
        <p:sp>
          <p:nvSpPr>
            <p:cNvPr id="5130" name="Text Box 6"/>
            <p:cNvSpPr txBox="1">
              <a:spLocks noChangeArrowheads="1"/>
            </p:cNvSpPr>
            <p:nvPr/>
          </p:nvSpPr>
          <p:spPr bwMode="auto">
            <a:xfrm>
              <a:off x="912" y="2190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</a:rPr>
                <a:t>105</a:t>
              </a:r>
            </a:p>
          </p:txBody>
        </p:sp>
        <p:sp>
          <p:nvSpPr>
            <p:cNvPr id="5131" name="Text Box 7"/>
            <p:cNvSpPr txBox="1">
              <a:spLocks noChangeArrowheads="1"/>
            </p:cNvSpPr>
            <p:nvPr/>
          </p:nvSpPr>
          <p:spPr bwMode="auto">
            <a:xfrm>
              <a:off x="2409" y="2178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</a:rPr>
                <a:t>180</a:t>
              </a:r>
            </a:p>
          </p:txBody>
        </p:sp>
        <p:sp>
          <p:nvSpPr>
            <p:cNvPr id="5132" name="Text Box 8"/>
            <p:cNvSpPr txBox="1">
              <a:spLocks noChangeArrowheads="1"/>
            </p:cNvSpPr>
            <p:nvPr/>
          </p:nvSpPr>
          <p:spPr bwMode="auto">
            <a:xfrm>
              <a:off x="3894" y="2157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0000"/>
                  </a:solidFill>
                </a:rPr>
                <a:t>210</a:t>
              </a:r>
            </a:p>
          </p:txBody>
        </p:sp>
        <p:grpSp>
          <p:nvGrpSpPr>
            <p:cNvPr id="5133" name="Group 9"/>
            <p:cNvGrpSpPr>
              <a:grpSpLocks/>
            </p:cNvGrpSpPr>
            <p:nvPr/>
          </p:nvGrpSpPr>
          <p:grpSpPr bwMode="auto">
            <a:xfrm>
              <a:off x="693" y="2997"/>
              <a:ext cx="939" cy="1338"/>
              <a:chOff x="693" y="2997"/>
              <a:chExt cx="939" cy="1338"/>
            </a:xfrm>
          </p:grpSpPr>
          <p:sp>
            <p:nvSpPr>
              <p:cNvPr id="5168" name="Text Box 10"/>
              <p:cNvSpPr txBox="1">
                <a:spLocks noChangeArrowheads="1"/>
              </p:cNvSpPr>
              <p:nvPr/>
            </p:nvSpPr>
            <p:spPr bwMode="auto">
              <a:xfrm>
                <a:off x="720" y="2997"/>
                <a:ext cx="912" cy="13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F0000"/>
                    </a:solidFill>
                  </a:rPr>
                  <a:t>2     12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F0000"/>
                    </a:solidFill>
                  </a:rPr>
                  <a:t>04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F0000"/>
                    </a:solidFill>
                  </a:rPr>
                  <a:t>  4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F0000"/>
                    </a:solidFill>
                  </a:rPr>
                  <a:t>  0</a:t>
                </a:r>
              </a:p>
            </p:txBody>
          </p:sp>
          <p:sp>
            <p:nvSpPr>
              <p:cNvPr id="5169" name="Line 11"/>
              <p:cNvSpPr>
                <a:spLocks noChangeShapeType="1"/>
              </p:cNvSpPr>
              <p:nvPr/>
            </p:nvSpPr>
            <p:spPr bwMode="auto">
              <a:xfrm>
                <a:off x="693" y="331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0" name="Line 12"/>
              <p:cNvSpPr>
                <a:spLocks noChangeShapeType="1"/>
              </p:cNvSpPr>
              <p:nvPr/>
            </p:nvSpPr>
            <p:spPr bwMode="auto">
              <a:xfrm>
                <a:off x="720" y="3984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34" name="Group 13"/>
            <p:cNvGrpSpPr>
              <a:grpSpLocks/>
            </p:cNvGrpSpPr>
            <p:nvPr/>
          </p:nvGrpSpPr>
          <p:grpSpPr bwMode="auto">
            <a:xfrm>
              <a:off x="2385" y="2997"/>
              <a:ext cx="939" cy="1338"/>
              <a:chOff x="693" y="2997"/>
              <a:chExt cx="939" cy="1338"/>
            </a:xfrm>
          </p:grpSpPr>
          <p:sp>
            <p:nvSpPr>
              <p:cNvPr id="5165" name="Text Box 14"/>
              <p:cNvSpPr txBox="1">
                <a:spLocks noChangeArrowheads="1"/>
              </p:cNvSpPr>
              <p:nvPr/>
            </p:nvSpPr>
            <p:spPr bwMode="auto">
              <a:xfrm>
                <a:off x="720" y="2997"/>
                <a:ext cx="912" cy="13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F0000"/>
                    </a:solidFill>
                  </a:rPr>
                  <a:t>9     31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F0000"/>
                    </a:solidFill>
                  </a:rPr>
                  <a:t>03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F0000"/>
                    </a:solidFill>
                  </a:rPr>
                  <a:t>  3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F0000"/>
                    </a:solidFill>
                  </a:rPr>
                  <a:t>  0</a:t>
                </a:r>
              </a:p>
            </p:txBody>
          </p:sp>
          <p:sp>
            <p:nvSpPr>
              <p:cNvPr id="5166" name="Line 15"/>
              <p:cNvSpPr>
                <a:spLocks noChangeShapeType="1"/>
              </p:cNvSpPr>
              <p:nvPr/>
            </p:nvSpPr>
            <p:spPr bwMode="auto">
              <a:xfrm>
                <a:off x="693" y="331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7" name="Line 16"/>
              <p:cNvSpPr>
                <a:spLocks noChangeShapeType="1"/>
              </p:cNvSpPr>
              <p:nvPr/>
            </p:nvSpPr>
            <p:spPr bwMode="auto">
              <a:xfrm>
                <a:off x="720" y="3984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35" name="Group 17"/>
            <p:cNvGrpSpPr>
              <a:grpSpLocks/>
            </p:cNvGrpSpPr>
            <p:nvPr/>
          </p:nvGrpSpPr>
          <p:grpSpPr bwMode="auto">
            <a:xfrm>
              <a:off x="3840" y="2997"/>
              <a:ext cx="939" cy="1338"/>
              <a:chOff x="693" y="2997"/>
              <a:chExt cx="939" cy="1338"/>
            </a:xfrm>
          </p:grpSpPr>
          <p:sp>
            <p:nvSpPr>
              <p:cNvPr id="5162" name="Text Box 18"/>
              <p:cNvSpPr txBox="1">
                <a:spLocks noChangeArrowheads="1"/>
              </p:cNvSpPr>
              <p:nvPr/>
            </p:nvSpPr>
            <p:spPr bwMode="auto">
              <a:xfrm>
                <a:off x="720" y="2997"/>
                <a:ext cx="912" cy="13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F0000"/>
                    </a:solidFill>
                  </a:rPr>
                  <a:t>6     23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F0000"/>
                    </a:solidFill>
                  </a:rPr>
                  <a:t>09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F0000"/>
                    </a:solidFill>
                  </a:rPr>
                  <a:t>  9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F0000"/>
                    </a:solidFill>
                  </a:rPr>
                  <a:t>  0</a:t>
                </a:r>
              </a:p>
            </p:txBody>
          </p:sp>
          <p:sp>
            <p:nvSpPr>
              <p:cNvPr id="5163" name="Line 19"/>
              <p:cNvSpPr>
                <a:spLocks noChangeShapeType="1"/>
              </p:cNvSpPr>
              <p:nvPr/>
            </p:nvSpPr>
            <p:spPr bwMode="auto">
              <a:xfrm>
                <a:off x="693" y="331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4" name="Line 20"/>
              <p:cNvSpPr>
                <a:spLocks noChangeShapeType="1"/>
              </p:cNvSpPr>
              <p:nvPr/>
            </p:nvSpPr>
            <p:spPr bwMode="auto">
              <a:xfrm>
                <a:off x="720" y="3984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6" name="Text Box 21"/>
            <p:cNvSpPr txBox="1">
              <a:spLocks noChangeArrowheads="1"/>
            </p:cNvSpPr>
            <p:nvPr/>
          </p:nvSpPr>
          <p:spPr bwMode="auto">
            <a:xfrm>
              <a:off x="336" y="2724"/>
              <a:ext cx="336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b)</a:t>
              </a:r>
            </a:p>
          </p:txBody>
        </p:sp>
        <p:grpSp>
          <p:nvGrpSpPr>
            <p:cNvPr id="5137" name="Group 22"/>
            <p:cNvGrpSpPr>
              <a:grpSpLocks/>
            </p:cNvGrpSpPr>
            <p:nvPr/>
          </p:nvGrpSpPr>
          <p:grpSpPr bwMode="auto">
            <a:xfrm>
              <a:off x="720" y="2658"/>
              <a:ext cx="816" cy="672"/>
              <a:chOff x="720" y="2784"/>
              <a:chExt cx="816" cy="672"/>
            </a:xfrm>
          </p:grpSpPr>
          <p:sp>
            <p:nvSpPr>
              <p:cNvPr id="5159" name="Text Box 23"/>
              <p:cNvSpPr txBox="1">
                <a:spLocks noChangeArrowheads="1"/>
              </p:cNvSpPr>
              <p:nvPr/>
            </p:nvSpPr>
            <p:spPr bwMode="auto">
              <a:xfrm>
                <a:off x="720" y="2784"/>
                <a:ext cx="72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24   2</a:t>
                </a:r>
              </a:p>
            </p:txBody>
          </p:sp>
          <p:sp>
            <p:nvSpPr>
              <p:cNvPr id="5160" name="Line 24"/>
              <p:cNvSpPr>
                <a:spLocks noChangeShapeType="1"/>
              </p:cNvSpPr>
              <p:nvPr/>
            </p:nvSpPr>
            <p:spPr bwMode="auto">
              <a:xfrm>
                <a:off x="1056" y="2832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1" name="Line 25"/>
              <p:cNvSpPr>
                <a:spLocks noChangeShapeType="1"/>
              </p:cNvSpPr>
              <p:nvPr/>
            </p:nvSpPr>
            <p:spPr bwMode="auto">
              <a:xfrm>
                <a:off x="1056" y="3072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38" name="Group 26"/>
            <p:cNvGrpSpPr>
              <a:grpSpLocks/>
            </p:cNvGrpSpPr>
            <p:nvPr/>
          </p:nvGrpSpPr>
          <p:grpSpPr bwMode="auto">
            <a:xfrm>
              <a:off x="2400" y="2670"/>
              <a:ext cx="816" cy="672"/>
              <a:chOff x="720" y="3120"/>
              <a:chExt cx="816" cy="672"/>
            </a:xfrm>
          </p:grpSpPr>
          <p:sp>
            <p:nvSpPr>
              <p:cNvPr id="5156" name="Text Box 27"/>
              <p:cNvSpPr txBox="1">
                <a:spLocks noChangeArrowheads="1"/>
              </p:cNvSpPr>
              <p:nvPr/>
            </p:nvSpPr>
            <p:spPr bwMode="auto">
              <a:xfrm>
                <a:off x="720" y="3120"/>
                <a:ext cx="72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93   3</a:t>
                </a:r>
              </a:p>
            </p:txBody>
          </p:sp>
          <p:sp>
            <p:nvSpPr>
              <p:cNvPr id="5157" name="Line 28"/>
              <p:cNvSpPr>
                <a:spLocks noChangeShapeType="1"/>
              </p:cNvSpPr>
              <p:nvPr/>
            </p:nvSpPr>
            <p:spPr bwMode="auto">
              <a:xfrm>
                <a:off x="1056" y="3168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8" name="Line 29"/>
              <p:cNvSpPr>
                <a:spLocks noChangeShapeType="1"/>
              </p:cNvSpPr>
              <p:nvPr/>
            </p:nvSpPr>
            <p:spPr bwMode="auto">
              <a:xfrm>
                <a:off x="1056" y="3381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39" name="Group 30"/>
            <p:cNvGrpSpPr>
              <a:grpSpLocks/>
            </p:cNvGrpSpPr>
            <p:nvPr/>
          </p:nvGrpSpPr>
          <p:grpSpPr bwMode="auto">
            <a:xfrm>
              <a:off x="3888" y="2676"/>
              <a:ext cx="816" cy="672"/>
              <a:chOff x="720" y="3120"/>
              <a:chExt cx="816" cy="672"/>
            </a:xfrm>
          </p:grpSpPr>
          <p:sp>
            <p:nvSpPr>
              <p:cNvPr id="5153" name="Text Box 31"/>
              <p:cNvSpPr txBox="1">
                <a:spLocks noChangeArrowheads="1"/>
              </p:cNvSpPr>
              <p:nvPr/>
            </p:nvSpPr>
            <p:spPr bwMode="auto">
              <a:xfrm>
                <a:off x="720" y="3120"/>
                <a:ext cx="72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69   3</a:t>
                </a:r>
              </a:p>
            </p:txBody>
          </p:sp>
          <p:sp>
            <p:nvSpPr>
              <p:cNvPr id="5154" name="Line 32"/>
              <p:cNvSpPr>
                <a:spLocks noChangeShapeType="1"/>
              </p:cNvSpPr>
              <p:nvPr/>
            </p:nvSpPr>
            <p:spPr bwMode="auto">
              <a:xfrm>
                <a:off x="1056" y="3168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5" name="Line 33"/>
              <p:cNvSpPr>
                <a:spLocks noChangeShapeType="1"/>
              </p:cNvSpPr>
              <p:nvPr/>
            </p:nvSpPr>
            <p:spPr bwMode="auto">
              <a:xfrm>
                <a:off x="1056" y="3381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40" name="Group 34"/>
            <p:cNvGrpSpPr>
              <a:grpSpLocks/>
            </p:cNvGrpSpPr>
            <p:nvPr/>
          </p:nvGrpSpPr>
          <p:grpSpPr bwMode="auto">
            <a:xfrm>
              <a:off x="816" y="1497"/>
              <a:ext cx="573" cy="651"/>
              <a:chOff x="528" y="1872"/>
              <a:chExt cx="573" cy="651"/>
            </a:xfrm>
          </p:grpSpPr>
          <p:sp>
            <p:nvSpPr>
              <p:cNvPr id="5150" name="Text Box 35"/>
              <p:cNvSpPr txBox="1">
                <a:spLocks noChangeArrowheads="1"/>
              </p:cNvSpPr>
              <p:nvPr/>
            </p:nvSpPr>
            <p:spPr bwMode="auto">
              <a:xfrm>
                <a:off x="719" y="1872"/>
                <a:ext cx="382" cy="64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15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  7</a:t>
                </a:r>
              </a:p>
            </p:txBody>
          </p:sp>
          <p:sp>
            <p:nvSpPr>
              <p:cNvPr id="5151" name="Text Box 36"/>
              <p:cNvSpPr txBox="1">
                <a:spLocks noChangeArrowheads="1"/>
              </p:cNvSpPr>
              <p:nvPr/>
            </p:nvSpPr>
            <p:spPr bwMode="auto">
              <a:xfrm>
                <a:off x="528" y="2049"/>
                <a:ext cx="32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x</a:t>
                </a:r>
              </a:p>
            </p:txBody>
          </p:sp>
          <p:sp>
            <p:nvSpPr>
              <p:cNvPr id="5152" name="Line 37"/>
              <p:cNvSpPr>
                <a:spLocks noChangeShapeType="1"/>
              </p:cNvSpPr>
              <p:nvPr/>
            </p:nvSpPr>
            <p:spPr bwMode="auto">
              <a:xfrm>
                <a:off x="579" y="2523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41" name="Group 38"/>
            <p:cNvGrpSpPr>
              <a:grpSpLocks/>
            </p:cNvGrpSpPr>
            <p:nvPr/>
          </p:nvGrpSpPr>
          <p:grpSpPr bwMode="auto">
            <a:xfrm>
              <a:off x="2304" y="1470"/>
              <a:ext cx="573" cy="651"/>
              <a:chOff x="528" y="1872"/>
              <a:chExt cx="573" cy="651"/>
            </a:xfrm>
          </p:grpSpPr>
          <p:sp>
            <p:nvSpPr>
              <p:cNvPr id="5147" name="Text Box 39"/>
              <p:cNvSpPr txBox="1">
                <a:spLocks noChangeArrowheads="1"/>
              </p:cNvSpPr>
              <p:nvPr/>
            </p:nvSpPr>
            <p:spPr bwMode="auto">
              <a:xfrm>
                <a:off x="719" y="1872"/>
                <a:ext cx="382" cy="64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30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  6</a:t>
                </a:r>
              </a:p>
            </p:txBody>
          </p:sp>
          <p:sp>
            <p:nvSpPr>
              <p:cNvPr id="5148" name="Text Box 40"/>
              <p:cNvSpPr txBox="1">
                <a:spLocks noChangeArrowheads="1"/>
              </p:cNvSpPr>
              <p:nvPr/>
            </p:nvSpPr>
            <p:spPr bwMode="auto">
              <a:xfrm>
                <a:off x="528" y="2049"/>
                <a:ext cx="32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x</a:t>
                </a:r>
              </a:p>
            </p:txBody>
          </p:sp>
          <p:sp>
            <p:nvSpPr>
              <p:cNvPr id="5149" name="Line 41"/>
              <p:cNvSpPr>
                <a:spLocks noChangeShapeType="1"/>
              </p:cNvSpPr>
              <p:nvPr/>
            </p:nvSpPr>
            <p:spPr bwMode="auto">
              <a:xfrm>
                <a:off x="579" y="2523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42" name="Group 42"/>
            <p:cNvGrpSpPr>
              <a:grpSpLocks/>
            </p:cNvGrpSpPr>
            <p:nvPr/>
          </p:nvGrpSpPr>
          <p:grpSpPr bwMode="auto">
            <a:xfrm>
              <a:off x="3792" y="1440"/>
              <a:ext cx="573" cy="651"/>
              <a:chOff x="528" y="1872"/>
              <a:chExt cx="573" cy="651"/>
            </a:xfrm>
          </p:grpSpPr>
          <p:sp>
            <p:nvSpPr>
              <p:cNvPr id="5144" name="Text Box 43"/>
              <p:cNvSpPr txBox="1">
                <a:spLocks noChangeArrowheads="1"/>
              </p:cNvSpPr>
              <p:nvPr/>
            </p:nvSpPr>
            <p:spPr bwMode="auto">
              <a:xfrm>
                <a:off x="719" y="1872"/>
                <a:ext cx="382" cy="64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42</a:t>
                </a:r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  5</a:t>
                </a:r>
              </a:p>
            </p:txBody>
          </p:sp>
          <p:sp>
            <p:nvSpPr>
              <p:cNvPr id="5145" name="Text Box 44"/>
              <p:cNvSpPr txBox="1">
                <a:spLocks noChangeArrowheads="1"/>
              </p:cNvSpPr>
              <p:nvPr/>
            </p:nvSpPr>
            <p:spPr bwMode="auto">
              <a:xfrm>
                <a:off x="528" y="2049"/>
                <a:ext cx="32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CC"/>
                    </a:solidFill>
                  </a:rPr>
                  <a:t>x</a:t>
                </a:r>
              </a:p>
            </p:txBody>
          </p:sp>
          <p:sp>
            <p:nvSpPr>
              <p:cNvPr id="5146" name="Line 45"/>
              <p:cNvSpPr>
                <a:spLocks noChangeShapeType="1"/>
              </p:cNvSpPr>
              <p:nvPr/>
            </p:nvSpPr>
            <p:spPr bwMode="auto">
              <a:xfrm>
                <a:off x="579" y="2523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43" name="Text Box 46"/>
            <p:cNvSpPr txBox="1">
              <a:spLocks noChangeArrowheads="1"/>
            </p:cNvSpPr>
            <p:nvPr/>
          </p:nvSpPr>
          <p:spPr bwMode="auto">
            <a:xfrm>
              <a:off x="288" y="1530"/>
              <a:ext cx="336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a)</a:t>
              </a:r>
            </a:p>
          </p:txBody>
        </p:sp>
      </p:grpSp>
      <p:pic>
        <p:nvPicPr>
          <p:cNvPr id="5125" name="Picture 47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" y="0"/>
            <a:ext cx="1581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48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276850"/>
            <a:ext cx="12192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49" descr="BD2053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4800" y="0"/>
            <a:ext cx="12192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50" descr="BD20530_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62850" y="5638800"/>
            <a:ext cx="1581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9" name="Rectangle 52"/>
          <p:cNvSpPr>
            <a:spLocks noChangeArrowheads="1"/>
          </p:cNvSpPr>
          <p:nvPr/>
        </p:nvSpPr>
        <p:spPr bwMode="auto">
          <a:xfrm>
            <a:off x="171450" y="1571625"/>
            <a:ext cx="2033588" cy="4572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3"/>
          <p:cNvSpPr>
            <a:spLocks noChangeArrowheads="1" noChangeShapeType="1" noTextEdit="1"/>
          </p:cNvSpPr>
          <p:nvPr/>
        </p:nvSpPr>
        <p:spPr bwMode="auto">
          <a:xfrm>
            <a:off x="2895600" y="1219200"/>
            <a:ext cx="3352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100000">
                      <a:srgbClr val="33CC33"/>
                    </a:gs>
                  </a:gsLst>
                  <a:lin ang="5400000" scaled="1"/>
                </a:gradFill>
                <a:latin typeface="Arial"/>
                <a:cs typeface="Arial"/>
              </a:rPr>
              <a:t>Luyện tập chung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4800" y="2819400"/>
            <a:ext cx="4800600" cy="533400"/>
            <a:chOff x="192" y="1104"/>
            <a:chExt cx="3024" cy="336"/>
          </a:xfrm>
        </p:grpSpPr>
        <p:sp>
          <p:nvSpPr>
            <p:cNvPr id="6157" name="Text Box 5"/>
            <p:cNvSpPr txBox="1">
              <a:spLocks noChangeArrowheads="1"/>
            </p:cNvSpPr>
            <p:nvPr/>
          </p:nvSpPr>
          <p:spPr bwMode="auto">
            <a:xfrm>
              <a:off x="192" y="1128"/>
              <a:ext cx="3024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FF6600"/>
                  </a:solidFill>
                </a:rPr>
                <a:t>Bài 3 : </a:t>
              </a:r>
              <a:endParaRPr lang="en-US" sz="2400" b="1">
                <a:solidFill>
                  <a:srgbClr val="0000CC"/>
                </a:solidFill>
              </a:endParaRPr>
            </a:p>
          </p:txBody>
        </p:sp>
        <p:sp>
          <p:nvSpPr>
            <p:cNvPr id="6158" name="Rectangle 6"/>
            <p:cNvSpPr>
              <a:spLocks noChangeArrowheads="1"/>
            </p:cNvSpPr>
            <p:nvPr/>
          </p:nvSpPr>
          <p:spPr bwMode="auto">
            <a:xfrm>
              <a:off x="924" y="1104"/>
              <a:ext cx="384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CC"/>
                  </a:solidFill>
                </a:rPr>
                <a:t>Số</a:t>
              </a:r>
            </a:p>
          </p:txBody>
        </p:sp>
        <p:sp>
          <p:nvSpPr>
            <p:cNvPr id="6159" name="Text Box 7"/>
            <p:cNvSpPr txBox="1">
              <a:spLocks noChangeArrowheads="1"/>
            </p:cNvSpPr>
            <p:nvPr/>
          </p:nvSpPr>
          <p:spPr bwMode="auto">
            <a:xfrm>
              <a:off x="1338" y="1122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?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57175" y="3810000"/>
            <a:ext cx="8458200" cy="457200"/>
            <a:chOff x="360" y="2400"/>
            <a:chExt cx="5328" cy="288"/>
          </a:xfrm>
        </p:grpSpPr>
        <p:sp>
          <p:nvSpPr>
            <p:cNvPr id="6155" name="Text Box 9"/>
            <p:cNvSpPr txBox="1">
              <a:spLocks noChangeArrowheads="1"/>
            </p:cNvSpPr>
            <p:nvPr/>
          </p:nvSpPr>
          <p:spPr bwMode="auto">
            <a:xfrm>
              <a:off x="360" y="2400"/>
              <a:ext cx="19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4m 4dm = ..... dm</a:t>
              </a:r>
            </a:p>
          </p:txBody>
        </p:sp>
        <p:sp>
          <p:nvSpPr>
            <p:cNvPr id="6156" name="Text Box 10"/>
            <p:cNvSpPr txBox="1">
              <a:spLocks noChangeArrowheads="1"/>
            </p:cNvSpPr>
            <p:nvPr/>
          </p:nvSpPr>
          <p:spPr bwMode="auto">
            <a:xfrm>
              <a:off x="3576" y="2400"/>
              <a:ext cx="21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2m 14cm = ..... cm</a:t>
              </a:r>
            </a:p>
          </p:txBody>
        </p:sp>
      </p:grp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371475" y="5791200"/>
            <a:ext cx="8229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800080"/>
                </a:solidFill>
              </a:rPr>
              <a:t>Km	hm	dam	  </a:t>
            </a:r>
            <a:r>
              <a:rPr lang="en-US" sz="2400" b="1">
                <a:solidFill>
                  <a:srgbClr val="FF0000"/>
                </a:solidFill>
              </a:rPr>
              <a:t>m</a:t>
            </a:r>
            <a:r>
              <a:rPr lang="en-US" sz="2400" b="1">
                <a:solidFill>
                  <a:srgbClr val="800080"/>
                </a:solidFill>
              </a:rPr>
              <a:t>	dm	cm	mm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Hai đơn vị đo độ dài liên tiếp gấp, kém nhau 10 lần.</a:t>
            </a:r>
            <a:endParaRPr lang="en-US" sz="2400" b="1">
              <a:solidFill>
                <a:srgbClr val="800080"/>
              </a:solidFill>
            </a:endParaRP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1657350" y="3757613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44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6900863" y="3776663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214</a:t>
            </a:r>
          </a:p>
        </p:txBody>
      </p:sp>
      <p:pic>
        <p:nvPicPr>
          <p:cNvPr id="6152" name="Picture 14" descr="BOYWRI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2613" y="609600"/>
            <a:ext cx="2211387" cy="185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1" name="Picture 15" descr="ALARMCL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066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4" name="Rectangle 17"/>
          <p:cNvSpPr>
            <a:spLocks noChangeArrowheads="1"/>
          </p:cNvSpPr>
          <p:nvPr/>
        </p:nvSpPr>
        <p:spPr bwMode="auto">
          <a:xfrm>
            <a:off x="214313" y="2043113"/>
            <a:ext cx="2033587" cy="4572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9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9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 build="allAtOnce"/>
      <p:bldP spid="9228" grpId="0"/>
      <p:bldP spid="92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42900" y="5033963"/>
            <a:ext cx="1638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Tổ Một: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42900" y="5443538"/>
            <a:ext cx="14747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Tổ Hai: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95438" y="4752975"/>
            <a:ext cx="1739900" cy="685800"/>
            <a:chOff x="1005" y="2994"/>
            <a:chExt cx="1096" cy="432"/>
          </a:xfrm>
        </p:grpSpPr>
        <p:sp>
          <p:nvSpPr>
            <p:cNvPr id="7192" name="Line 5"/>
            <p:cNvSpPr>
              <a:spLocks noChangeShapeType="1"/>
            </p:cNvSpPr>
            <p:nvPr/>
          </p:nvSpPr>
          <p:spPr bwMode="auto">
            <a:xfrm>
              <a:off x="1100" y="333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6"/>
            <p:cNvSpPr>
              <a:spLocks noChangeShapeType="1"/>
            </p:cNvSpPr>
            <p:nvPr/>
          </p:nvSpPr>
          <p:spPr bwMode="auto">
            <a:xfrm>
              <a:off x="1672" y="333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194" name="Group 7"/>
            <p:cNvGrpSpPr>
              <a:grpSpLocks/>
            </p:cNvGrpSpPr>
            <p:nvPr/>
          </p:nvGrpSpPr>
          <p:grpSpPr bwMode="auto">
            <a:xfrm>
              <a:off x="1005" y="2994"/>
              <a:ext cx="1096" cy="384"/>
              <a:chOff x="1005" y="2994"/>
              <a:chExt cx="1096" cy="384"/>
            </a:xfrm>
          </p:grpSpPr>
          <p:sp>
            <p:nvSpPr>
              <p:cNvPr id="10248" name="Text Box 8"/>
              <p:cNvSpPr txBox="1">
                <a:spLocks noChangeArrowheads="1"/>
              </p:cNvSpPr>
              <p:nvPr/>
            </p:nvSpPr>
            <p:spPr bwMode="auto">
              <a:xfrm>
                <a:off x="1005" y="2994"/>
                <a:ext cx="109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b="1">
                    <a:solidFill>
                      <a:srgbClr val="80008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  </a:t>
                </a:r>
                <a:r>
                  <a:rPr lang="en-US" sz="2400" b="1">
                    <a:solidFill>
                      <a:srgbClr val="00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25 cây</a:t>
                </a:r>
              </a:p>
            </p:txBody>
          </p:sp>
          <p:sp>
            <p:nvSpPr>
              <p:cNvPr id="7196" name="Line 9"/>
              <p:cNvSpPr>
                <a:spLocks noChangeShapeType="1"/>
              </p:cNvSpPr>
              <p:nvPr/>
            </p:nvSpPr>
            <p:spPr bwMode="auto">
              <a:xfrm>
                <a:off x="1100" y="3378"/>
                <a:ext cx="572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7" name="AutoShape 10"/>
              <p:cNvSpPr>
                <a:spLocks/>
              </p:cNvSpPr>
              <p:nvPr/>
            </p:nvSpPr>
            <p:spPr bwMode="auto">
              <a:xfrm rot="5400000">
                <a:off x="1338" y="2996"/>
                <a:ext cx="96" cy="572"/>
              </a:xfrm>
              <a:prstGeom prst="leftBrace">
                <a:avLst>
                  <a:gd name="adj1" fmla="val 49653"/>
                  <a:gd name="adj2" fmla="val 46870"/>
                </a:avLst>
              </a:prstGeom>
              <a:noFill/>
              <a:ln w="9525">
                <a:solidFill>
                  <a:srgbClr val="66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51" name="AutoShape 11"/>
          <p:cNvSpPr>
            <a:spLocks/>
          </p:cNvSpPr>
          <p:nvPr/>
        </p:nvSpPr>
        <p:spPr bwMode="auto">
          <a:xfrm rot="-5400000">
            <a:off x="2939257" y="4737893"/>
            <a:ext cx="381000" cy="2697163"/>
          </a:xfrm>
          <a:prstGeom prst="leftBrace">
            <a:avLst>
              <a:gd name="adj1" fmla="val 58993"/>
              <a:gd name="adj2" fmla="val 46870"/>
            </a:avLst>
          </a:prstGeom>
          <a:noFill/>
          <a:ln w="9525">
            <a:solidFill>
              <a:srgbClr val="CC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752600" y="5510213"/>
            <a:ext cx="2743200" cy="395287"/>
            <a:chOff x="1104" y="3471"/>
            <a:chExt cx="1728" cy="249"/>
          </a:xfrm>
        </p:grpSpPr>
        <p:sp>
          <p:nvSpPr>
            <p:cNvPr id="7183" name="Line 13"/>
            <p:cNvSpPr>
              <a:spLocks noChangeShapeType="1"/>
            </p:cNvSpPr>
            <p:nvPr/>
          </p:nvSpPr>
          <p:spPr bwMode="auto">
            <a:xfrm>
              <a:off x="2256" y="362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14"/>
            <p:cNvSpPr>
              <a:spLocks noChangeShapeType="1"/>
            </p:cNvSpPr>
            <p:nvPr/>
          </p:nvSpPr>
          <p:spPr bwMode="auto">
            <a:xfrm>
              <a:off x="2832" y="362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15"/>
            <p:cNvSpPr>
              <a:spLocks noChangeShapeType="1"/>
            </p:cNvSpPr>
            <p:nvPr/>
          </p:nvSpPr>
          <p:spPr bwMode="auto">
            <a:xfrm>
              <a:off x="1680" y="3672"/>
              <a:ext cx="576" cy="0"/>
            </a:xfrm>
            <a:prstGeom prst="line">
              <a:avLst/>
            </a:prstGeom>
            <a:noFill/>
            <a:ln w="28575">
              <a:solidFill>
                <a:srgbClr val="00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Line 16"/>
            <p:cNvSpPr>
              <a:spLocks noChangeShapeType="1"/>
            </p:cNvSpPr>
            <p:nvPr/>
          </p:nvSpPr>
          <p:spPr bwMode="auto">
            <a:xfrm>
              <a:off x="1104" y="3672"/>
              <a:ext cx="576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Line 17"/>
            <p:cNvSpPr>
              <a:spLocks noChangeShapeType="1"/>
            </p:cNvSpPr>
            <p:nvPr/>
          </p:nvSpPr>
          <p:spPr bwMode="auto">
            <a:xfrm>
              <a:off x="2256" y="3672"/>
              <a:ext cx="576" cy="0"/>
            </a:xfrm>
            <a:prstGeom prst="line">
              <a:avLst/>
            </a:prstGeom>
            <a:noFill/>
            <a:ln w="28575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18"/>
            <p:cNvSpPr>
              <a:spLocks noChangeShapeType="1"/>
            </p:cNvSpPr>
            <p:nvPr/>
          </p:nvSpPr>
          <p:spPr bwMode="auto">
            <a:xfrm>
              <a:off x="1104" y="3471"/>
              <a:ext cx="0" cy="96"/>
            </a:xfrm>
            <a:prstGeom prst="line">
              <a:avLst/>
            </a:prstGeom>
            <a:noFill/>
            <a:ln w="9525">
              <a:solidFill>
                <a:srgbClr val="FF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19"/>
            <p:cNvSpPr>
              <a:spLocks noChangeShapeType="1"/>
            </p:cNvSpPr>
            <p:nvPr/>
          </p:nvSpPr>
          <p:spPr bwMode="auto">
            <a:xfrm>
              <a:off x="1680" y="3480"/>
              <a:ext cx="0" cy="96"/>
            </a:xfrm>
            <a:prstGeom prst="line">
              <a:avLst/>
            </a:prstGeom>
            <a:noFill/>
            <a:ln w="9525">
              <a:solidFill>
                <a:srgbClr val="FF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Line 20"/>
            <p:cNvSpPr>
              <a:spLocks noChangeShapeType="1"/>
            </p:cNvSpPr>
            <p:nvPr/>
          </p:nvSpPr>
          <p:spPr bwMode="auto">
            <a:xfrm>
              <a:off x="1104" y="362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21"/>
            <p:cNvSpPr>
              <a:spLocks noChangeShapeType="1"/>
            </p:cNvSpPr>
            <p:nvPr/>
          </p:nvSpPr>
          <p:spPr bwMode="auto">
            <a:xfrm>
              <a:off x="1680" y="362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5" name="WordArt 23"/>
          <p:cNvSpPr>
            <a:spLocks noChangeArrowheads="1" noChangeShapeType="1" noTextEdit="1"/>
          </p:cNvSpPr>
          <p:nvPr/>
        </p:nvSpPr>
        <p:spPr bwMode="auto">
          <a:xfrm>
            <a:off x="2895600" y="1376363"/>
            <a:ext cx="3352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100000">
                      <a:srgbClr val="33CC33"/>
                    </a:gs>
                  </a:gsLst>
                  <a:lin ang="5400000" scaled="1"/>
                </a:gradFill>
                <a:latin typeface="Arial"/>
                <a:cs typeface="Arial"/>
              </a:rPr>
              <a:t>Luyện tập chung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304800" y="2590800"/>
            <a:ext cx="8686800" cy="1200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400" b="1">
                <a:solidFill>
                  <a:srgbClr val="FF6600"/>
                </a:solidFill>
              </a:rPr>
              <a:t>Bài 4 : </a:t>
            </a:r>
            <a:r>
              <a:rPr lang="en-US" sz="2400" b="1">
                <a:solidFill>
                  <a:srgbClr val="0000CC"/>
                </a:solidFill>
              </a:rPr>
              <a:t>Tổ Một trồng được 25 cây, tổ Hai trồng được gấp 3 lần số cây của tổ Một. Hỏi tổ Hai trồng được bao nhiêu cây ?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609600" y="3786188"/>
            <a:ext cx="1600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Tóm tắt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2228850" y="6257925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? cây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5638800" y="3790950"/>
            <a:ext cx="190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Bài giải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4419600" y="4362450"/>
            <a:ext cx="47244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Số cây tổ Hai trồng </a:t>
            </a:r>
            <a:r>
              <a:rPr lang="vi-VN" sz="3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đư</a:t>
            </a:r>
            <a:r>
              <a:rPr lang="en-US" sz="3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ợc là: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25 x 3 = 75 (cây)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3200" u="sng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Đáp số</a:t>
            </a:r>
            <a:r>
              <a:rPr lang="en-US" sz="3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: 75 cây</a:t>
            </a:r>
            <a:endParaRPr lang="en-US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181" name="Picture 21" descr="j02321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381000"/>
            <a:ext cx="2057400" cy="196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2" name="Rectangle 31"/>
          <p:cNvSpPr>
            <a:spLocks noChangeArrowheads="1"/>
          </p:cNvSpPr>
          <p:nvPr/>
        </p:nvSpPr>
        <p:spPr bwMode="auto">
          <a:xfrm>
            <a:off x="400050" y="2057400"/>
            <a:ext cx="2033588" cy="4572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/>
      <p:bldP spid="10251" grpId="0" animBg="1"/>
      <p:bldP spid="10264" grpId="0"/>
      <p:bldP spid="10265" grpId="0"/>
      <p:bldP spid="10266" grpId="0"/>
      <p:bldP spid="10267" grpId="0"/>
      <p:bldP spid="102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3"/>
          <p:cNvSpPr>
            <a:spLocks noChangeArrowheads="1" noChangeShapeType="1" noTextEdit="1"/>
          </p:cNvSpPr>
          <p:nvPr/>
        </p:nvSpPr>
        <p:spPr bwMode="auto">
          <a:xfrm>
            <a:off x="2895600" y="1376363"/>
            <a:ext cx="3352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100000">
                      <a:srgbClr val="33CC33"/>
                    </a:gs>
                  </a:gsLst>
                  <a:lin ang="5400000" scaled="1"/>
                </a:gradFill>
                <a:latin typeface="Arial"/>
                <a:cs typeface="Arial"/>
              </a:rPr>
              <a:t>Luyện tập chung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304800" y="2590800"/>
            <a:ext cx="8686800" cy="1200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400" b="1">
                <a:solidFill>
                  <a:srgbClr val="FF6600"/>
                </a:solidFill>
              </a:rPr>
              <a:t>Bài 4 : </a:t>
            </a:r>
            <a:r>
              <a:rPr lang="en-US" sz="2400" b="1">
                <a:solidFill>
                  <a:srgbClr val="0000CC"/>
                </a:solidFill>
              </a:rPr>
              <a:t>Tổ Một trồng được 25 cây, tổ Hai trồng được gấp 3 lần số cây của tổ Một. Hỏi tổ Hai trồng được bao nhiêu cây ?</a:t>
            </a:r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152400" y="4953000"/>
            <a:ext cx="8839200" cy="1066800"/>
          </a:xfrm>
          <a:prstGeom prst="horizontalScroll">
            <a:avLst>
              <a:gd name="adj" fmla="val 12500"/>
            </a:avLst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66"/>
                </a:solidFill>
              </a:rPr>
              <a:t>Muốn gấp một số lên nhiều lần ta lấy số đó nhân với số lần.</a:t>
            </a:r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500063" y="3962400"/>
            <a:ext cx="8153400" cy="838200"/>
          </a:xfrm>
          <a:prstGeom prst="flowChartPreparation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</a:rPr>
              <a:t>Dạng toán gấp một số lên nhiều lần.</a:t>
            </a:r>
          </a:p>
        </p:txBody>
      </p:sp>
      <p:pic>
        <p:nvPicPr>
          <p:cNvPr id="8198" name="Picture 7" descr="Hoa năm cánh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8080"/>
              </a:clrFrom>
              <a:clrTo>
                <a:srgbClr val="008080">
                  <a:alpha val="0"/>
                </a:srgbClr>
              </a:clrTo>
            </a:clrChange>
          </a:blip>
          <a:srcRect l="11853" t="24014" r="58719" b="29582"/>
          <a:stretch>
            <a:fillRect/>
          </a:stretch>
        </p:blipFill>
        <p:spPr bwMode="auto">
          <a:xfrm>
            <a:off x="8610600" y="0"/>
            <a:ext cx="533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8" descr="Hoa năm cánh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8080"/>
              </a:clrFrom>
              <a:clrTo>
                <a:srgbClr val="008080">
                  <a:alpha val="0"/>
                </a:srgbClr>
              </a:clrTo>
            </a:clrChange>
          </a:blip>
          <a:srcRect l="11853" t="24014" r="58719" b="29582"/>
          <a:stretch>
            <a:fillRect/>
          </a:stretch>
        </p:blipFill>
        <p:spPr bwMode="auto">
          <a:xfrm>
            <a:off x="8610600" y="6364288"/>
            <a:ext cx="533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9" descr="Hoa năm cánh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8080"/>
              </a:clrFrom>
              <a:clrTo>
                <a:srgbClr val="008080">
                  <a:alpha val="0"/>
                </a:srgbClr>
              </a:clrTo>
            </a:clrChange>
          </a:blip>
          <a:srcRect l="11853" t="24014" r="58719" b="29582"/>
          <a:stretch>
            <a:fillRect/>
          </a:stretch>
        </p:blipFill>
        <p:spPr bwMode="auto">
          <a:xfrm>
            <a:off x="0" y="0"/>
            <a:ext cx="533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10" descr="Hoa năm cánh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8080"/>
              </a:clrFrom>
              <a:clrTo>
                <a:srgbClr val="008080">
                  <a:alpha val="0"/>
                </a:srgbClr>
              </a:clrTo>
            </a:clrChange>
          </a:blip>
          <a:srcRect l="11853" t="24014" r="58719" b="29582"/>
          <a:stretch>
            <a:fillRect/>
          </a:stretch>
        </p:blipFill>
        <p:spPr bwMode="auto">
          <a:xfrm>
            <a:off x="0" y="6364288"/>
            <a:ext cx="533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2" name="Rectangle 12"/>
          <p:cNvSpPr>
            <a:spLocks noChangeArrowheads="1"/>
          </p:cNvSpPr>
          <p:nvPr/>
        </p:nvSpPr>
        <p:spPr bwMode="auto">
          <a:xfrm>
            <a:off x="400050" y="2000250"/>
            <a:ext cx="2033588" cy="4572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1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  <p:bldP spid="11269" grpId="1" animBg="1"/>
      <p:bldP spid="11270" grpId="0" animBg="1"/>
      <p:bldP spid="1127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3"/>
          <p:cNvSpPr>
            <a:spLocks noChangeArrowheads="1" noChangeShapeType="1" noTextEdit="1"/>
          </p:cNvSpPr>
          <p:nvPr/>
        </p:nvSpPr>
        <p:spPr bwMode="auto">
          <a:xfrm>
            <a:off x="2895600" y="1376363"/>
            <a:ext cx="3352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100000">
                      <a:srgbClr val="33CC33"/>
                    </a:gs>
                  </a:gsLst>
                  <a:lin ang="5400000" scaled="1"/>
                </a:gradFill>
                <a:latin typeface="Arial"/>
                <a:cs typeface="Arial"/>
              </a:rPr>
              <a:t>Luyện tập chung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04800" y="2590800"/>
            <a:ext cx="5257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400" b="1">
                <a:solidFill>
                  <a:srgbClr val="FF6600"/>
                </a:solidFill>
              </a:rPr>
              <a:t>Bài 5 : </a:t>
            </a:r>
            <a:r>
              <a:rPr lang="en-US" sz="2400" b="1">
                <a:solidFill>
                  <a:srgbClr val="0000CC"/>
                </a:solidFill>
              </a:rPr>
              <a:t>a) Đo độ dài đoạn thẳng AB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876300" y="3657600"/>
            <a:ext cx="7339013" cy="542925"/>
            <a:chOff x="177" y="2298"/>
            <a:chExt cx="5358" cy="342"/>
          </a:xfrm>
        </p:grpSpPr>
        <p:sp>
          <p:nvSpPr>
            <p:cNvPr id="9230" name="Line 9"/>
            <p:cNvSpPr>
              <a:spLocks noChangeShapeType="1"/>
            </p:cNvSpPr>
            <p:nvPr/>
          </p:nvSpPr>
          <p:spPr bwMode="auto">
            <a:xfrm>
              <a:off x="5424" y="2544"/>
              <a:ext cx="0" cy="96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Line 10"/>
            <p:cNvSpPr>
              <a:spLocks noChangeShapeType="1"/>
            </p:cNvSpPr>
            <p:nvPr/>
          </p:nvSpPr>
          <p:spPr bwMode="auto">
            <a:xfrm>
              <a:off x="288" y="2592"/>
              <a:ext cx="5136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2" name="Line 11"/>
            <p:cNvSpPr>
              <a:spLocks noChangeShapeType="1"/>
            </p:cNvSpPr>
            <p:nvPr/>
          </p:nvSpPr>
          <p:spPr bwMode="auto">
            <a:xfrm>
              <a:off x="288" y="2544"/>
              <a:ext cx="0" cy="96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3" name="Text Box 12"/>
            <p:cNvSpPr txBox="1">
              <a:spLocks noChangeArrowheads="1"/>
            </p:cNvSpPr>
            <p:nvPr/>
          </p:nvSpPr>
          <p:spPr bwMode="auto">
            <a:xfrm>
              <a:off x="177" y="230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A</a:t>
              </a:r>
            </a:p>
          </p:txBody>
        </p:sp>
        <p:sp>
          <p:nvSpPr>
            <p:cNvPr id="9234" name="Text Box 13"/>
            <p:cNvSpPr txBox="1">
              <a:spLocks noChangeArrowheads="1"/>
            </p:cNvSpPr>
            <p:nvPr/>
          </p:nvSpPr>
          <p:spPr bwMode="auto">
            <a:xfrm>
              <a:off x="5295" y="2298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B</a:t>
              </a:r>
            </a:p>
          </p:txBody>
        </p:sp>
      </p:grpSp>
      <p:sp>
        <p:nvSpPr>
          <p:cNvPr id="12302" name="AutoShape 14"/>
          <p:cNvSpPr>
            <a:spLocks/>
          </p:cNvSpPr>
          <p:nvPr/>
        </p:nvSpPr>
        <p:spPr bwMode="auto">
          <a:xfrm rot="-5400000">
            <a:off x="4391025" y="795338"/>
            <a:ext cx="314325" cy="6991350"/>
          </a:xfrm>
          <a:prstGeom prst="leftBrace">
            <a:avLst>
              <a:gd name="adj1" fmla="val 185354"/>
              <a:gd name="adj2" fmla="val 50000"/>
            </a:avLst>
          </a:prstGeom>
          <a:noFill/>
          <a:ln w="1270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4167188" y="4276725"/>
            <a:ext cx="762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? cm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4029075" y="4262438"/>
            <a:ext cx="10668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FFFF"/>
                </a:solidFill>
              </a:rPr>
              <a:t>12 cm</a:t>
            </a:r>
          </a:p>
        </p:txBody>
      </p:sp>
      <p:pic>
        <p:nvPicPr>
          <p:cNvPr id="9224" name="Picture 17" descr="BCKMC0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867400"/>
            <a:ext cx="685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18" descr="BCKMC0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19" descr="BCKMC0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401050" y="133350"/>
            <a:ext cx="9144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Picture 20" descr="BCKMC0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62950" y="6076950"/>
            <a:ext cx="9144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9" name="Picture 21" descr="nhomdo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1752600"/>
            <a:ext cx="2286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990600" y="5105400"/>
            <a:ext cx="6629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</a:rPr>
              <a:t>Vậy </a:t>
            </a:r>
            <a:r>
              <a:rPr lang="vi-VN" sz="3200">
                <a:solidFill>
                  <a:srgbClr val="0000CC"/>
                </a:solidFill>
              </a:rPr>
              <a:t>đ</a:t>
            </a:r>
            <a:r>
              <a:rPr lang="en-US" sz="3200">
                <a:solidFill>
                  <a:srgbClr val="0000CC"/>
                </a:solidFill>
              </a:rPr>
              <a:t>ộ dài </a:t>
            </a:r>
            <a:r>
              <a:rPr lang="vi-VN" sz="3200">
                <a:solidFill>
                  <a:srgbClr val="0000CC"/>
                </a:solidFill>
              </a:rPr>
              <a:t>đ</a:t>
            </a:r>
            <a:r>
              <a:rPr lang="en-US" sz="3200">
                <a:solidFill>
                  <a:srgbClr val="0000CC"/>
                </a:solidFill>
              </a:rPr>
              <a:t>oạn thẳng AB là 12 cm.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0" dur="2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/>
      <p:bldP spid="12302" grpId="0" animBg="1"/>
      <p:bldP spid="12303" grpId="0"/>
      <p:bldP spid="12303" grpId="1"/>
      <p:bldP spid="12304" grpId="0"/>
      <p:bldP spid="1231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340</Words>
  <Application>Microsoft Office PowerPoint</Application>
  <PresentationFormat>On-screen Show (4:3)</PresentationFormat>
  <Paragraphs>113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Default Design</vt:lpstr>
      <vt:lpstr>Microsoft Clip Gallery</vt:lpstr>
      <vt:lpstr>Microsoft Photo Editor 3.0 Photo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Tien Phong</dc:creator>
  <cp:lastModifiedBy>CSTeam</cp:lastModifiedBy>
  <cp:revision>52</cp:revision>
  <dcterms:created xsi:type="dcterms:W3CDTF">2011-10-26T14:45:47Z</dcterms:created>
  <dcterms:modified xsi:type="dcterms:W3CDTF">2016-06-29T10:28:27Z</dcterms:modified>
</cp:coreProperties>
</file>