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2"/>
  </p:notesMasterIdLst>
  <p:sldIdLst>
    <p:sldId id="290" r:id="rId2"/>
    <p:sldId id="294" r:id="rId3"/>
    <p:sldId id="260" r:id="rId4"/>
    <p:sldId id="261" r:id="rId5"/>
    <p:sldId id="262" r:id="rId6"/>
    <p:sldId id="264" r:id="rId7"/>
    <p:sldId id="293" r:id="rId8"/>
    <p:sldId id="292" r:id="rId9"/>
    <p:sldId id="266" r:id="rId10"/>
    <p:sldId id="26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FF33"/>
    <a:srgbClr val="FF66CC"/>
    <a:srgbClr val="FF0066"/>
    <a:srgbClr val="66FF33"/>
    <a:srgbClr val="9966FF"/>
    <a:srgbClr val="CCCC00"/>
    <a:srgbClr val="0033CC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306" autoAdjust="0"/>
    <p:restoredTop sz="94660" autoAdjust="0"/>
  </p:normalViewPr>
  <p:slideViewPr>
    <p:cSldViewPr>
      <p:cViewPr>
        <p:scale>
          <a:sx n="50" d="100"/>
          <a:sy n="50" d="100"/>
        </p:scale>
        <p:origin x="-104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E93B74C4-2E2F-4431-AF03-36BF4C724E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B46650-CDE7-484F-9FA6-AA2F674E61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91591A-C8F1-4A23-BD5E-F9B9DBF196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1CBB92-C9FE-4900-A829-9E960A072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3A338-DE8E-43CF-84D7-99D6220FE2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87FD0-9471-4231-84DA-2CFF4BD76F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B2EB8-6B8F-4CAF-90B8-D54B2DE106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ACFB36-D3B6-459F-8D0E-E4BD0E0FF9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4E331-032F-454A-B767-6C6700785F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B5A3EE-F082-4B40-B948-76AA36D5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1B494A-A5F8-4B6D-9E25-4F007629D2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BEF0DC-4D1B-4067-A4C3-54D0BA0C8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E79E7-F944-4293-B64C-49EBAF5863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8AB7644-6A3C-44B1-90B3-2FE8B1FC66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00031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4" descr="300031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914400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4" descr="Picture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5181600"/>
            <a:ext cx="9601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13"/>
          <p:cNvSpPr>
            <a:spLocks noChangeArrowheads="1" noChangeShapeType="1" noTextEdit="1"/>
          </p:cNvSpPr>
          <p:nvPr/>
        </p:nvSpPr>
        <p:spPr bwMode="auto">
          <a:xfrm>
            <a:off x="1676400" y="1524000"/>
            <a:ext cx="5619750" cy="2514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CC00"/>
                </a:solidFill>
                <a:latin typeface="Arial"/>
                <a:cs typeface="Arial"/>
              </a:rPr>
              <a:t>Toán: Giới thiệu bảng nhân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36" name="Group 168"/>
          <p:cNvGraphicFramePr>
            <a:graphicFrameLocks noGrp="1"/>
          </p:cNvGraphicFramePr>
          <p:nvPr/>
        </p:nvGraphicFramePr>
        <p:xfrm>
          <a:off x="1828800" y="381000"/>
          <a:ext cx="7315200" cy="4049713"/>
        </p:xfrm>
        <a:graphic>
          <a:graphicData uri="http://schemas.openxmlformats.org/drawingml/2006/table">
            <a:tbl>
              <a:tblPr/>
              <a:tblGrid>
                <a:gridCol w="514350"/>
                <a:gridCol w="665163"/>
                <a:gridCol w="665162"/>
                <a:gridCol w="665163"/>
                <a:gridCol w="815975"/>
                <a:gridCol w="609600"/>
                <a:gridCol w="663575"/>
                <a:gridCol w="665162"/>
                <a:gridCol w="625475"/>
                <a:gridCol w="665163"/>
                <a:gridCol w="760412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12" name="Text Box 218"/>
          <p:cNvSpPr txBox="1">
            <a:spLocks noChangeArrowheads="1"/>
          </p:cNvSpPr>
          <p:nvPr/>
        </p:nvSpPr>
        <p:spPr bwMode="auto">
          <a:xfrm>
            <a:off x="304800" y="2286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Bài</a:t>
            </a:r>
            <a:r>
              <a:rPr lang="en-US" b="1" u="sng">
                <a:latin typeface="Arial" charset="0"/>
              </a:rPr>
              <a:t> tập</a:t>
            </a:r>
          </a:p>
        </p:txBody>
      </p:sp>
      <p:sp>
        <p:nvSpPr>
          <p:cNvPr id="11413" name="Text Box 219"/>
          <p:cNvSpPr txBox="1">
            <a:spLocks noChangeArrowheads="1"/>
          </p:cNvSpPr>
          <p:nvPr/>
        </p:nvSpPr>
        <p:spPr bwMode="auto">
          <a:xfrm>
            <a:off x="762000" y="57150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6</a:t>
            </a:r>
          </a:p>
        </p:txBody>
      </p:sp>
      <p:sp>
        <p:nvSpPr>
          <p:cNvPr id="11414" name="Text Box 220"/>
          <p:cNvSpPr txBox="1">
            <a:spLocks noChangeArrowheads="1"/>
          </p:cNvSpPr>
          <p:nvPr/>
        </p:nvSpPr>
        <p:spPr bwMode="auto">
          <a:xfrm>
            <a:off x="1981200" y="44640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7</a:t>
            </a:r>
          </a:p>
        </p:txBody>
      </p:sp>
      <p:sp>
        <p:nvSpPr>
          <p:cNvPr id="11415" name="Line 222"/>
          <p:cNvSpPr>
            <a:spLocks noChangeShapeType="1"/>
          </p:cNvSpPr>
          <p:nvPr/>
        </p:nvSpPr>
        <p:spPr bwMode="auto">
          <a:xfrm>
            <a:off x="2209800" y="5010150"/>
            <a:ext cx="0" cy="685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16" name="Line 223"/>
          <p:cNvSpPr>
            <a:spLocks noChangeShapeType="1"/>
          </p:cNvSpPr>
          <p:nvPr/>
        </p:nvSpPr>
        <p:spPr bwMode="auto">
          <a:xfrm>
            <a:off x="1143000" y="6153150"/>
            <a:ext cx="685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17" name="Rectangle 224"/>
          <p:cNvSpPr>
            <a:spLocks noChangeArrowheads="1"/>
          </p:cNvSpPr>
          <p:nvPr/>
        </p:nvSpPr>
        <p:spPr bwMode="auto">
          <a:xfrm>
            <a:off x="1828800" y="5772150"/>
            <a:ext cx="6096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94" name="Text Box 226"/>
          <p:cNvSpPr txBox="1">
            <a:spLocks noChangeArrowheads="1"/>
          </p:cNvSpPr>
          <p:nvPr/>
        </p:nvSpPr>
        <p:spPr bwMode="auto">
          <a:xfrm>
            <a:off x="1809750" y="5740400"/>
            <a:ext cx="685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42</a:t>
            </a:r>
          </a:p>
        </p:txBody>
      </p:sp>
      <p:sp>
        <p:nvSpPr>
          <p:cNvPr id="11419" name="Text Box 227"/>
          <p:cNvSpPr txBox="1">
            <a:spLocks noChangeArrowheads="1"/>
          </p:cNvSpPr>
          <p:nvPr/>
        </p:nvSpPr>
        <p:spPr bwMode="auto">
          <a:xfrm>
            <a:off x="3752850" y="56388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7</a:t>
            </a:r>
          </a:p>
        </p:txBody>
      </p:sp>
      <p:sp>
        <p:nvSpPr>
          <p:cNvPr id="11420" name="Text Box 228"/>
          <p:cNvSpPr txBox="1">
            <a:spLocks noChangeArrowheads="1"/>
          </p:cNvSpPr>
          <p:nvPr/>
        </p:nvSpPr>
        <p:spPr bwMode="auto">
          <a:xfrm>
            <a:off x="4953000" y="45402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4</a:t>
            </a:r>
          </a:p>
        </p:txBody>
      </p:sp>
      <p:sp>
        <p:nvSpPr>
          <p:cNvPr id="11421" name="Line 229"/>
          <p:cNvSpPr>
            <a:spLocks noChangeShapeType="1"/>
          </p:cNvSpPr>
          <p:nvPr/>
        </p:nvSpPr>
        <p:spPr bwMode="auto">
          <a:xfrm>
            <a:off x="5200650" y="4953000"/>
            <a:ext cx="0" cy="685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22" name="Line 230"/>
          <p:cNvSpPr>
            <a:spLocks noChangeShapeType="1"/>
          </p:cNvSpPr>
          <p:nvPr/>
        </p:nvSpPr>
        <p:spPr bwMode="auto">
          <a:xfrm>
            <a:off x="4133850" y="6076950"/>
            <a:ext cx="685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23" name="Rectangle 231"/>
          <p:cNvSpPr>
            <a:spLocks noChangeArrowheads="1"/>
          </p:cNvSpPr>
          <p:nvPr/>
        </p:nvSpPr>
        <p:spPr bwMode="auto">
          <a:xfrm>
            <a:off x="4819650" y="5695950"/>
            <a:ext cx="6096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00" name="Text Box 232"/>
          <p:cNvSpPr txBox="1">
            <a:spLocks noChangeArrowheads="1"/>
          </p:cNvSpPr>
          <p:nvPr/>
        </p:nvSpPr>
        <p:spPr bwMode="auto">
          <a:xfrm>
            <a:off x="4800600" y="5664200"/>
            <a:ext cx="685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28</a:t>
            </a:r>
          </a:p>
        </p:txBody>
      </p:sp>
      <p:sp>
        <p:nvSpPr>
          <p:cNvPr id="11425" name="Text Box 233"/>
          <p:cNvSpPr txBox="1">
            <a:spLocks noChangeArrowheads="1"/>
          </p:cNvSpPr>
          <p:nvPr/>
        </p:nvSpPr>
        <p:spPr bwMode="auto">
          <a:xfrm>
            <a:off x="6553200" y="57467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8</a:t>
            </a:r>
          </a:p>
        </p:txBody>
      </p:sp>
      <p:sp>
        <p:nvSpPr>
          <p:cNvPr id="11426" name="Text Box 234"/>
          <p:cNvSpPr txBox="1">
            <a:spLocks noChangeArrowheads="1"/>
          </p:cNvSpPr>
          <p:nvPr/>
        </p:nvSpPr>
        <p:spPr bwMode="auto">
          <a:xfrm>
            <a:off x="7772400" y="44958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9</a:t>
            </a:r>
          </a:p>
        </p:txBody>
      </p:sp>
      <p:sp>
        <p:nvSpPr>
          <p:cNvPr id="11427" name="Line 235"/>
          <p:cNvSpPr>
            <a:spLocks noChangeShapeType="1"/>
          </p:cNvSpPr>
          <p:nvPr/>
        </p:nvSpPr>
        <p:spPr bwMode="auto">
          <a:xfrm>
            <a:off x="8001000" y="5041900"/>
            <a:ext cx="0" cy="685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28" name="Line 236"/>
          <p:cNvSpPr>
            <a:spLocks noChangeShapeType="1"/>
          </p:cNvSpPr>
          <p:nvPr/>
        </p:nvSpPr>
        <p:spPr bwMode="auto">
          <a:xfrm>
            <a:off x="6934200" y="6184900"/>
            <a:ext cx="685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429" name="Rectangle 237"/>
          <p:cNvSpPr>
            <a:spLocks noChangeArrowheads="1"/>
          </p:cNvSpPr>
          <p:nvPr/>
        </p:nvSpPr>
        <p:spPr bwMode="auto">
          <a:xfrm>
            <a:off x="7620000" y="5803900"/>
            <a:ext cx="6096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06" name="Text Box 238"/>
          <p:cNvSpPr txBox="1">
            <a:spLocks noChangeArrowheads="1"/>
          </p:cNvSpPr>
          <p:nvPr/>
        </p:nvSpPr>
        <p:spPr bwMode="auto">
          <a:xfrm>
            <a:off x="7600950" y="5772150"/>
            <a:ext cx="685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72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4" grpId="0"/>
      <p:bldP spid="7400" grpId="0"/>
      <p:bldP spid="74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37" name="Group 253"/>
          <p:cNvGraphicFramePr>
            <a:graphicFrameLocks noGrp="1"/>
          </p:cNvGraphicFramePr>
          <p:nvPr/>
        </p:nvGraphicFramePr>
        <p:xfrm>
          <a:off x="990600" y="1295400"/>
          <a:ext cx="7543800" cy="4365625"/>
        </p:xfrm>
        <a:graphic>
          <a:graphicData uri="http://schemas.openxmlformats.org/drawingml/2006/table">
            <a:tbl>
              <a:tblPr/>
              <a:tblGrid>
                <a:gridCol w="684213"/>
                <a:gridCol w="688975"/>
                <a:gridCol w="682625"/>
                <a:gridCol w="681037"/>
                <a:gridCol w="688975"/>
                <a:gridCol w="692150"/>
                <a:gridCol w="682625"/>
                <a:gridCol w="687388"/>
                <a:gridCol w="682625"/>
                <a:gridCol w="688975"/>
                <a:gridCol w="684212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44" name="Text Box 178"/>
          <p:cNvSpPr txBox="1">
            <a:spLocks noChangeArrowheads="1"/>
          </p:cNvSpPr>
          <p:nvPr/>
        </p:nvSpPr>
        <p:spPr bwMode="auto">
          <a:xfrm>
            <a:off x="838200" y="6430963"/>
            <a:ext cx="731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245" name="Text Box 179"/>
          <p:cNvSpPr txBox="1">
            <a:spLocks noChangeArrowheads="1"/>
          </p:cNvSpPr>
          <p:nvPr/>
        </p:nvSpPr>
        <p:spPr bwMode="auto">
          <a:xfrm>
            <a:off x="762000" y="6430963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6564" name="Text Box 180"/>
          <p:cNvSpPr txBox="1">
            <a:spLocks noChangeArrowheads="1"/>
          </p:cNvSpPr>
          <p:nvPr/>
        </p:nvSpPr>
        <p:spPr bwMode="auto">
          <a:xfrm>
            <a:off x="1981200" y="59817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>
                <a:latin typeface="Arial" charset="0"/>
              </a:rPr>
              <a:t>Có  11 hàng </a:t>
            </a:r>
          </a:p>
        </p:txBody>
      </p:sp>
      <p:sp>
        <p:nvSpPr>
          <p:cNvPr id="16567" name="Text Box 183"/>
          <p:cNvSpPr txBox="1">
            <a:spLocks noChangeArrowheads="1"/>
          </p:cNvSpPr>
          <p:nvPr/>
        </p:nvSpPr>
        <p:spPr bwMode="auto">
          <a:xfrm>
            <a:off x="476250" y="5584825"/>
            <a:ext cx="6838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>
                <a:solidFill>
                  <a:srgbClr val="FF0066"/>
                </a:solidFill>
                <a:latin typeface="Arial" charset="0"/>
              </a:rPr>
              <a:t>Trong bảng nhân có mấy hàng?</a:t>
            </a:r>
          </a:p>
        </p:txBody>
      </p:sp>
      <p:sp>
        <p:nvSpPr>
          <p:cNvPr id="16582" name="Line 198"/>
          <p:cNvSpPr>
            <a:spLocks noChangeShapeType="1"/>
          </p:cNvSpPr>
          <p:nvPr/>
        </p:nvSpPr>
        <p:spPr bwMode="auto">
          <a:xfrm flipH="1">
            <a:off x="12192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84" name="Line 200"/>
          <p:cNvSpPr>
            <a:spLocks noChangeShapeType="1"/>
          </p:cNvSpPr>
          <p:nvPr/>
        </p:nvSpPr>
        <p:spPr bwMode="auto">
          <a:xfrm>
            <a:off x="-1638300" y="135255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86" name="Line 202"/>
          <p:cNvSpPr>
            <a:spLocks noChangeShapeType="1"/>
          </p:cNvSpPr>
          <p:nvPr/>
        </p:nvSpPr>
        <p:spPr bwMode="auto">
          <a:xfrm flipH="1">
            <a:off x="18669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87" name="Line 203"/>
          <p:cNvSpPr>
            <a:spLocks noChangeShapeType="1"/>
          </p:cNvSpPr>
          <p:nvPr/>
        </p:nvSpPr>
        <p:spPr bwMode="auto">
          <a:xfrm flipH="1">
            <a:off x="25908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88" name="Line 204"/>
          <p:cNvSpPr>
            <a:spLocks noChangeShapeType="1"/>
          </p:cNvSpPr>
          <p:nvPr/>
        </p:nvSpPr>
        <p:spPr bwMode="auto">
          <a:xfrm flipH="1">
            <a:off x="32385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89" name="Line 205"/>
          <p:cNvSpPr>
            <a:spLocks noChangeShapeType="1"/>
          </p:cNvSpPr>
          <p:nvPr/>
        </p:nvSpPr>
        <p:spPr bwMode="auto">
          <a:xfrm flipH="1">
            <a:off x="40005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90" name="Line 206"/>
          <p:cNvSpPr>
            <a:spLocks noChangeShapeType="1"/>
          </p:cNvSpPr>
          <p:nvPr/>
        </p:nvSpPr>
        <p:spPr bwMode="auto">
          <a:xfrm flipH="1">
            <a:off x="46482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91" name="Line 207"/>
          <p:cNvSpPr>
            <a:spLocks noChangeShapeType="1"/>
          </p:cNvSpPr>
          <p:nvPr/>
        </p:nvSpPr>
        <p:spPr bwMode="auto">
          <a:xfrm flipH="1">
            <a:off x="52959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92" name="Line 208"/>
          <p:cNvSpPr>
            <a:spLocks noChangeShapeType="1"/>
          </p:cNvSpPr>
          <p:nvPr/>
        </p:nvSpPr>
        <p:spPr bwMode="auto">
          <a:xfrm flipH="1">
            <a:off x="60198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93" name="Line 209"/>
          <p:cNvSpPr>
            <a:spLocks noChangeShapeType="1"/>
          </p:cNvSpPr>
          <p:nvPr/>
        </p:nvSpPr>
        <p:spPr bwMode="auto">
          <a:xfrm flipH="1">
            <a:off x="66675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94" name="Line 210"/>
          <p:cNvSpPr>
            <a:spLocks noChangeShapeType="1"/>
          </p:cNvSpPr>
          <p:nvPr/>
        </p:nvSpPr>
        <p:spPr bwMode="auto">
          <a:xfrm flipH="1">
            <a:off x="7429500" y="-16002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595" name="Line 211"/>
          <p:cNvSpPr>
            <a:spLocks noChangeShapeType="1"/>
          </p:cNvSpPr>
          <p:nvPr/>
        </p:nvSpPr>
        <p:spPr bwMode="auto">
          <a:xfrm flipH="1">
            <a:off x="8153400" y="-161925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09" name="Line 225"/>
          <p:cNvSpPr>
            <a:spLocks noChangeShapeType="1"/>
          </p:cNvSpPr>
          <p:nvPr/>
        </p:nvSpPr>
        <p:spPr bwMode="auto">
          <a:xfrm>
            <a:off x="-1638300" y="179070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0" name="Line 226"/>
          <p:cNvSpPr>
            <a:spLocks noChangeShapeType="1"/>
          </p:cNvSpPr>
          <p:nvPr/>
        </p:nvSpPr>
        <p:spPr bwMode="auto">
          <a:xfrm>
            <a:off x="-1638300" y="222885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1" name="Line 227"/>
          <p:cNvSpPr>
            <a:spLocks noChangeShapeType="1"/>
          </p:cNvSpPr>
          <p:nvPr/>
        </p:nvSpPr>
        <p:spPr bwMode="auto">
          <a:xfrm>
            <a:off x="-1657350" y="262890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2" name="Line 228"/>
          <p:cNvSpPr>
            <a:spLocks noChangeShapeType="1"/>
          </p:cNvSpPr>
          <p:nvPr/>
        </p:nvSpPr>
        <p:spPr bwMode="auto">
          <a:xfrm>
            <a:off x="-1657350" y="306705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3" name="Line 229"/>
          <p:cNvSpPr>
            <a:spLocks noChangeShapeType="1"/>
          </p:cNvSpPr>
          <p:nvPr/>
        </p:nvSpPr>
        <p:spPr bwMode="auto">
          <a:xfrm>
            <a:off x="-1657350" y="344805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4" name="Line 230"/>
          <p:cNvSpPr>
            <a:spLocks noChangeShapeType="1"/>
          </p:cNvSpPr>
          <p:nvPr/>
        </p:nvSpPr>
        <p:spPr bwMode="auto">
          <a:xfrm>
            <a:off x="-1657350" y="384810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5" name="Line 231"/>
          <p:cNvSpPr>
            <a:spLocks noChangeShapeType="1"/>
          </p:cNvSpPr>
          <p:nvPr/>
        </p:nvSpPr>
        <p:spPr bwMode="auto">
          <a:xfrm>
            <a:off x="-1657350" y="428625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7" name="Line 233"/>
          <p:cNvSpPr>
            <a:spLocks noChangeShapeType="1"/>
          </p:cNvSpPr>
          <p:nvPr/>
        </p:nvSpPr>
        <p:spPr bwMode="auto">
          <a:xfrm>
            <a:off x="-1676400" y="478155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8" name="Line 234"/>
          <p:cNvSpPr>
            <a:spLocks noChangeShapeType="1"/>
          </p:cNvSpPr>
          <p:nvPr/>
        </p:nvSpPr>
        <p:spPr bwMode="auto">
          <a:xfrm>
            <a:off x="-1676400" y="518160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19" name="Line 235"/>
          <p:cNvSpPr>
            <a:spLocks noChangeShapeType="1"/>
          </p:cNvSpPr>
          <p:nvPr/>
        </p:nvSpPr>
        <p:spPr bwMode="auto">
          <a:xfrm>
            <a:off x="-1676400" y="5619750"/>
            <a:ext cx="304800" cy="190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634" name="Text Box 250"/>
          <p:cNvSpPr txBox="1">
            <a:spLocks noChangeArrowheads="1"/>
          </p:cNvSpPr>
          <p:nvPr/>
        </p:nvSpPr>
        <p:spPr bwMode="auto">
          <a:xfrm>
            <a:off x="5353050" y="5576888"/>
            <a:ext cx="3124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>
                <a:solidFill>
                  <a:srgbClr val="FF0066"/>
                </a:solidFill>
                <a:latin typeface="Arial" charset="0"/>
              </a:rPr>
              <a:t>mấy cột?</a:t>
            </a:r>
          </a:p>
        </p:txBody>
      </p:sp>
      <p:sp>
        <p:nvSpPr>
          <p:cNvPr id="16635" name="Text Box 251"/>
          <p:cNvSpPr txBox="1">
            <a:spLocks noChangeArrowheads="1"/>
          </p:cNvSpPr>
          <p:nvPr/>
        </p:nvSpPr>
        <p:spPr bwMode="auto">
          <a:xfrm>
            <a:off x="3467100" y="59817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>
                <a:latin typeface="Arial" charset="0"/>
              </a:rPr>
              <a:t>,  11 cột  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2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5 L 0.25 0.0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833 L 0.25 0.008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16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16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16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16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166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166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833 L 0.25 -0.0083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388 L 0.25 -0.0138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6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44 L 0.25 -0.0194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4" dur="2000" fill="hold"/>
                                        <p:tgtEl>
                                          <p:spTgt spid="165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6" dur="2000" fill="hold"/>
                                        <p:tgtEl>
                                          <p:spTgt spid="165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8" dur="2000" fill="hold"/>
                                        <p:tgtEl>
                                          <p:spTgt spid="165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40" dur="2000" fill="hold"/>
                                        <p:tgtEl>
                                          <p:spTgt spid="16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42" dur="2000" fill="hold"/>
                                        <p:tgtEl>
                                          <p:spTgt spid="16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44" dur="2000" fill="hold"/>
                                        <p:tgtEl>
                                          <p:spTgt spid="16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46" dur="2000" fill="hold"/>
                                        <p:tgtEl>
                                          <p:spTgt spid="16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48" dur="2000" fill="hold"/>
                                        <p:tgtEl>
                                          <p:spTgt spid="16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50" dur="2000" fill="hold"/>
                                        <p:tgtEl>
                                          <p:spTgt spid="16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52" dur="2000" fill="hold"/>
                                        <p:tgtEl>
                                          <p:spTgt spid="16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54" dur="2000" fill="hold"/>
                                        <p:tgtEl>
                                          <p:spTgt spid="16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64" grpId="0"/>
      <p:bldP spid="16567" grpId="0"/>
      <p:bldP spid="16582" grpId="0" animBg="1"/>
      <p:bldP spid="16584" grpId="0" animBg="1"/>
      <p:bldP spid="16586" grpId="0" animBg="1"/>
      <p:bldP spid="16587" grpId="0" animBg="1"/>
      <p:bldP spid="16588" grpId="0" animBg="1"/>
      <p:bldP spid="16589" grpId="0" animBg="1"/>
      <p:bldP spid="16590" grpId="0" animBg="1"/>
      <p:bldP spid="16591" grpId="0" animBg="1"/>
      <p:bldP spid="16592" grpId="0" animBg="1"/>
      <p:bldP spid="16593" grpId="0" animBg="1"/>
      <p:bldP spid="16594" grpId="0" animBg="1"/>
      <p:bldP spid="16595" grpId="0" animBg="1"/>
      <p:bldP spid="16609" grpId="0" animBg="1"/>
      <p:bldP spid="16610" grpId="0" animBg="1"/>
      <p:bldP spid="16611" grpId="0" animBg="1"/>
      <p:bldP spid="16612" grpId="0" animBg="1"/>
      <p:bldP spid="16613" grpId="0" animBg="1"/>
      <p:bldP spid="16614" grpId="0" animBg="1"/>
      <p:bldP spid="16615" grpId="0" animBg="1"/>
      <p:bldP spid="16617" grpId="0" animBg="1"/>
      <p:bldP spid="16618" grpId="0" animBg="1"/>
      <p:bldP spid="16619" grpId="0" animBg="1"/>
      <p:bldP spid="16634" grpId="0"/>
      <p:bldP spid="166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2286000" y="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5527" name="Group 167"/>
          <p:cNvGraphicFramePr>
            <a:graphicFrameLocks noGrp="1"/>
          </p:cNvGraphicFramePr>
          <p:nvPr/>
        </p:nvGraphicFramePr>
        <p:xfrm>
          <a:off x="228600" y="762000"/>
          <a:ext cx="8610600" cy="4419600"/>
        </p:xfrm>
        <a:graphic>
          <a:graphicData uri="http://schemas.openxmlformats.org/drawingml/2006/table">
            <a:tbl>
              <a:tblPr/>
              <a:tblGrid>
                <a:gridCol w="781050"/>
                <a:gridCol w="784225"/>
                <a:gridCol w="781050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514" name="Line 154"/>
          <p:cNvSpPr>
            <a:spLocks noChangeShapeType="1"/>
          </p:cNvSpPr>
          <p:nvPr/>
        </p:nvSpPr>
        <p:spPr bwMode="auto">
          <a:xfrm>
            <a:off x="990600" y="758825"/>
            <a:ext cx="7848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15" name="Line 155"/>
          <p:cNvSpPr>
            <a:spLocks noChangeShapeType="1"/>
          </p:cNvSpPr>
          <p:nvPr/>
        </p:nvSpPr>
        <p:spPr bwMode="auto">
          <a:xfrm>
            <a:off x="990600" y="1200150"/>
            <a:ext cx="7848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16" name="Line 156"/>
          <p:cNvSpPr>
            <a:spLocks noChangeShapeType="1"/>
          </p:cNvSpPr>
          <p:nvPr/>
        </p:nvSpPr>
        <p:spPr bwMode="auto">
          <a:xfrm>
            <a:off x="1009650" y="74295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17" name="Line 157"/>
          <p:cNvSpPr>
            <a:spLocks noChangeShapeType="1"/>
          </p:cNvSpPr>
          <p:nvPr/>
        </p:nvSpPr>
        <p:spPr bwMode="auto">
          <a:xfrm>
            <a:off x="8839200" y="76200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19" name="Line 159"/>
          <p:cNvSpPr>
            <a:spLocks noChangeShapeType="1"/>
          </p:cNvSpPr>
          <p:nvPr/>
        </p:nvSpPr>
        <p:spPr bwMode="auto">
          <a:xfrm>
            <a:off x="228600" y="1162050"/>
            <a:ext cx="0" cy="40005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20" name="Line 160"/>
          <p:cNvSpPr>
            <a:spLocks noChangeShapeType="1"/>
          </p:cNvSpPr>
          <p:nvPr/>
        </p:nvSpPr>
        <p:spPr bwMode="auto">
          <a:xfrm>
            <a:off x="990600" y="1200150"/>
            <a:ext cx="19050" cy="3924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24" name="Text Box 164"/>
          <p:cNvSpPr txBox="1">
            <a:spLocks noChangeArrowheads="1"/>
          </p:cNvSpPr>
          <p:nvPr/>
        </p:nvSpPr>
        <p:spPr bwMode="auto">
          <a:xfrm>
            <a:off x="152400" y="57150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Arial" charset="0"/>
              </a:rPr>
              <a:t>* Các số: 1, 2, 3, 4, 5 , 6, 7, 8, 9, 10 trong 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cột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ầu tiên</a:t>
            </a:r>
            <a:r>
              <a:rPr lang="en-US" sz="2400">
                <a:latin typeface="Arial" charset="0"/>
              </a:rPr>
              <a:t> và 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hàng </a:t>
            </a:r>
            <a:r>
              <a:rPr lang="vi-VN" sz="24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ầu tiên</a:t>
            </a:r>
            <a:r>
              <a:rPr lang="en-US" sz="2400">
                <a:latin typeface="Arial" charset="0"/>
              </a:rPr>
              <a:t>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gọi là các </a:t>
            </a:r>
            <a:r>
              <a:rPr lang="en-US" sz="2400">
                <a:solidFill>
                  <a:srgbClr val="FF0066"/>
                </a:solidFill>
                <a:latin typeface="Arial" charset="0"/>
              </a:rPr>
              <a:t>thừa số</a:t>
            </a:r>
            <a:r>
              <a:rPr lang="en-US" sz="2400">
                <a:latin typeface="Arial" charset="0"/>
              </a:rPr>
              <a:t> trong các bảng nhân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học.</a:t>
            </a:r>
          </a:p>
        </p:txBody>
      </p:sp>
      <p:sp>
        <p:nvSpPr>
          <p:cNvPr id="15525" name="Line 165"/>
          <p:cNvSpPr>
            <a:spLocks noChangeShapeType="1"/>
          </p:cNvSpPr>
          <p:nvPr/>
        </p:nvSpPr>
        <p:spPr bwMode="auto">
          <a:xfrm>
            <a:off x="190500" y="5162550"/>
            <a:ext cx="838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26" name="Line 166"/>
          <p:cNvSpPr>
            <a:spLocks noChangeShapeType="1"/>
          </p:cNvSpPr>
          <p:nvPr/>
        </p:nvSpPr>
        <p:spPr bwMode="auto">
          <a:xfrm>
            <a:off x="209550" y="1200150"/>
            <a:ext cx="838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78" name="Text Box 171"/>
          <p:cNvSpPr txBox="1">
            <a:spLocks noChangeArrowheads="1"/>
          </p:cNvSpPr>
          <p:nvPr/>
        </p:nvSpPr>
        <p:spPr bwMode="auto">
          <a:xfrm>
            <a:off x="266700" y="5257800"/>
            <a:ext cx="6210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* Ô trên cùng bên trái là dấu nhân.</a:t>
            </a:r>
          </a:p>
        </p:txBody>
      </p:sp>
      <p:sp>
        <p:nvSpPr>
          <p:cNvPr id="15532" name="Rectangle 172"/>
          <p:cNvSpPr>
            <a:spLocks noChangeArrowheads="1"/>
          </p:cNvSpPr>
          <p:nvPr/>
        </p:nvSpPr>
        <p:spPr bwMode="auto">
          <a:xfrm>
            <a:off x="457200" y="719138"/>
            <a:ext cx="423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>
                <a:solidFill>
                  <a:srgbClr val="FF3300"/>
                </a:solidFill>
                <a:latin typeface="Arial" charset="0"/>
              </a:rPr>
              <a:t>X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repeatCount="7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5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repeatCount="7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15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repeatCount="7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repeatCount="7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1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repeatCount="7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15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repeatCount="7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15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repeatCount="7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1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repeatCount="7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15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14" grpId="0" animBg="1"/>
      <p:bldP spid="15515" grpId="0" animBg="1"/>
      <p:bldP spid="15516" grpId="0" animBg="1"/>
      <p:bldP spid="15517" grpId="0" animBg="1"/>
      <p:bldP spid="15519" grpId="0" animBg="1"/>
      <p:bldP spid="15520" grpId="0" animBg="1"/>
      <p:bldP spid="15524" grpId="0"/>
      <p:bldP spid="15525" grpId="0" animBg="1"/>
      <p:bldP spid="15526" grpId="0" animBg="1"/>
      <p:bldP spid="155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600200" y="-304800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4494" name="Group 158"/>
          <p:cNvGraphicFramePr>
            <a:graphicFrameLocks noGrp="1"/>
          </p:cNvGraphicFramePr>
          <p:nvPr/>
        </p:nvGraphicFramePr>
        <p:xfrm>
          <a:off x="228600" y="398463"/>
          <a:ext cx="8610600" cy="5029200"/>
        </p:xfrm>
        <a:graphic>
          <a:graphicData uri="http://schemas.openxmlformats.org/drawingml/2006/table">
            <a:tbl>
              <a:tblPr/>
              <a:tblGrid>
                <a:gridCol w="781050"/>
                <a:gridCol w="784225"/>
                <a:gridCol w="781050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87" name="Line 151"/>
          <p:cNvSpPr>
            <a:spLocks noChangeShapeType="1"/>
          </p:cNvSpPr>
          <p:nvPr/>
        </p:nvSpPr>
        <p:spPr bwMode="auto">
          <a:xfrm>
            <a:off x="990600" y="838200"/>
            <a:ext cx="0" cy="45720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88" name="Line 152"/>
          <p:cNvSpPr>
            <a:spLocks noChangeShapeType="1"/>
          </p:cNvSpPr>
          <p:nvPr/>
        </p:nvSpPr>
        <p:spPr bwMode="auto">
          <a:xfrm>
            <a:off x="8839200" y="846138"/>
            <a:ext cx="0" cy="44958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89" name="Line 153"/>
          <p:cNvSpPr>
            <a:spLocks noChangeShapeType="1"/>
          </p:cNvSpPr>
          <p:nvPr/>
        </p:nvSpPr>
        <p:spPr bwMode="auto">
          <a:xfrm>
            <a:off x="990600" y="838200"/>
            <a:ext cx="7848600" cy="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90" name="Line 154"/>
          <p:cNvSpPr>
            <a:spLocks noChangeShapeType="1"/>
          </p:cNvSpPr>
          <p:nvPr/>
        </p:nvSpPr>
        <p:spPr bwMode="auto">
          <a:xfrm>
            <a:off x="998538" y="5389563"/>
            <a:ext cx="7848600" cy="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92" name="Text Box 156"/>
          <p:cNvSpPr txBox="1">
            <a:spLocks noChangeArrowheads="1"/>
          </p:cNvSpPr>
          <p:nvPr/>
        </p:nvSpPr>
        <p:spPr bwMode="auto">
          <a:xfrm>
            <a:off x="0" y="5405438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Arial" charset="0"/>
              </a:rPr>
              <a:t>Các số</a:t>
            </a:r>
            <a:r>
              <a:rPr lang="en-US" sz="2400">
                <a:latin typeface="Arial" charset="0"/>
              </a:rPr>
              <a:t> trong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các ô</a:t>
            </a:r>
            <a:r>
              <a:rPr lang="en-US" sz="2400">
                <a:latin typeface="Arial" charset="0"/>
              </a:rPr>
              <a:t> của các hàng và các cột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còn lại</a:t>
            </a:r>
            <a:r>
              <a:rPr lang="en-US" sz="2400">
                <a:latin typeface="Arial" charset="0"/>
              </a:rPr>
              <a:t>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</a:t>
            </a:r>
          </a:p>
        </p:txBody>
      </p:sp>
      <p:sp>
        <p:nvSpPr>
          <p:cNvPr id="14495" name="Text Box 159"/>
          <p:cNvSpPr txBox="1">
            <a:spLocks noChangeArrowheads="1"/>
          </p:cNvSpPr>
          <p:nvPr/>
        </p:nvSpPr>
        <p:spPr bwMode="auto">
          <a:xfrm>
            <a:off x="0" y="58674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Arial" charset="0"/>
              </a:rPr>
              <a:t> gọi là </a:t>
            </a:r>
            <a:r>
              <a:rPr lang="en-US" sz="2400">
                <a:solidFill>
                  <a:srgbClr val="FF3300"/>
                </a:solidFill>
                <a:latin typeface="Arial" charset="0"/>
              </a:rPr>
              <a:t>tích</a:t>
            </a:r>
            <a:r>
              <a:rPr lang="en-US" sz="2400">
                <a:latin typeface="Arial" charset="0"/>
              </a:rPr>
              <a:t> của các phép nhân trong các bảng nhân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ã học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14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14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1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87" grpId="0" animBg="1"/>
      <p:bldP spid="14488" grpId="0" animBg="1"/>
      <p:bldP spid="14489" grpId="0" animBg="1"/>
      <p:bldP spid="14490" grpId="0" animBg="1"/>
      <p:bldP spid="14492" grpId="0"/>
      <p:bldP spid="144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94" name="Group 706"/>
          <p:cNvGraphicFramePr>
            <a:graphicFrameLocks noGrp="1"/>
          </p:cNvGraphicFramePr>
          <p:nvPr/>
        </p:nvGraphicFramePr>
        <p:xfrm>
          <a:off x="228600" y="1314450"/>
          <a:ext cx="8610600" cy="4475163"/>
        </p:xfrm>
        <a:graphic>
          <a:graphicData uri="http://schemas.openxmlformats.org/drawingml/2006/table">
            <a:tbl>
              <a:tblPr/>
              <a:tblGrid>
                <a:gridCol w="781050"/>
                <a:gridCol w="742950"/>
                <a:gridCol w="838200"/>
                <a:gridCol w="768350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16" name="Text Box 157"/>
          <p:cNvSpPr txBox="1">
            <a:spLocks noChangeArrowheads="1"/>
          </p:cNvSpPr>
          <p:nvPr/>
        </p:nvSpPr>
        <p:spPr bwMode="auto">
          <a:xfrm>
            <a:off x="1676400" y="30480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b="1" i="1">
                <a:solidFill>
                  <a:srgbClr val="FF00FF"/>
                </a:solidFill>
                <a:latin typeface="Arial" charset="0"/>
              </a:rPr>
              <a:t>Giới thiệu bảng nhân</a:t>
            </a:r>
          </a:p>
        </p:txBody>
      </p:sp>
      <p:graphicFrame>
        <p:nvGraphicFramePr>
          <p:cNvPr id="12895" name="Group 607"/>
          <p:cNvGraphicFramePr>
            <a:graphicFrameLocks noGrp="1"/>
          </p:cNvGraphicFramePr>
          <p:nvPr/>
        </p:nvGraphicFramePr>
        <p:xfrm>
          <a:off x="1009650" y="2152650"/>
          <a:ext cx="7829550" cy="396875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876" name="Group 588"/>
          <p:cNvGraphicFramePr>
            <a:graphicFrameLocks noGrp="1"/>
          </p:cNvGraphicFramePr>
          <p:nvPr/>
        </p:nvGraphicFramePr>
        <p:xfrm>
          <a:off x="1009650" y="2176463"/>
          <a:ext cx="7829550" cy="396875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713" name="Group 425"/>
          <p:cNvGraphicFramePr>
            <a:graphicFrameLocks noGrp="1"/>
          </p:cNvGraphicFramePr>
          <p:nvPr/>
        </p:nvGraphicFramePr>
        <p:xfrm>
          <a:off x="1009650" y="2595563"/>
          <a:ext cx="7829550" cy="396875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732" name="Group 444"/>
          <p:cNvGraphicFramePr>
            <a:graphicFrameLocks noGrp="1"/>
          </p:cNvGraphicFramePr>
          <p:nvPr/>
        </p:nvGraphicFramePr>
        <p:xfrm>
          <a:off x="990600" y="2609850"/>
          <a:ext cx="7829550" cy="396875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798" name="Group 510"/>
          <p:cNvGraphicFramePr>
            <a:graphicFrameLocks noGrp="1"/>
          </p:cNvGraphicFramePr>
          <p:nvPr/>
        </p:nvGraphicFramePr>
        <p:xfrm>
          <a:off x="990600" y="3048000"/>
          <a:ext cx="7829550" cy="400050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799" name="Group 511"/>
          <p:cNvGraphicFramePr>
            <a:graphicFrameLocks noGrp="1"/>
          </p:cNvGraphicFramePr>
          <p:nvPr/>
        </p:nvGraphicFramePr>
        <p:xfrm>
          <a:off x="990600" y="3028950"/>
          <a:ext cx="7829550" cy="400050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959" name="Group 671"/>
          <p:cNvGraphicFramePr>
            <a:graphicFrameLocks noGrp="1"/>
          </p:cNvGraphicFramePr>
          <p:nvPr/>
        </p:nvGraphicFramePr>
        <p:xfrm>
          <a:off x="1028700" y="5395913"/>
          <a:ext cx="7829550" cy="396875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93" marB="45793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960" name="Group 672"/>
          <p:cNvGraphicFramePr>
            <a:graphicFrameLocks noGrp="1"/>
          </p:cNvGraphicFramePr>
          <p:nvPr/>
        </p:nvGraphicFramePr>
        <p:xfrm>
          <a:off x="1028700" y="5391150"/>
          <a:ext cx="7829550" cy="396875"/>
        </p:xfrm>
        <a:graphic>
          <a:graphicData uri="http://schemas.openxmlformats.org/drawingml/2006/table">
            <a:tbl>
              <a:tblPr/>
              <a:tblGrid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93" marB="45793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93" marB="45793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077" name="Group 789"/>
          <p:cNvGraphicFramePr>
            <a:graphicFrameLocks noGrp="1"/>
          </p:cNvGraphicFramePr>
          <p:nvPr/>
        </p:nvGraphicFramePr>
        <p:xfrm>
          <a:off x="1009650" y="1828800"/>
          <a:ext cx="7829550" cy="442913"/>
        </p:xfrm>
        <a:graphic>
          <a:graphicData uri="http://schemas.openxmlformats.org/drawingml/2006/table">
            <a:tbl>
              <a:tblPr/>
              <a:tblGrid>
                <a:gridCol w="742950"/>
                <a:gridCol w="838200"/>
                <a:gridCol w="768350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078" name="Group 790"/>
          <p:cNvGraphicFramePr>
            <a:graphicFrameLocks noGrp="1"/>
          </p:cNvGraphicFramePr>
          <p:nvPr/>
        </p:nvGraphicFramePr>
        <p:xfrm>
          <a:off x="1009650" y="1828800"/>
          <a:ext cx="7829550" cy="442913"/>
        </p:xfrm>
        <a:graphic>
          <a:graphicData uri="http://schemas.openxmlformats.org/drawingml/2006/table">
            <a:tbl>
              <a:tblPr/>
              <a:tblGrid>
                <a:gridCol w="742950"/>
                <a:gridCol w="838200"/>
                <a:gridCol w="768350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2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2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2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2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2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048" name="Group 152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7696200" cy="5440362"/>
        </p:xfrm>
        <a:graphic>
          <a:graphicData uri="http://schemas.openxmlformats.org/drawingml/2006/table">
            <a:tbl>
              <a:tblPr/>
              <a:tblGrid>
                <a:gridCol w="698500"/>
                <a:gridCol w="703263"/>
                <a:gridCol w="695325"/>
                <a:gridCol w="695325"/>
                <a:gridCol w="703262"/>
                <a:gridCol w="704850"/>
                <a:gridCol w="696913"/>
                <a:gridCol w="701675"/>
                <a:gridCol w="695325"/>
                <a:gridCol w="703262"/>
                <a:gridCol w="6985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CC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600200" y="-304800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70834" name="Group 178"/>
          <p:cNvGraphicFramePr>
            <a:graphicFrameLocks noGrp="1"/>
          </p:cNvGraphicFramePr>
          <p:nvPr/>
        </p:nvGraphicFramePr>
        <p:xfrm>
          <a:off x="304800" y="398463"/>
          <a:ext cx="8534400" cy="3779837"/>
        </p:xfrm>
        <a:graphic>
          <a:graphicData uri="http://schemas.openxmlformats.org/drawingml/2006/table">
            <a:tbl>
              <a:tblPr/>
              <a:tblGrid>
                <a:gridCol w="773113"/>
                <a:gridCol w="779462"/>
                <a:gridCol w="773113"/>
                <a:gridCol w="776287"/>
                <a:gridCol w="776288"/>
                <a:gridCol w="728662"/>
                <a:gridCol w="825500"/>
                <a:gridCol w="776288"/>
                <a:gridCol w="773112"/>
                <a:gridCol w="779463"/>
                <a:gridCol w="773112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65" name="Line 149"/>
          <p:cNvSpPr>
            <a:spLocks noChangeShapeType="1"/>
          </p:cNvSpPr>
          <p:nvPr/>
        </p:nvSpPr>
        <p:spPr bwMode="auto">
          <a:xfrm>
            <a:off x="1066800" y="762000"/>
            <a:ext cx="0" cy="34290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366" name="Group 157"/>
          <p:cNvGrpSpPr>
            <a:grpSpLocks/>
          </p:cNvGrpSpPr>
          <p:nvPr/>
        </p:nvGrpSpPr>
        <p:grpSpPr bwMode="auto">
          <a:xfrm>
            <a:off x="1066800" y="762000"/>
            <a:ext cx="7772400" cy="3429000"/>
            <a:chOff x="624" y="528"/>
            <a:chExt cx="4949" cy="2867"/>
          </a:xfrm>
        </p:grpSpPr>
        <p:sp>
          <p:nvSpPr>
            <p:cNvPr id="9372" name="Line 150"/>
            <p:cNvSpPr>
              <a:spLocks noChangeShapeType="1"/>
            </p:cNvSpPr>
            <p:nvPr/>
          </p:nvSpPr>
          <p:spPr bwMode="auto">
            <a:xfrm>
              <a:off x="5568" y="533"/>
              <a:ext cx="0" cy="2832"/>
            </a:xfrm>
            <a:prstGeom prst="line">
              <a:avLst/>
            </a:prstGeom>
            <a:noFill/>
            <a:ln w="5715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3" name="Line 151"/>
            <p:cNvSpPr>
              <a:spLocks noChangeShapeType="1"/>
            </p:cNvSpPr>
            <p:nvPr/>
          </p:nvSpPr>
          <p:spPr bwMode="auto">
            <a:xfrm>
              <a:off x="624" y="528"/>
              <a:ext cx="4944" cy="0"/>
            </a:xfrm>
            <a:prstGeom prst="line">
              <a:avLst/>
            </a:prstGeom>
            <a:noFill/>
            <a:ln w="5715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4" name="Line 152"/>
            <p:cNvSpPr>
              <a:spLocks noChangeShapeType="1"/>
            </p:cNvSpPr>
            <p:nvPr/>
          </p:nvSpPr>
          <p:spPr bwMode="auto">
            <a:xfrm>
              <a:off x="629" y="3395"/>
              <a:ext cx="4944" cy="0"/>
            </a:xfrm>
            <a:prstGeom prst="line">
              <a:avLst/>
            </a:prstGeom>
            <a:noFill/>
            <a:ln w="5715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67" name="Text Box 172"/>
          <p:cNvSpPr txBox="1">
            <a:spLocks noChangeArrowheads="1"/>
          </p:cNvSpPr>
          <p:nvPr/>
        </p:nvSpPr>
        <p:spPr bwMode="auto">
          <a:xfrm>
            <a:off x="247650" y="48768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* Các số: 1, 2, 3, 4, 5 , 6, 7, 8, 9, 10 trong cột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ầu tiên và hàng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ầu tiên </a:t>
            </a:r>
            <a:r>
              <a:rPr lang="vi-VN" sz="2000" b="1">
                <a:latin typeface="Arial" charset="0"/>
              </a:rPr>
              <a:t>đư</a:t>
            </a:r>
            <a:r>
              <a:rPr lang="en-US" sz="2000" b="1">
                <a:latin typeface="Arial" charset="0"/>
              </a:rPr>
              <a:t>ợc gọi là các thừa số trong các bảng nhân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ã học.  </a:t>
            </a:r>
          </a:p>
        </p:txBody>
      </p:sp>
      <p:sp>
        <p:nvSpPr>
          <p:cNvPr id="9368" name="Text Box 173"/>
          <p:cNvSpPr txBox="1">
            <a:spLocks noChangeArrowheads="1"/>
          </p:cNvSpPr>
          <p:nvPr/>
        </p:nvSpPr>
        <p:spPr bwMode="auto">
          <a:xfrm>
            <a:off x="171450" y="5791200"/>
            <a:ext cx="861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* Các số trong các ô của các hàng và các cột còn lại </a:t>
            </a:r>
            <a:r>
              <a:rPr lang="vi-VN" sz="2000" b="1">
                <a:latin typeface="Arial" charset="0"/>
              </a:rPr>
              <a:t>đư</a:t>
            </a:r>
            <a:r>
              <a:rPr lang="en-US" sz="2000" b="1">
                <a:latin typeface="Arial" charset="0"/>
              </a:rPr>
              <a:t>ợc gọi là tích của các phép nhân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ã học.</a:t>
            </a:r>
          </a:p>
        </p:txBody>
      </p:sp>
      <p:sp>
        <p:nvSpPr>
          <p:cNvPr id="9369" name="Line 175"/>
          <p:cNvSpPr>
            <a:spLocks noChangeShapeType="1"/>
          </p:cNvSpPr>
          <p:nvPr/>
        </p:nvSpPr>
        <p:spPr bwMode="auto">
          <a:xfrm flipH="1">
            <a:off x="304800" y="381000"/>
            <a:ext cx="0" cy="3810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370" name="Line 176"/>
          <p:cNvSpPr>
            <a:spLocks noChangeShapeType="1"/>
          </p:cNvSpPr>
          <p:nvPr/>
        </p:nvSpPr>
        <p:spPr bwMode="auto">
          <a:xfrm>
            <a:off x="1066800" y="381000"/>
            <a:ext cx="78486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371" name="Text Box 177"/>
          <p:cNvSpPr txBox="1">
            <a:spLocks noChangeArrowheads="1"/>
          </p:cNvSpPr>
          <p:nvPr/>
        </p:nvSpPr>
        <p:spPr bwMode="auto">
          <a:xfrm>
            <a:off x="361950" y="428625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* Ô trên cùng bên trái là dấu nhân.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96" name="Group 156"/>
          <p:cNvGraphicFramePr>
            <a:graphicFrameLocks noGrp="1"/>
          </p:cNvGraphicFramePr>
          <p:nvPr/>
        </p:nvGraphicFramePr>
        <p:xfrm>
          <a:off x="228600" y="506413"/>
          <a:ext cx="8610600" cy="4084637"/>
        </p:xfrm>
        <a:graphic>
          <a:graphicData uri="http://schemas.openxmlformats.org/drawingml/2006/table">
            <a:tbl>
              <a:tblPr/>
              <a:tblGrid>
                <a:gridCol w="781050"/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89" name="Line 149"/>
          <p:cNvSpPr>
            <a:spLocks noChangeShapeType="1"/>
          </p:cNvSpPr>
          <p:nvPr/>
        </p:nvSpPr>
        <p:spPr bwMode="auto">
          <a:xfrm>
            <a:off x="3198813" y="609600"/>
            <a:ext cx="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390" name="Line 150"/>
          <p:cNvSpPr>
            <a:spLocks noChangeShapeType="1"/>
          </p:cNvSpPr>
          <p:nvPr/>
        </p:nvSpPr>
        <p:spPr bwMode="auto">
          <a:xfrm>
            <a:off x="539750" y="2287588"/>
            <a:ext cx="2286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391" name="Text Box 151"/>
          <p:cNvSpPr txBox="1">
            <a:spLocks noChangeArrowheads="1"/>
          </p:cNvSpPr>
          <p:nvPr/>
        </p:nvSpPr>
        <p:spPr bwMode="auto">
          <a:xfrm>
            <a:off x="103188" y="4538663"/>
            <a:ext cx="9040812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Dùng bảng nhân tìm kết quả của phép nhân 4  x 3 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+ Từ số 4 ở cột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ầu tiên  theo chiều mũi tên sang phải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+ Từ số 3 ở hàng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ầu tiên theo chiều mũi tên xuống d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ới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+ Hai mũi tên gặp nhau ở số 12 .                  </a:t>
            </a:r>
          </a:p>
        </p:txBody>
      </p:sp>
      <p:sp>
        <p:nvSpPr>
          <p:cNvPr id="10403" name="Rectangle 163"/>
          <p:cNvSpPr>
            <a:spLocks noChangeArrowheads="1"/>
          </p:cNvSpPr>
          <p:nvPr/>
        </p:nvSpPr>
        <p:spPr bwMode="auto">
          <a:xfrm>
            <a:off x="2590800" y="1981200"/>
            <a:ext cx="762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04" name="Line 164"/>
          <p:cNvSpPr>
            <a:spLocks noChangeShapeType="1"/>
          </p:cNvSpPr>
          <p:nvPr/>
        </p:nvSpPr>
        <p:spPr bwMode="auto">
          <a:xfrm>
            <a:off x="457200" y="1828800"/>
            <a:ext cx="3124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05" name="Line 165"/>
          <p:cNvSpPr>
            <a:spLocks noChangeShapeType="1"/>
          </p:cNvSpPr>
          <p:nvPr/>
        </p:nvSpPr>
        <p:spPr bwMode="auto">
          <a:xfrm>
            <a:off x="3962400" y="609600"/>
            <a:ext cx="0" cy="1143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06" name="Rectangle 166"/>
          <p:cNvSpPr>
            <a:spLocks noChangeArrowheads="1"/>
          </p:cNvSpPr>
          <p:nvPr/>
        </p:nvSpPr>
        <p:spPr bwMode="auto">
          <a:xfrm>
            <a:off x="3352800" y="1619250"/>
            <a:ext cx="762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07" name="Rectangle 167"/>
          <p:cNvSpPr>
            <a:spLocks noChangeArrowheads="1"/>
          </p:cNvSpPr>
          <p:nvPr/>
        </p:nvSpPr>
        <p:spPr bwMode="auto">
          <a:xfrm>
            <a:off x="4648200" y="5943600"/>
            <a:ext cx="2890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Arial" charset="0"/>
              </a:rPr>
              <a:t>Vậy: 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4 x 3 = 12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0410" name="Rectangle 170"/>
          <p:cNvSpPr>
            <a:spLocks noChangeArrowheads="1"/>
          </p:cNvSpPr>
          <p:nvPr/>
        </p:nvSpPr>
        <p:spPr bwMode="auto">
          <a:xfrm>
            <a:off x="5753100" y="3448050"/>
            <a:ext cx="762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11" name="Line 171"/>
          <p:cNvSpPr>
            <a:spLocks noChangeShapeType="1"/>
          </p:cNvSpPr>
          <p:nvPr/>
        </p:nvSpPr>
        <p:spPr bwMode="auto">
          <a:xfrm>
            <a:off x="762000" y="3581400"/>
            <a:ext cx="510540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12" name="Line 172"/>
          <p:cNvSpPr>
            <a:spLocks noChangeShapeType="1"/>
          </p:cNvSpPr>
          <p:nvPr/>
        </p:nvSpPr>
        <p:spPr bwMode="auto">
          <a:xfrm>
            <a:off x="6400800" y="685800"/>
            <a:ext cx="0" cy="28194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13" name="Line 173"/>
          <p:cNvSpPr>
            <a:spLocks noChangeShapeType="1"/>
          </p:cNvSpPr>
          <p:nvPr/>
        </p:nvSpPr>
        <p:spPr bwMode="auto">
          <a:xfrm>
            <a:off x="7162800" y="533400"/>
            <a:ext cx="0" cy="28194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18" name="Line 178"/>
          <p:cNvSpPr>
            <a:spLocks noChangeShapeType="1"/>
          </p:cNvSpPr>
          <p:nvPr/>
        </p:nvSpPr>
        <p:spPr bwMode="auto">
          <a:xfrm>
            <a:off x="762000" y="3276600"/>
            <a:ext cx="5867400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19" name="Rectangle 179"/>
          <p:cNvSpPr>
            <a:spLocks noChangeArrowheads="1"/>
          </p:cNvSpPr>
          <p:nvPr/>
        </p:nvSpPr>
        <p:spPr bwMode="auto">
          <a:xfrm>
            <a:off x="6496050" y="3124200"/>
            <a:ext cx="762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0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1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0"/>
                                        <p:tgtEl>
                                          <p:spTgt spid="10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0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1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1000"/>
                                        <p:tgtEl>
                                          <p:spTgt spid="10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9" grpId="0" animBg="1"/>
      <p:bldP spid="10390" grpId="0" animBg="1"/>
      <p:bldP spid="10403" grpId="0" animBg="1"/>
      <p:bldP spid="10404" grpId="0" animBg="1"/>
      <p:bldP spid="10405" grpId="0" animBg="1"/>
      <p:bldP spid="10406" grpId="0" animBg="1"/>
      <p:bldP spid="10407" grpId="0"/>
      <p:bldP spid="10410" grpId="0" animBg="1"/>
      <p:bldP spid="10411" grpId="0" animBg="1"/>
      <p:bldP spid="10412" grpId="0" animBg="1"/>
      <p:bldP spid="10413" grpId="0" animBg="1"/>
      <p:bldP spid="10418" grpId="0" animBg="1"/>
      <p:bldP spid="1041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</TotalTime>
  <Words>1290</Words>
  <Application>Microsoft Office PowerPoint</Application>
  <PresentationFormat>On-screen Show (4:3)</PresentationFormat>
  <Paragraphs>1046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.VnTime</vt:lpstr>
      <vt:lpstr>Arial</vt:lpstr>
      <vt:lpstr>VNI-Garam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81</cp:revision>
  <dcterms:created xsi:type="dcterms:W3CDTF">2008-12-07T21:00:41Z</dcterms:created>
  <dcterms:modified xsi:type="dcterms:W3CDTF">2016-06-29T10:28:19Z</dcterms:modified>
</cp:coreProperties>
</file>