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3" r:id="rId3"/>
    <p:sldId id="292" r:id="rId4"/>
    <p:sldId id="265" r:id="rId5"/>
    <p:sldId id="270" r:id="rId6"/>
    <p:sldId id="287" r:id="rId7"/>
    <p:sldId id="273" r:id="rId8"/>
    <p:sldId id="289" r:id="rId9"/>
    <p:sldId id="291" r:id="rId10"/>
    <p:sldId id="281" r:id="rId11"/>
    <p:sldId id="282" r:id="rId12"/>
    <p:sldId id="271" r:id="rId13"/>
    <p:sldId id="278" r:id="rId14"/>
    <p:sldId id="28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0000"/>
    <a:srgbClr val="D60093"/>
    <a:srgbClr val="6600CC"/>
    <a:srgbClr val="800000"/>
    <a:srgbClr val="0000CC"/>
    <a:srgbClr val="FFFFCC"/>
    <a:srgbClr val="FFFF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53" autoAdjust="0"/>
    <p:restoredTop sz="90799" autoAdjust="0"/>
  </p:normalViewPr>
  <p:slideViewPr>
    <p:cSldViewPr>
      <p:cViewPr>
        <p:scale>
          <a:sx n="75" d="100"/>
          <a:sy n="75" d="100"/>
        </p:scale>
        <p:origin x="-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</a:defRPr>
            </a:lvl1pPr>
          </a:lstStyle>
          <a:p>
            <a:pPr>
              <a:defRPr/>
            </a:pPr>
            <a:fld id="{1900C87B-DB21-474A-BAF4-3B2952803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2C463BEF-ADB6-4DAE-94D6-69E119FCA48E}" type="slidenum">
              <a:rPr lang="en-US" smtClean="0"/>
              <a:pPr defTabSz="912813"/>
              <a:t>10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ACD35201-B696-406B-8BF0-62D77EF4F009}" type="slidenum">
              <a:rPr lang="en-US" smtClean="0"/>
              <a:pPr defTabSz="912813"/>
              <a:t>11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35ACFD4B-6701-434D-A487-316B8A47B9DD}" type="slidenum">
              <a:rPr lang="en-US" smtClean="0"/>
              <a:pPr defTabSz="912813"/>
              <a:t>13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13"/>
            <a:fld id="{19A84658-C0C1-4FF9-9CA3-8729788B89C6}" type="slidenum">
              <a:rPr lang="en-US" smtClean="0"/>
              <a:pPr defTabSz="912813"/>
              <a:t>14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A046F-660B-4473-928F-D4B893733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A0264-2925-4542-B7B6-4C39F75CB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C75CE-71D7-4A5C-BA5F-458133728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F7919-025D-4785-B375-A7D118F04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8155E-96D1-47A4-936F-C4DF12FE4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66CC1-F846-44F5-A9E1-46D0DFEFE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4FEE7-2E14-49FF-BB5E-2C233D8E9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18795-A0C8-467E-B94F-9FB2661CF4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EF2BE-E191-473E-A798-772064C73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D8416-944E-4F09-90A7-36EB45EDE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06CF3-75A3-4E18-A74C-BDDB4CA0F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007F7-F888-498D-BBA9-3FA11F2CD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D4EB2306-8901-4976-A0C1-A814BA6F1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slide" Target="slide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gif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slide" Target="slide2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slide" Target="slide2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ishJunp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2766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5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3048000" y="48768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bunny_thumping_foot_md_clr"/>
          <p:cNvPicPr>
            <a:picLocks noChangeAspect="1" noChangeArrowheads="1" noCrop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1828800" y="51054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9" descr="3DBUTT~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24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 descr="3DBUTT~1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4114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3DBIRD~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" y="533400"/>
            <a:ext cx="14589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 descr="3DBIRD~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228600"/>
            <a:ext cx="1458913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 descr="fishJunp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352800"/>
            <a:ext cx="1752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4" descr="fishJunp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365375"/>
            <a:ext cx="28956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5" descr="animatedFish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3886200"/>
            <a:ext cx="2133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6" descr="fishJunp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3124200"/>
            <a:ext cx="28956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7" descr="animatedFish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3657600"/>
            <a:ext cx="24145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8" descr="fishJunp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200400"/>
            <a:ext cx="3276600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9" descr="animatedFish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3581400"/>
            <a:ext cx="2133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0" descr="animatedFish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3810000"/>
            <a:ext cx="21336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1295400" y="1219200"/>
            <a:ext cx="1752600" cy="1628775"/>
          </a:xfrm>
          <a:prstGeom prst="irregularSeal2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>
                <a:solidFill>
                  <a:srgbClr val="FFFFCC"/>
                </a:solidFill>
                <a:latin typeface="Arial"/>
                <a:cs typeface="Arial" charset="0"/>
              </a:rPr>
              <a:t>Câu 1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14400" y="2819400"/>
            <a:ext cx="8001000" cy="3429000"/>
          </a:xfrm>
          <a:prstGeom prst="rect">
            <a:avLst/>
          </a:prstGeom>
          <a:noFill/>
          <a:ln w="88900" cmpd="thickThin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 rot="5400000">
            <a:off x="-1543050" y="3790950"/>
            <a:ext cx="4076700" cy="381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Câu hỏi 1</a:t>
            </a:r>
          </a:p>
        </p:txBody>
      </p:sp>
      <p:pic>
        <p:nvPicPr>
          <p:cNvPr id="11269" name="Picture 5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091238"/>
            <a:ext cx="76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645795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CHỌN Ý TRẢ LỜI ĐÚNG NHẤT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4343400" y="1752600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2800" i="1">
                <a:solidFill>
                  <a:srgbClr val="FFFF66"/>
                </a:solidFill>
                <a:cs typeface="Arial" charset="0"/>
              </a:rPr>
              <a:t>ĐÁP ÁN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990600" y="2971800"/>
            <a:ext cx="7696200" cy="892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600">
                <a:solidFill>
                  <a:srgbClr val="FF0000"/>
                </a:solidFill>
              </a:rPr>
              <a:t>* Cây trồng, vật nuôi có ích lợi gì </a:t>
            </a:r>
            <a:r>
              <a:rPr lang="vi-VN" sz="2600">
                <a:solidFill>
                  <a:srgbClr val="FF0000"/>
                </a:solidFill>
              </a:rPr>
              <a:t>đ</a:t>
            </a:r>
            <a:r>
              <a:rPr lang="en-US" sz="2600">
                <a:solidFill>
                  <a:srgbClr val="FF0000"/>
                </a:solidFill>
              </a:rPr>
              <a:t>ối với con ng</a:t>
            </a:r>
            <a:r>
              <a:rPr lang="vi-VN" sz="2600">
                <a:solidFill>
                  <a:srgbClr val="FF0000"/>
                </a:solidFill>
              </a:rPr>
              <a:t>ư</a:t>
            </a:r>
            <a:r>
              <a:rPr lang="en-US" sz="2600">
                <a:solidFill>
                  <a:srgbClr val="FF0000"/>
                </a:solidFill>
              </a:rPr>
              <a:t>ời?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1143000" y="3657600"/>
            <a:ext cx="75438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A. Cung cấp cho con ng</a:t>
            </a:r>
            <a:r>
              <a:rPr lang="vi-VN" sz="2400">
                <a:solidFill>
                  <a:srgbClr val="0000FF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ời thức </a:t>
            </a:r>
            <a:r>
              <a:rPr lang="vi-VN" sz="2400">
                <a:solidFill>
                  <a:srgbClr val="0000FF"/>
                </a:solidFill>
              </a:rPr>
              <a:t>ă</a:t>
            </a:r>
            <a:r>
              <a:rPr lang="en-US" sz="2400">
                <a:solidFill>
                  <a:srgbClr val="0000FF"/>
                </a:solidFill>
              </a:rPr>
              <a:t>n.</a:t>
            </a:r>
            <a:endParaRPr lang="en-US" sz="2400"/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1219200" y="4267200"/>
            <a:ext cx="7467600" cy="831850"/>
          </a:xfrm>
          <a:prstGeom prst="rect">
            <a:avLst/>
          </a:prstGeom>
          <a:solidFill>
            <a:srgbClr val="FF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B.  Cung cấp cho con ng</a:t>
            </a:r>
            <a:r>
              <a:rPr lang="vi-VN" sz="2400">
                <a:solidFill>
                  <a:srgbClr val="0000FF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ời thức </a:t>
            </a:r>
            <a:r>
              <a:rPr lang="vi-VN" sz="2400">
                <a:solidFill>
                  <a:srgbClr val="0000FF"/>
                </a:solidFill>
              </a:rPr>
              <a:t>ă</a:t>
            </a:r>
            <a:r>
              <a:rPr lang="en-US" sz="2400">
                <a:solidFill>
                  <a:srgbClr val="0000FF"/>
                </a:solidFill>
              </a:rPr>
              <a:t>n, l</a:t>
            </a:r>
            <a:r>
              <a:rPr lang="vi-VN" sz="2400">
                <a:solidFill>
                  <a:srgbClr val="0000FF"/>
                </a:solidFill>
              </a:rPr>
              <a:t>ươ</a:t>
            </a:r>
            <a:r>
              <a:rPr lang="en-US" sz="2400">
                <a:solidFill>
                  <a:srgbClr val="0000FF"/>
                </a:solidFill>
              </a:rPr>
              <a:t>ng thực thực phẩm và làm </a:t>
            </a:r>
            <a:r>
              <a:rPr lang="vi-VN" sz="2400">
                <a:solidFill>
                  <a:srgbClr val="0000FF"/>
                </a:solidFill>
              </a:rPr>
              <a:t>đ</a:t>
            </a:r>
            <a:r>
              <a:rPr lang="en-US" sz="2400">
                <a:solidFill>
                  <a:srgbClr val="0000FF"/>
                </a:solidFill>
              </a:rPr>
              <a:t>ẹp cảnh quan môi tr</a:t>
            </a:r>
            <a:r>
              <a:rPr lang="vi-VN" sz="2400">
                <a:solidFill>
                  <a:srgbClr val="0000FF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ờng.</a:t>
            </a:r>
            <a:endParaRPr lang="en-US" sz="2400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1219200" y="5334000"/>
            <a:ext cx="74676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C.  Cung cấp cho con ng</a:t>
            </a:r>
            <a:r>
              <a:rPr lang="vi-VN" sz="2400">
                <a:solidFill>
                  <a:srgbClr val="0000FF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ời thức </a:t>
            </a:r>
            <a:r>
              <a:rPr lang="vi-VN" sz="2400">
                <a:solidFill>
                  <a:srgbClr val="0000FF"/>
                </a:solidFill>
              </a:rPr>
              <a:t>ă</a:t>
            </a:r>
            <a:r>
              <a:rPr lang="en-US" sz="2400">
                <a:solidFill>
                  <a:srgbClr val="0000FF"/>
                </a:solidFill>
              </a:rPr>
              <a:t>n, n</a:t>
            </a:r>
            <a:r>
              <a:rPr lang="vi-VN" sz="2400">
                <a:solidFill>
                  <a:srgbClr val="0000FF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ớc uống.</a:t>
            </a:r>
            <a:endParaRPr lang="en-US" sz="2400"/>
          </a:p>
        </p:txBody>
      </p:sp>
      <p:grpSp>
        <p:nvGrpSpPr>
          <p:cNvPr id="11276" name="Group 3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8" y="0"/>
            <a:chExt cx="5808" cy="4320"/>
          </a:xfrm>
        </p:grpSpPr>
        <p:pic>
          <p:nvPicPr>
            <p:cNvPr id="11277" name="Picture 32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8" name="Picture 33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34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35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1050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7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0" grpId="1" animBg="1"/>
      <p:bldP spid="32771" grpId="0" animBg="1"/>
      <p:bldP spid="32772" grpId="0" animBg="1"/>
      <p:bldP spid="32772" grpId="1" animBg="1"/>
      <p:bldP spid="32788" grpId="0" animBg="1"/>
      <p:bldP spid="32789" grpId="0"/>
      <p:bldP spid="32790" grpId="0" animBg="1"/>
      <p:bldP spid="32790" grpId="1" animBg="1"/>
      <p:bldP spid="32791" grpId="0" animBg="1"/>
      <p:bldP spid="32791" grpId="1" animBg="1"/>
      <p:bldP spid="32792" grpId="0" animBg="1"/>
      <p:bldP spid="3279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1143000" y="1447800"/>
            <a:ext cx="1905000" cy="1323975"/>
          </a:xfrm>
          <a:prstGeom prst="irregularSeal2">
            <a:avLst/>
          </a:prstGeom>
          <a:solidFill>
            <a:srgbClr val="FFFF99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 charset="0"/>
              </a:rPr>
              <a:t>Câu 2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14400" y="2743200"/>
            <a:ext cx="7772400" cy="3505200"/>
          </a:xfrm>
          <a:prstGeom prst="rect">
            <a:avLst/>
          </a:prstGeom>
          <a:noFill/>
          <a:ln w="88900" cmpd="thickThin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 rot="5400000">
            <a:off x="-1504950" y="3829050"/>
            <a:ext cx="4076700" cy="3048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Câu hỏi 2</a:t>
            </a:r>
          </a:p>
        </p:txBody>
      </p:sp>
      <p:pic>
        <p:nvPicPr>
          <p:cNvPr id="12293" name="Picture 5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3425" y="6091238"/>
            <a:ext cx="76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2133600" y="533400"/>
            <a:ext cx="539115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CHỌN Ý TRẢ LỜI ĐÚNG NHẤT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4038600" y="1676400"/>
            <a:ext cx="1905000" cy="52863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en-US" sz="2800" i="1">
                <a:solidFill>
                  <a:srgbClr val="FFFF66"/>
                </a:solidFill>
                <a:cs typeface="Arial" charset="0"/>
              </a:rPr>
              <a:t>ĐÁP ÁN</a:t>
            </a:r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914400" y="2971800"/>
            <a:ext cx="7924800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* Để cây trồng, vật nuôi mau lớn ta phải làm gì ?</a:t>
            </a:r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1219200" y="3657600"/>
            <a:ext cx="7162800" cy="954088"/>
          </a:xfrm>
          <a:prstGeom prst="rect">
            <a:avLst/>
          </a:prstGeom>
          <a:solidFill>
            <a:srgbClr val="FF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A. Để cây trồng, vật nuôi phát triển tự nhiên.</a:t>
            </a:r>
            <a:endParaRPr lang="en-US" sz="2800" b="0"/>
          </a:p>
        </p:txBody>
      </p:sp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1219200" y="4267200"/>
            <a:ext cx="7162800" cy="954088"/>
          </a:xfrm>
          <a:prstGeom prst="rect">
            <a:avLst/>
          </a:prstGeom>
          <a:solidFill>
            <a:srgbClr val="FF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B. Ch</a:t>
            </a:r>
            <a:r>
              <a:rPr lang="vi-VN" sz="2800">
                <a:solidFill>
                  <a:srgbClr val="0000FF"/>
                </a:solidFill>
              </a:rPr>
              <a:t>ă</a:t>
            </a:r>
            <a:r>
              <a:rPr lang="en-US" sz="2800">
                <a:solidFill>
                  <a:srgbClr val="0000FF"/>
                </a:solidFill>
              </a:rPr>
              <a:t>m sóc cây trồng, vật nuôi khi cần thiết.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1143000" y="4953000"/>
            <a:ext cx="7239000" cy="955675"/>
          </a:xfrm>
          <a:prstGeom prst="rect">
            <a:avLst/>
          </a:prstGeom>
          <a:solidFill>
            <a:srgbClr val="FFFF99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C.Th</a:t>
            </a:r>
            <a:r>
              <a:rPr lang="vi-VN" sz="2800">
                <a:solidFill>
                  <a:srgbClr val="0000FF"/>
                </a:solidFill>
              </a:rPr>
              <a:t>ư</a:t>
            </a:r>
            <a:r>
              <a:rPr lang="en-US" sz="2800">
                <a:solidFill>
                  <a:srgbClr val="0000FF"/>
                </a:solidFill>
              </a:rPr>
              <a:t>ờng xuyên ch</a:t>
            </a:r>
            <a:r>
              <a:rPr lang="vi-VN" sz="2800">
                <a:solidFill>
                  <a:srgbClr val="0000FF"/>
                </a:solidFill>
              </a:rPr>
              <a:t>ă</a:t>
            </a:r>
            <a:r>
              <a:rPr lang="en-US" sz="2800">
                <a:solidFill>
                  <a:srgbClr val="0000FF"/>
                </a:solidFill>
              </a:rPr>
              <a:t>m sóc chu </a:t>
            </a:r>
            <a:r>
              <a:rPr lang="vi-VN" sz="2800">
                <a:solidFill>
                  <a:srgbClr val="0000FF"/>
                </a:solidFill>
              </a:rPr>
              <a:t>đ</a:t>
            </a:r>
            <a:r>
              <a:rPr lang="en-US" sz="2800">
                <a:solidFill>
                  <a:srgbClr val="0000FF"/>
                </a:solidFill>
              </a:rPr>
              <a:t>áo cây trồng, vật nuôi.</a:t>
            </a:r>
            <a:endParaRPr lang="en-US" sz="2800" b="0"/>
          </a:p>
        </p:txBody>
      </p:sp>
      <p:grpSp>
        <p:nvGrpSpPr>
          <p:cNvPr id="12300" name="Group 3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8" y="0"/>
            <a:chExt cx="5808" cy="4320"/>
          </a:xfrm>
        </p:grpSpPr>
        <p:pic>
          <p:nvPicPr>
            <p:cNvPr id="12301" name="Picture 32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33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34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35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0416 -0.203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4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34818" grpId="1" animBg="1"/>
      <p:bldP spid="34819" grpId="0" animBg="1"/>
      <p:bldP spid="34820" grpId="0" animBg="1"/>
      <p:bldP spid="34820" grpId="1" animBg="1"/>
      <p:bldP spid="34836" grpId="0" animBg="1"/>
      <p:bldP spid="34837" grpId="0"/>
      <p:bldP spid="34838" grpId="0" animBg="1"/>
      <p:bldP spid="34838" grpId="1" animBg="1"/>
      <p:bldP spid="34839" grpId="0" animBg="1"/>
      <p:bldP spid="34839" grpId="1" animBg="1"/>
      <p:bldP spid="34840" grpId="0" animBg="1"/>
      <p:bldP spid="348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lower1_div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295400" y="61722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endParaRPr lang="vi-VN" sz="240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762000" y="304800"/>
            <a:ext cx="4824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endParaRPr lang="en-US" sz="2000"/>
          </a:p>
        </p:txBody>
      </p:sp>
      <p:grpSp>
        <p:nvGrpSpPr>
          <p:cNvPr id="13317" name="Group 14"/>
          <p:cNvGrpSpPr>
            <a:grpSpLocks/>
          </p:cNvGrpSpPr>
          <p:nvPr/>
        </p:nvGrpSpPr>
        <p:grpSpPr bwMode="auto">
          <a:xfrm rot="-5400000">
            <a:off x="-419100" y="5048250"/>
            <a:ext cx="2305050" cy="1619250"/>
            <a:chOff x="0" y="3120"/>
            <a:chExt cx="1536" cy="1200"/>
          </a:xfrm>
        </p:grpSpPr>
        <p:pic>
          <p:nvPicPr>
            <p:cNvPr id="13334" name="Picture 15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16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17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7" name="Picture 18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8" name="Picture 19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8" name="Group 5"/>
          <p:cNvGrpSpPr>
            <a:grpSpLocks/>
          </p:cNvGrpSpPr>
          <p:nvPr/>
        </p:nvGrpSpPr>
        <p:grpSpPr bwMode="auto">
          <a:xfrm rot="10800000">
            <a:off x="7532688" y="5021263"/>
            <a:ext cx="1763712" cy="1989137"/>
            <a:chOff x="4224" y="3120"/>
            <a:chExt cx="1536" cy="1200"/>
          </a:xfrm>
        </p:grpSpPr>
        <p:pic>
          <p:nvPicPr>
            <p:cNvPr id="13329" name="Picture 6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3504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0" name="Picture 7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3936"/>
              <a:ext cx="36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1" name="Picture 8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6" y="3120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9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4" y="3120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Picture 10" descr="hoadong">
              <a:hlinkClick r:id="rId5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3120"/>
              <a:ext cx="8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319" name="Picture 20" descr="Clover-01-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4876800"/>
            <a:ext cx="952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685800" y="20574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00CC"/>
                </a:solidFill>
                <a:latin typeface="Arial"/>
              </a:rPr>
              <a:t>    </a:t>
            </a:r>
            <a:r>
              <a:rPr lang="en-US" sz="3200" i="1" u="sng">
                <a:solidFill>
                  <a:srgbClr val="0000CC"/>
                </a:solidFill>
                <a:latin typeface="Arial"/>
              </a:rPr>
              <a:t>Ghi nhớ</a:t>
            </a:r>
            <a:r>
              <a:rPr lang="en-US" sz="2800">
                <a:solidFill>
                  <a:srgbClr val="0000CC"/>
                </a:solidFill>
                <a:latin typeface="Arial"/>
              </a:rPr>
              <a:t>  :</a:t>
            </a:r>
            <a:endParaRPr lang="en-US" sz="2800" i="1" u="sng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pSp>
        <p:nvGrpSpPr>
          <p:cNvPr id="13321" name="Group 14"/>
          <p:cNvGrpSpPr>
            <a:grpSpLocks/>
          </p:cNvGrpSpPr>
          <p:nvPr/>
        </p:nvGrpSpPr>
        <p:grpSpPr bwMode="auto">
          <a:xfrm rot="-5400000">
            <a:off x="-266700" y="5200650"/>
            <a:ext cx="2305050" cy="1619250"/>
            <a:chOff x="0" y="3120"/>
            <a:chExt cx="1536" cy="1200"/>
          </a:xfrm>
        </p:grpSpPr>
        <p:pic>
          <p:nvPicPr>
            <p:cNvPr id="13324" name="Picture 15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16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17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18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19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066800" y="609600"/>
            <a:ext cx="716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2800" u="sng">
                <a:solidFill>
                  <a:srgbClr val="6600CC"/>
                </a:solidFill>
              </a:rPr>
              <a:t>Đạo đức</a:t>
            </a:r>
            <a:r>
              <a:rPr lang="en-US" sz="2800" u="sng"/>
              <a:t>                                                             </a:t>
            </a:r>
            <a:r>
              <a:rPr lang="en-US" sz="3200">
                <a:solidFill>
                  <a:srgbClr val="FF0000"/>
                </a:solidFill>
              </a:rPr>
              <a:t>Chăm sóc cây trồng, vật nuôi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685800" y="2590800"/>
            <a:ext cx="8001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00CC"/>
                </a:solidFill>
                <a:latin typeface="Arial"/>
              </a:rPr>
              <a:t>    Cây trồng vật nuôi  mang lại mang lại lợi   ích và niềm vui cho con ng</a:t>
            </a:r>
            <a:r>
              <a:rPr lang="vi-VN" sz="2800">
                <a:solidFill>
                  <a:srgbClr val="0000CC"/>
                </a:solidFill>
                <a:latin typeface="Arial"/>
              </a:rPr>
              <a:t>ư</a:t>
            </a:r>
            <a:r>
              <a:rPr lang="en-US" sz="2800">
                <a:solidFill>
                  <a:srgbClr val="0000CC"/>
                </a:solidFill>
                <a:latin typeface="Arial"/>
              </a:rPr>
              <a:t>ời. Vì vậy, mọi ng</a:t>
            </a:r>
            <a:r>
              <a:rPr lang="vi-VN" sz="2800">
                <a:solidFill>
                  <a:srgbClr val="0000CC"/>
                </a:solidFill>
                <a:latin typeface="Arial"/>
              </a:rPr>
              <a:t>ư</a:t>
            </a:r>
            <a:r>
              <a:rPr lang="en-US" sz="2800">
                <a:solidFill>
                  <a:srgbClr val="0000CC"/>
                </a:solidFill>
                <a:latin typeface="Arial"/>
              </a:rPr>
              <a:t>ờicần tham gia ch</a:t>
            </a:r>
            <a:r>
              <a:rPr lang="vi-VN" sz="2800">
                <a:solidFill>
                  <a:srgbClr val="0000CC"/>
                </a:solidFill>
                <a:latin typeface="Arial"/>
              </a:rPr>
              <a:t>ă</a:t>
            </a:r>
            <a:r>
              <a:rPr lang="en-US" sz="2800">
                <a:solidFill>
                  <a:srgbClr val="0000CC"/>
                </a:solidFill>
                <a:latin typeface="Arial"/>
              </a:rPr>
              <a:t>m sóc, bảo vệ cây trồng, vật nuôi.       </a:t>
            </a:r>
            <a:endParaRPr lang="en-US" sz="2800" i="1" u="sng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>
    <p:cover dir="d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̉nh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5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8534400" y="6553200"/>
            <a:ext cx="609600" cy="304800"/>
          </a:xfrm>
          <a:prstGeom prst="rightArrow">
            <a:avLst>
              <a:gd name="adj1" fmla="val 50000"/>
              <a:gd name="adj2" fmla="val 28571"/>
            </a:avLst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W0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28600" y="609600"/>
            <a:ext cx="8210550" cy="1812925"/>
            <a:chOff x="144" y="384"/>
            <a:chExt cx="5172" cy="1142"/>
          </a:xfrm>
        </p:grpSpPr>
        <p:pic>
          <p:nvPicPr>
            <p:cNvPr id="15364" name="Picture 4" descr="DOV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864164">
              <a:off x="1440" y="384"/>
              <a:ext cx="80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5" descr="DOV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413270">
              <a:off x="1834" y="1151"/>
              <a:ext cx="61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6" descr="DOV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729026">
              <a:off x="4512" y="480"/>
              <a:ext cx="80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7" descr="DOV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847339">
              <a:off x="3168" y="432"/>
              <a:ext cx="80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8" descr="DOV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2007749">
              <a:off x="144" y="480"/>
              <a:ext cx="804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6781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endParaRPr lang="en-US" sz="2000">
              <a:solidFill>
                <a:srgbClr val="6600CC"/>
              </a:solidFill>
            </a:endParaRPr>
          </a:p>
          <a:p>
            <a:pPr algn="ctr" defTabSz="912813">
              <a:spcBef>
                <a:spcPct val="50000"/>
              </a:spcBef>
            </a:pPr>
            <a:r>
              <a:rPr lang="en-US" sz="2000" u="sng">
                <a:solidFill>
                  <a:srgbClr val="6600CC"/>
                </a:solidFill>
              </a:rPr>
              <a:t>Đạo đức</a:t>
            </a:r>
            <a:endParaRPr lang="vi-VN" sz="2000" u="sng">
              <a:solidFill>
                <a:srgbClr val="6600CC"/>
              </a:solidFill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143000" y="2057400"/>
            <a:ext cx="3200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u="sng">
                <a:solidFill>
                  <a:srgbClr val="FF0000"/>
                </a:solidFill>
              </a:rPr>
              <a:t>Kiểm tra bài cũ: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43000" y="266700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000" u="sng">
                <a:solidFill>
                  <a:srgbClr val="FF0000"/>
                </a:solidFill>
              </a:rPr>
              <a:t>Câu 1: </a:t>
            </a:r>
            <a:r>
              <a:rPr lang="en-US" sz="2000">
                <a:solidFill>
                  <a:srgbClr val="FF0000"/>
                </a:solidFill>
              </a:rPr>
              <a:t>Nêu bốn tác dụng chính của nguồn nước?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66800" y="342900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000" u="sng">
                <a:solidFill>
                  <a:srgbClr val="FF0000"/>
                </a:solidFill>
              </a:rPr>
              <a:t>Câu 2: </a:t>
            </a:r>
            <a:r>
              <a:rPr lang="en-US" sz="2000">
                <a:solidFill>
                  <a:srgbClr val="FF0000"/>
                </a:solidFill>
              </a:rPr>
              <a:t>Nêu những biện pháp bảo vệ nguồn nước?</a:t>
            </a:r>
          </a:p>
        </p:txBody>
      </p:sp>
      <p:pic>
        <p:nvPicPr>
          <p:cNvPr id="3078" name="Picture 2" descr="flower1_div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295400" y="61722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9" name="Group 2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8" y="0"/>
            <a:chExt cx="5808" cy="4320"/>
          </a:xfrm>
        </p:grpSpPr>
        <p:pic>
          <p:nvPicPr>
            <p:cNvPr id="3080" name="Picture 29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1" name="Picture 3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3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3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2286000" y="882650"/>
            <a:ext cx="482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>
                <a:solidFill>
                  <a:srgbClr val="6600CC"/>
                </a:solidFill>
              </a:rPr>
              <a:t>               </a:t>
            </a:r>
            <a:r>
              <a:rPr lang="en-US" sz="2800" u="sng">
                <a:solidFill>
                  <a:srgbClr val="6600CC"/>
                </a:solidFill>
              </a:rPr>
              <a:t>Đạo </a:t>
            </a:r>
            <a:r>
              <a:rPr lang="vi-VN" sz="2800" u="sng">
                <a:solidFill>
                  <a:srgbClr val="6600CC"/>
                </a:solidFill>
              </a:rPr>
              <a:t>đ</a:t>
            </a:r>
            <a:r>
              <a:rPr lang="en-US" sz="2800" u="sng">
                <a:solidFill>
                  <a:srgbClr val="6600CC"/>
                </a:solidFill>
              </a:rPr>
              <a:t>ức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09600" y="1416050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          Ch</a:t>
            </a:r>
            <a:r>
              <a:rPr lang="vi-VN" sz="3600">
                <a:solidFill>
                  <a:srgbClr val="FF0000"/>
                </a:solidFill>
              </a:rPr>
              <a:t>ă</a:t>
            </a:r>
            <a:r>
              <a:rPr lang="en-US" sz="3600">
                <a:solidFill>
                  <a:srgbClr val="FF0000"/>
                </a:solidFill>
              </a:rPr>
              <a:t>m sóc cây trồng, vật nuôi</a:t>
            </a:r>
            <a:r>
              <a:rPr lang="en-US" sz="3600">
                <a:latin typeface="Times New Roman" pitchFamily="18" charset="0"/>
              </a:rPr>
              <a:t> </a:t>
            </a:r>
            <a:endParaRPr lang="en-US" sz="3600">
              <a:latin typeface=".VnTime" pitchFamily="34" charset="0"/>
            </a:endParaRPr>
          </a:p>
        </p:txBody>
      </p:sp>
      <p:sp>
        <p:nvSpPr>
          <p:cNvPr id="45063" name="Text Box 42"/>
          <p:cNvSpPr txBox="1">
            <a:spLocks noChangeArrowheads="1"/>
          </p:cNvSpPr>
          <p:nvPr/>
        </p:nvSpPr>
        <p:spPr bwMode="auto">
          <a:xfrm>
            <a:off x="838200" y="228600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u="sng">
                <a:solidFill>
                  <a:srgbClr val="6600CC"/>
                </a:solidFill>
              </a:rPr>
              <a:t>Hoạt động</a:t>
            </a:r>
            <a:r>
              <a:rPr lang="en-US" sz="2400">
                <a:solidFill>
                  <a:srgbClr val="6600CC"/>
                </a:solidFill>
              </a:rPr>
              <a:t> 1: Trũ </a:t>
            </a:r>
            <a:r>
              <a:rPr lang="en-US" sz="2800">
                <a:solidFill>
                  <a:srgbClr val="6600CC"/>
                </a:solidFill>
              </a:rPr>
              <a:t>c</a:t>
            </a:r>
            <a:r>
              <a:rPr lang="en-US" sz="2400">
                <a:solidFill>
                  <a:srgbClr val="6600CC"/>
                </a:solidFill>
              </a:rPr>
              <a:t>hơi:"</a:t>
            </a:r>
            <a:r>
              <a:rPr lang="en-US" sz="2400" i="1">
                <a:solidFill>
                  <a:srgbClr val="6600CC"/>
                </a:solidFill>
              </a:rPr>
              <a:t>Ai đoán đúng</a:t>
            </a:r>
            <a:r>
              <a:rPr lang="en-US" sz="2400">
                <a:solidFill>
                  <a:srgbClr val="6600CC"/>
                </a:solidFill>
              </a:rPr>
              <a:t>”</a:t>
            </a:r>
          </a:p>
          <a:p>
            <a:pPr defTabSz="912813">
              <a:spcBef>
                <a:spcPct val="50000"/>
              </a:spcBef>
            </a:pPr>
            <a:endParaRPr lang="en-US" sz="2400">
              <a:solidFill>
                <a:srgbClr val="6600CC"/>
              </a:solidFill>
              <a:latin typeface=".VnTime" pitchFamily="34" charset="0"/>
            </a:endParaRPr>
          </a:p>
        </p:txBody>
      </p:sp>
      <p:grpSp>
        <p:nvGrpSpPr>
          <p:cNvPr id="4101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102" name="Picture 22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627" y="2151"/>
              <a:ext cx="412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23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1978" y="2096"/>
              <a:ext cx="4122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76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ây mận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bo s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4384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6" descr="cây khế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048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cây mí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048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0" descr="cây thien tu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572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 descr="nh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304800"/>
            <a:ext cx="1981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4" descr="vị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24384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6" descr="mai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45720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8" descr="gatro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25146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0" descr="ổi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5800" y="45720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22" descr="lonco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343400" y="24384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24" descr="trâu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58000" y="45720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26" descr="MMj01724770000[1]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05200" y="60198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457200" y="19653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Cây roi</a:t>
            </a:r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2057400" y="4114800"/>
            <a:ext cx="1676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</a:t>
            </a:r>
            <a:r>
              <a:rPr lang="en-US" sz="2000">
                <a:solidFill>
                  <a:srgbClr val="FF0000"/>
                </a:solidFill>
              </a:rPr>
              <a:t>Con bò sữa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4191000" y="19812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        </a:t>
            </a:r>
            <a:r>
              <a:rPr lang="en-US" sz="2000">
                <a:solidFill>
                  <a:srgbClr val="FF0000"/>
                </a:solidFill>
              </a:rPr>
              <a:t>Cây khế</a:t>
            </a:r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7162800" y="1965325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Cây mít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1828800" y="64611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</a:t>
            </a:r>
            <a:r>
              <a:rPr lang="en-US" sz="2000">
                <a:solidFill>
                  <a:srgbClr val="FF0000"/>
                </a:solidFill>
              </a:rPr>
              <a:t>Cây thiên tuế</a:t>
            </a:r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2286000" y="19812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  </a:t>
            </a:r>
            <a:r>
              <a:rPr lang="en-US" sz="2000">
                <a:solidFill>
                  <a:srgbClr val="FF0000"/>
                </a:solidFill>
              </a:rPr>
              <a:t>Cây nho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4419600" y="4114800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    </a:t>
            </a:r>
            <a:r>
              <a:rPr lang="en-US" sz="2000">
                <a:solidFill>
                  <a:srgbClr val="FF0000"/>
                </a:solidFill>
              </a:rPr>
              <a:t>Con lợn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7086600" y="4114800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    </a:t>
            </a:r>
            <a:r>
              <a:rPr lang="en-US" sz="2000">
                <a:solidFill>
                  <a:srgbClr val="FF0000"/>
                </a:solidFill>
              </a:rPr>
              <a:t>Con vịt </a:t>
            </a:r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0" y="64008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</a:t>
            </a:r>
            <a:r>
              <a:rPr lang="en-US" sz="2000">
                <a:solidFill>
                  <a:srgbClr val="FF0000"/>
                </a:solidFill>
              </a:rPr>
              <a:t>Cây mai</a:t>
            </a: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0" y="4114800"/>
            <a:ext cx="182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</a:t>
            </a:r>
            <a:r>
              <a:rPr lang="en-US" sz="2000">
                <a:solidFill>
                  <a:srgbClr val="FF0000"/>
                </a:solidFill>
              </a:rPr>
              <a:t>Con gà trống</a:t>
            </a: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5181600" y="6491288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</a:rPr>
              <a:t>Cây ổi</a:t>
            </a:r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7010400" y="6461125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        </a:t>
            </a:r>
            <a:r>
              <a:rPr lang="en-US" sz="2000">
                <a:solidFill>
                  <a:srgbClr val="FF0000"/>
                </a:solidFill>
              </a:rPr>
              <a:t>Con trâu</a:t>
            </a:r>
          </a:p>
        </p:txBody>
      </p:sp>
      <p:sp>
        <p:nvSpPr>
          <p:cNvPr id="12338" name="Oval 50"/>
          <p:cNvSpPr>
            <a:spLocks noChangeArrowheads="1"/>
          </p:cNvSpPr>
          <p:nvPr/>
        </p:nvSpPr>
        <p:spPr bwMode="auto">
          <a:xfrm>
            <a:off x="1981200" y="16764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</a:t>
            </a:r>
          </a:p>
        </p:txBody>
      </p:sp>
      <p:sp>
        <p:nvSpPr>
          <p:cNvPr id="12339" name="Oval 51"/>
          <p:cNvSpPr>
            <a:spLocks noChangeArrowheads="1"/>
          </p:cNvSpPr>
          <p:nvPr/>
        </p:nvSpPr>
        <p:spPr bwMode="auto">
          <a:xfrm>
            <a:off x="4114800" y="1752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2</a:t>
            </a:r>
          </a:p>
        </p:txBody>
      </p:sp>
      <p:sp>
        <p:nvSpPr>
          <p:cNvPr id="12340" name="Oval 52"/>
          <p:cNvSpPr>
            <a:spLocks noChangeArrowheads="1"/>
          </p:cNvSpPr>
          <p:nvPr/>
        </p:nvSpPr>
        <p:spPr bwMode="auto">
          <a:xfrm>
            <a:off x="6248400" y="16764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3</a:t>
            </a:r>
          </a:p>
        </p:txBody>
      </p:sp>
      <p:sp>
        <p:nvSpPr>
          <p:cNvPr id="12341" name="Oval 53"/>
          <p:cNvSpPr>
            <a:spLocks noChangeArrowheads="1"/>
          </p:cNvSpPr>
          <p:nvPr/>
        </p:nvSpPr>
        <p:spPr bwMode="auto">
          <a:xfrm>
            <a:off x="8382000" y="1752600"/>
            <a:ext cx="3810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4</a:t>
            </a:r>
          </a:p>
        </p:txBody>
      </p:sp>
      <p:sp>
        <p:nvSpPr>
          <p:cNvPr id="12342" name="Oval 54"/>
          <p:cNvSpPr>
            <a:spLocks noChangeArrowheads="1"/>
          </p:cNvSpPr>
          <p:nvPr/>
        </p:nvSpPr>
        <p:spPr bwMode="auto">
          <a:xfrm>
            <a:off x="228600" y="3733800"/>
            <a:ext cx="228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5</a:t>
            </a:r>
          </a:p>
        </p:txBody>
      </p:sp>
      <p:sp>
        <p:nvSpPr>
          <p:cNvPr id="12343" name="Oval 55"/>
          <p:cNvSpPr>
            <a:spLocks noChangeArrowheads="1"/>
          </p:cNvSpPr>
          <p:nvPr/>
        </p:nvSpPr>
        <p:spPr bwMode="auto">
          <a:xfrm>
            <a:off x="22098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6</a:t>
            </a:r>
          </a:p>
        </p:txBody>
      </p:sp>
      <p:sp>
        <p:nvSpPr>
          <p:cNvPr id="12344" name="Oval 56"/>
          <p:cNvSpPr>
            <a:spLocks noChangeArrowheads="1"/>
          </p:cNvSpPr>
          <p:nvPr/>
        </p:nvSpPr>
        <p:spPr bwMode="auto">
          <a:xfrm>
            <a:off x="43434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7</a:t>
            </a:r>
          </a:p>
        </p:txBody>
      </p:sp>
      <p:sp>
        <p:nvSpPr>
          <p:cNvPr id="12345" name="Oval 57"/>
          <p:cNvSpPr>
            <a:spLocks noChangeArrowheads="1"/>
          </p:cNvSpPr>
          <p:nvPr/>
        </p:nvSpPr>
        <p:spPr bwMode="auto">
          <a:xfrm>
            <a:off x="6781800" y="3810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8</a:t>
            </a:r>
          </a:p>
        </p:txBody>
      </p:sp>
      <p:sp>
        <p:nvSpPr>
          <p:cNvPr id="12346" name="Oval 58"/>
          <p:cNvSpPr>
            <a:spLocks noChangeArrowheads="1"/>
          </p:cNvSpPr>
          <p:nvPr/>
        </p:nvSpPr>
        <p:spPr bwMode="auto">
          <a:xfrm>
            <a:off x="1752600" y="6172200"/>
            <a:ext cx="2286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9</a:t>
            </a:r>
          </a:p>
        </p:txBody>
      </p:sp>
      <p:sp>
        <p:nvSpPr>
          <p:cNvPr id="12347" name="Oval 59"/>
          <p:cNvSpPr>
            <a:spLocks noChangeArrowheads="1"/>
          </p:cNvSpPr>
          <p:nvPr/>
        </p:nvSpPr>
        <p:spPr bwMode="auto">
          <a:xfrm>
            <a:off x="3733800" y="61722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10</a:t>
            </a:r>
          </a:p>
        </p:txBody>
      </p:sp>
      <p:sp>
        <p:nvSpPr>
          <p:cNvPr id="12348" name="Oval 60"/>
          <p:cNvSpPr>
            <a:spLocks noChangeArrowheads="1"/>
          </p:cNvSpPr>
          <p:nvPr/>
        </p:nvSpPr>
        <p:spPr bwMode="auto">
          <a:xfrm>
            <a:off x="6172200" y="6172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11</a:t>
            </a:r>
          </a:p>
        </p:txBody>
      </p:sp>
      <p:sp>
        <p:nvSpPr>
          <p:cNvPr id="12349" name="Oval 61"/>
          <p:cNvSpPr>
            <a:spLocks noChangeArrowheads="1"/>
          </p:cNvSpPr>
          <p:nvPr/>
        </p:nvSpPr>
        <p:spPr bwMode="auto">
          <a:xfrm>
            <a:off x="8534400" y="62484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9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2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5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8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1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4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7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0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3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6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9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7" grpId="0"/>
      <p:bldP spid="12318" grpId="0"/>
      <p:bldP spid="12319" grpId="0"/>
      <p:bldP spid="12320" grpId="0"/>
      <p:bldP spid="12321" grpId="0"/>
      <p:bldP spid="12322" grpId="0"/>
      <p:bldP spid="12323" grpId="0"/>
      <p:bldP spid="12324" grpId="0"/>
      <p:bldP spid="12325" grpId="0"/>
      <p:bldP spid="12326" grpId="0"/>
      <p:bldP spid="12327" grpId="0"/>
      <p:bldP spid="12328" grpId="0"/>
      <p:bldP spid="12338" grpId="0" animBg="1"/>
      <p:bldP spid="12339" grpId="0" animBg="1"/>
      <p:bldP spid="12340" grpId="0" animBg="1"/>
      <p:bldP spid="12341" grpId="0" animBg="1"/>
      <p:bldP spid="12342" grpId="0" animBg="1"/>
      <p:bldP spid="12343" grpId="0" animBg="1"/>
      <p:bldP spid="12344" grpId="0" animBg="1"/>
      <p:bldP spid="12345" grpId="0" animBg="1"/>
      <p:bldP spid="12346" grpId="0" animBg="1"/>
      <p:bldP spid="12347" grpId="0" animBg="1"/>
      <p:bldP spid="12348" grpId="0" animBg="1"/>
      <p:bldP spid="123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lower1_div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295400" y="61722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914400" y="1981200"/>
            <a:ext cx="281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3200" u="sng">
                <a:solidFill>
                  <a:srgbClr val="0000CC"/>
                </a:solidFill>
              </a:rPr>
              <a:t>Kết</a:t>
            </a:r>
            <a:r>
              <a:rPr lang="en-US" sz="3200" u="sng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u="sng">
                <a:solidFill>
                  <a:srgbClr val="0000CC"/>
                </a:solidFill>
              </a:rPr>
              <a:t>luận</a:t>
            </a:r>
            <a:r>
              <a:rPr lang="en-US" sz="3200">
                <a:solidFill>
                  <a:srgbClr val="0000CC"/>
                </a:solidFill>
              </a:rPr>
              <a:t>:</a:t>
            </a:r>
            <a:endParaRPr lang="vi-VN" sz="3200">
              <a:solidFill>
                <a:srgbClr val="0000CC"/>
              </a:solidFill>
            </a:endParaRPr>
          </a:p>
        </p:txBody>
      </p:sp>
      <p:pic>
        <p:nvPicPr>
          <p:cNvPr id="17412" name="Picture 4" descr="Clover-01-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952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0" y="25908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</a:rPr>
              <a:t>Các loại cây trồng vật nuôi mà em </a:t>
            </a:r>
            <a:r>
              <a:rPr lang="vi-VN" sz="2800">
                <a:solidFill>
                  <a:srgbClr val="800000"/>
                </a:solidFill>
              </a:rPr>
              <a:t>đ</a:t>
            </a:r>
            <a:r>
              <a:rPr lang="en-US" sz="2800">
                <a:solidFill>
                  <a:srgbClr val="800000"/>
                </a:solidFill>
              </a:rPr>
              <a:t>ã quan sát có tác dụng: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09600" y="3429000"/>
            <a:ext cx="7543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 eaLnBrk="0" hangingPunct="0">
              <a:spcBef>
                <a:spcPct val="50000"/>
              </a:spcBef>
            </a:pPr>
            <a:r>
              <a:rPr lang="en-US" sz="320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>
                <a:solidFill>
                  <a:srgbClr val="800000"/>
                </a:solidFill>
                <a:latin typeface="Times New Roman" pitchFamily="18" charset="0"/>
              </a:rPr>
              <a:t>*</a:t>
            </a:r>
            <a:r>
              <a:rPr lang="en-US" sz="2800">
                <a:solidFill>
                  <a:srgbClr val="800000"/>
                </a:solidFill>
              </a:rPr>
              <a:t> Làm </a:t>
            </a:r>
            <a:r>
              <a:rPr lang="vi-VN" sz="2800">
                <a:solidFill>
                  <a:srgbClr val="800000"/>
                </a:solidFill>
              </a:rPr>
              <a:t>đ</a:t>
            </a:r>
            <a:r>
              <a:rPr lang="en-US" sz="2800">
                <a:solidFill>
                  <a:srgbClr val="800000"/>
                </a:solidFill>
              </a:rPr>
              <a:t>ẹp cảnh quan môi tr</a:t>
            </a:r>
            <a:r>
              <a:rPr lang="vi-VN" sz="2800">
                <a:solidFill>
                  <a:srgbClr val="800000"/>
                </a:solidFill>
              </a:rPr>
              <a:t>ư</a:t>
            </a:r>
            <a:r>
              <a:rPr lang="en-US" sz="2800">
                <a:solidFill>
                  <a:srgbClr val="800000"/>
                </a:solidFill>
              </a:rPr>
              <a:t>ờng.</a:t>
            </a:r>
          </a:p>
          <a:p>
            <a:pPr defTabSz="912813" eaLnBrk="0" hangingPunct="0"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</a:rPr>
              <a:t> * Cung cấp cho con ng</a:t>
            </a:r>
            <a:r>
              <a:rPr lang="vi-VN" sz="2800">
                <a:solidFill>
                  <a:srgbClr val="800000"/>
                </a:solidFill>
              </a:rPr>
              <a:t>ư</a:t>
            </a:r>
            <a:r>
              <a:rPr lang="en-US" sz="2800">
                <a:solidFill>
                  <a:srgbClr val="800000"/>
                </a:solidFill>
              </a:rPr>
              <a:t>ời thức </a:t>
            </a:r>
            <a:r>
              <a:rPr lang="vi-VN" sz="2800">
                <a:solidFill>
                  <a:srgbClr val="800000"/>
                </a:solidFill>
              </a:rPr>
              <a:t>ă</a:t>
            </a:r>
            <a:r>
              <a:rPr lang="en-US" sz="2800">
                <a:solidFill>
                  <a:srgbClr val="800000"/>
                </a:solidFill>
              </a:rPr>
              <a:t>n, l</a:t>
            </a:r>
            <a:r>
              <a:rPr lang="vi-VN" sz="2800">
                <a:solidFill>
                  <a:srgbClr val="800000"/>
                </a:solidFill>
              </a:rPr>
              <a:t>ươ</a:t>
            </a:r>
            <a:r>
              <a:rPr lang="en-US" sz="2800">
                <a:solidFill>
                  <a:srgbClr val="800000"/>
                </a:solidFill>
              </a:rPr>
              <a:t>ng thực thực phẩm cần thiết cho sức</a:t>
            </a:r>
            <a:r>
              <a:rPr lang="en-US" sz="3200">
                <a:solidFill>
                  <a:srgbClr val="800000"/>
                </a:solidFill>
              </a:rPr>
              <a:t> khoẻ.</a:t>
            </a:r>
          </a:p>
        </p:txBody>
      </p:sp>
      <p:sp>
        <p:nvSpPr>
          <p:cNvPr id="6151" name="Text Box 3"/>
          <p:cNvSpPr txBox="1">
            <a:spLocks noChangeArrowheads="1"/>
          </p:cNvSpPr>
          <p:nvPr/>
        </p:nvSpPr>
        <p:spPr bwMode="auto">
          <a:xfrm>
            <a:off x="1066800" y="533400"/>
            <a:ext cx="716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2800" u="sng">
                <a:solidFill>
                  <a:srgbClr val="6600CC"/>
                </a:solidFill>
              </a:rPr>
              <a:t>Đạo đức</a:t>
            </a:r>
            <a:r>
              <a:rPr lang="en-US" sz="2800" u="sng"/>
              <a:t>                                                             </a:t>
            </a:r>
            <a:r>
              <a:rPr lang="en-US" sz="3200">
                <a:solidFill>
                  <a:srgbClr val="FF0000"/>
                </a:solidFill>
              </a:rPr>
              <a:t>Chăm sóc cây trồng, vật nuôi</a:t>
            </a:r>
            <a:endParaRPr lang="vi-VN" sz="3200">
              <a:solidFill>
                <a:srgbClr val="FF0000"/>
              </a:solidFill>
            </a:endParaRPr>
          </a:p>
        </p:txBody>
      </p:sp>
      <p:grpSp>
        <p:nvGrpSpPr>
          <p:cNvPr id="615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8" y="0"/>
            <a:chExt cx="5808" cy="4320"/>
          </a:xfrm>
        </p:grpSpPr>
        <p:pic>
          <p:nvPicPr>
            <p:cNvPr id="6153" name="Picture 22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23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5" name="Picture 24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25" descr="n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cover dir="d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6" descr="MMj0172477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60198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42"/>
          <p:cNvSpPr txBox="1">
            <a:spLocks noChangeArrowheads="1"/>
          </p:cNvSpPr>
          <p:nvPr/>
        </p:nvSpPr>
        <p:spPr bwMode="auto">
          <a:xfrm>
            <a:off x="533400" y="2209800"/>
            <a:ext cx="8229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 u="sng">
                <a:solidFill>
                  <a:srgbClr val="6600CC"/>
                </a:solidFill>
              </a:rPr>
              <a:t>Hoạt động</a:t>
            </a:r>
            <a:r>
              <a:rPr lang="en-US" sz="2800">
                <a:solidFill>
                  <a:srgbClr val="6600CC"/>
                </a:solidFill>
              </a:rPr>
              <a:t> 2: Quan sát tranh và trả lời câu hỏi</a:t>
            </a:r>
          </a:p>
          <a:p>
            <a:pPr defTabSz="912813">
              <a:spcBef>
                <a:spcPct val="50000"/>
              </a:spcBef>
            </a:pPr>
            <a:endParaRPr lang="en-US" sz="2800">
              <a:solidFill>
                <a:srgbClr val="6600CC"/>
              </a:solidFill>
              <a:latin typeface=".VnTime" pitchFamily="34" charset="0"/>
            </a:endParaRPr>
          </a:p>
        </p:txBody>
      </p:sp>
      <p:sp>
        <p:nvSpPr>
          <p:cNvPr id="7172" name="Text Box 43"/>
          <p:cNvSpPr txBox="1">
            <a:spLocks noChangeArrowheads="1"/>
          </p:cNvSpPr>
          <p:nvPr/>
        </p:nvSpPr>
        <p:spPr bwMode="auto">
          <a:xfrm>
            <a:off x="5257800" y="6553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endParaRPr lang="en-US"/>
          </a:p>
        </p:txBody>
      </p:sp>
      <p:pic>
        <p:nvPicPr>
          <p:cNvPr id="7173" name="Picture 2" descr="flower1_div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295400" y="61722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66800" y="533400"/>
            <a:ext cx="716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2800" u="sng">
                <a:solidFill>
                  <a:srgbClr val="6600CC"/>
                </a:solidFill>
              </a:rPr>
              <a:t>Đạo đức</a:t>
            </a:r>
            <a:r>
              <a:rPr lang="en-US" sz="2800" u="sng"/>
              <a:t>                                                             </a:t>
            </a:r>
            <a:r>
              <a:rPr lang="en-US" sz="3200">
                <a:solidFill>
                  <a:srgbClr val="FF0000"/>
                </a:solidFill>
              </a:rPr>
              <a:t>Chăm sóc cây trồng, vật nuôi</a:t>
            </a:r>
            <a:endParaRPr lang="vi-VN" sz="3200">
              <a:solidFill>
                <a:srgbClr val="FF0000"/>
              </a:solidFill>
            </a:endParaRPr>
          </a:p>
        </p:txBody>
      </p:sp>
      <p:grpSp>
        <p:nvGrpSpPr>
          <p:cNvPr id="7175" name="Group 20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8" y="0"/>
            <a:chExt cx="5808" cy="4320"/>
          </a:xfrm>
        </p:grpSpPr>
        <p:pic>
          <p:nvPicPr>
            <p:cNvPr id="7176" name="Picture 21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7" name="Picture 22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23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24" descr="n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11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400800" cy="1066800"/>
          </a:xfrm>
        </p:spPr>
        <p:txBody>
          <a:bodyPr/>
          <a:lstStyle/>
          <a:p>
            <a:pPr defTabSz="912813" eaLnBrk="1" hangingPunct="1"/>
            <a:r>
              <a:rPr lang="en-US" sz="2400" b="1" smtClean="0">
                <a:solidFill>
                  <a:srgbClr val="D60093"/>
                </a:solidFill>
              </a:rPr>
              <a:t>Cho biết các bạn trong mỗi tranh d</a:t>
            </a:r>
            <a:r>
              <a:rPr lang="vi-VN" sz="2400" b="1" smtClean="0">
                <a:solidFill>
                  <a:srgbClr val="D60093"/>
                </a:solidFill>
              </a:rPr>
              <a:t>ư</a:t>
            </a:r>
            <a:r>
              <a:rPr lang="en-US" sz="2400" b="1" smtClean="0">
                <a:solidFill>
                  <a:srgbClr val="D60093"/>
                </a:solidFill>
              </a:rPr>
              <a:t>ới </a:t>
            </a:r>
            <a:r>
              <a:rPr lang="vi-VN" sz="2400" b="1" smtClean="0">
                <a:solidFill>
                  <a:srgbClr val="D60093"/>
                </a:solidFill>
              </a:rPr>
              <a:t>đ</a:t>
            </a:r>
            <a:r>
              <a:rPr lang="en-US" sz="2400" b="1" smtClean="0">
                <a:solidFill>
                  <a:srgbClr val="D60093"/>
                </a:solidFill>
              </a:rPr>
              <a:t>ây </a:t>
            </a:r>
            <a:r>
              <a:rPr lang="vi-VN" sz="2400" b="1" smtClean="0">
                <a:solidFill>
                  <a:srgbClr val="D60093"/>
                </a:solidFill>
              </a:rPr>
              <a:t>đ</a:t>
            </a:r>
            <a:r>
              <a:rPr lang="en-US" sz="2400" b="1" smtClean="0">
                <a:solidFill>
                  <a:srgbClr val="D60093"/>
                </a:solidFill>
              </a:rPr>
              <a:t>ang làm gì? Việc làm </a:t>
            </a:r>
            <a:r>
              <a:rPr lang="vi-VN" sz="2400" b="1" smtClean="0">
                <a:solidFill>
                  <a:srgbClr val="D60093"/>
                </a:solidFill>
              </a:rPr>
              <a:t>đ</a:t>
            </a:r>
            <a:r>
              <a:rPr lang="en-US" sz="2400" b="1" smtClean="0">
                <a:solidFill>
                  <a:srgbClr val="D60093"/>
                </a:solidFill>
              </a:rPr>
              <a:t>ó có tác dụng gì?</a:t>
            </a:r>
          </a:p>
        </p:txBody>
      </p:sp>
      <p:pic>
        <p:nvPicPr>
          <p:cNvPr id="8195" name="Picture 3" descr="trong c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tuoi cay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295400"/>
            <a:ext cx="3124200" cy="2438400"/>
          </a:xfrm>
          <a:noFill/>
        </p:spPr>
      </p:pic>
      <p:pic>
        <p:nvPicPr>
          <p:cNvPr id="8197" name="Picture 5" descr="tam he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39624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em cho ga 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3962400"/>
            <a:ext cx="3124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762000" y="2667000"/>
            <a:ext cx="3810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838200" y="5410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en-US" sz="16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8153400" y="2514600"/>
            <a:ext cx="3048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en-US" sz="16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8229600" y="5486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defTabSz="912813"/>
            <a:r>
              <a:rPr lang="en-US" sz="16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819150" y="1981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/>
            <a:endParaRPr lang="en-US"/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3794125" y="247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8205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8" y="0"/>
            <a:chExt cx="5808" cy="4320"/>
          </a:xfrm>
        </p:grpSpPr>
        <p:pic>
          <p:nvPicPr>
            <p:cNvPr id="8206" name="Picture 20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21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8" name="Picture 22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9" name="Picture 23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9" grpId="0" animBg="1"/>
      <p:bldP spid="8200" grpId="0" animBg="1"/>
      <p:bldP spid="8201" grpId="0" animBg="1"/>
      <p:bldP spid="82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6" descr="MMj0172477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60198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42"/>
          <p:cNvSpPr txBox="1">
            <a:spLocks noChangeArrowheads="1"/>
          </p:cNvSpPr>
          <p:nvPr/>
        </p:nvSpPr>
        <p:spPr bwMode="auto">
          <a:xfrm>
            <a:off x="304800" y="2057400"/>
            <a:ext cx="82296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800" i="1">
                <a:solidFill>
                  <a:srgbClr val="800000"/>
                </a:solidFill>
              </a:rPr>
              <a:t>Kết luận:</a:t>
            </a:r>
            <a:r>
              <a:rPr lang="en-US" sz="2800" u="sng">
                <a:solidFill>
                  <a:srgbClr val="800000"/>
                </a:solidFill>
              </a:rPr>
              <a:t> </a:t>
            </a:r>
          </a:p>
          <a:p>
            <a:pPr defTabSz="912813"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</a:rPr>
              <a:t>  - Cây trồng vật nuôi cung cấp thức ăn cho chúng ta.</a:t>
            </a:r>
          </a:p>
          <a:p>
            <a:pPr defTabSz="912813">
              <a:spcBef>
                <a:spcPct val="50000"/>
              </a:spcBef>
            </a:pPr>
            <a:r>
              <a:rPr lang="en-US" sz="2800">
                <a:solidFill>
                  <a:srgbClr val="800000"/>
                </a:solidFill>
              </a:rPr>
              <a:t>  - Chúng ta cần bảo vệ, chăm sóc cây trồng, vật nuôi.</a:t>
            </a:r>
          </a:p>
          <a:p>
            <a:pPr defTabSz="912813">
              <a:spcBef>
                <a:spcPct val="50000"/>
              </a:spcBef>
            </a:pPr>
            <a:endParaRPr lang="en-US" sz="2800">
              <a:solidFill>
                <a:srgbClr val="800000"/>
              </a:solidFill>
            </a:endParaRPr>
          </a:p>
        </p:txBody>
      </p:sp>
      <p:sp>
        <p:nvSpPr>
          <p:cNvPr id="9220" name="Text Box 43"/>
          <p:cNvSpPr txBox="1">
            <a:spLocks noChangeArrowheads="1"/>
          </p:cNvSpPr>
          <p:nvPr/>
        </p:nvSpPr>
        <p:spPr bwMode="auto">
          <a:xfrm>
            <a:off x="5257800" y="6553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endParaRPr lang="en-US"/>
          </a:p>
        </p:txBody>
      </p:sp>
      <p:pic>
        <p:nvPicPr>
          <p:cNvPr id="9221" name="Picture 2" descr="flower1_div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295400" y="61722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2" name="Group 14"/>
          <p:cNvGrpSpPr>
            <a:grpSpLocks/>
          </p:cNvGrpSpPr>
          <p:nvPr/>
        </p:nvGrpSpPr>
        <p:grpSpPr bwMode="auto">
          <a:xfrm rot="-5400000">
            <a:off x="-419100" y="5048250"/>
            <a:ext cx="2305050" cy="1619250"/>
            <a:chOff x="0" y="3120"/>
            <a:chExt cx="1536" cy="1200"/>
          </a:xfrm>
        </p:grpSpPr>
        <p:pic>
          <p:nvPicPr>
            <p:cNvPr id="9230" name="Picture 15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6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17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3" name="Picture 18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4" name="Picture 19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223" name="Group 5"/>
          <p:cNvGrpSpPr>
            <a:grpSpLocks/>
          </p:cNvGrpSpPr>
          <p:nvPr/>
        </p:nvGrpSpPr>
        <p:grpSpPr bwMode="auto">
          <a:xfrm rot="10800000">
            <a:off x="7532688" y="5021263"/>
            <a:ext cx="1763712" cy="1989137"/>
            <a:chOff x="4224" y="3120"/>
            <a:chExt cx="1536" cy="1200"/>
          </a:xfrm>
        </p:grpSpPr>
        <p:pic>
          <p:nvPicPr>
            <p:cNvPr id="9225" name="Picture 6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3504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7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3936"/>
              <a:ext cx="36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8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6" y="3120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9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4" y="3120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9" name="Picture 10" descr="hoadong">
              <a:hlinkClick r:id="rId5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3120"/>
              <a:ext cx="8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66800" y="533400"/>
            <a:ext cx="716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2800" u="sng">
                <a:solidFill>
                  <a:srgbClr val="6600CC"/>
                </a:solidFill>
              </a:rPr>
              <a:t>Đạo đức</a:t>
            </a:r>
            <a:r>
              <a:rPr lang="en-US" sz="2800" u="sng"/>
              <a:t>                                                             </a:t>
            </a:r>
            <a:r>
              <a:rPr lang="en-US" sz="3200">
                <a:solidFill>
                  <a:srgbClr val="FF0000"/>
                </a:solidFill>
              </a:rPr>
              <a:t>Chăm sóc cây trồng, vật nuôi</a:t>
            </a:r>
            <a:endParaRPr lang="vi-V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112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 descr="MMj017247700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6019800"/>
            <a:ext cx="175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42"/>
          <p:cNvSpPr txBox="1">
            <a:spLocks noChangeArrowheads="1"/>
          </p:cNvSpPr>
          <p:nvPr/>
        </p:nvSpPr>
        <p:spPr bwMode="auto">
          <a:xfrm>
            <a:off x="457200" y="1905000"/>
            <a:ext cx="8001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400" u="sng">
                <a:solidFill>
                  <a:srgbClr val="0000CC"/>
                </a:solidFill>
              </a:rPr>
              <a:t>Hoạt động</a:t>
            </a:r>
            <a:r>
              <a:rPr lang="en-US" sz="2400">
                <a:solidFill>
                  <a:srgbClr val="0000CC"/>
                </a:solidFill>
              </a:rPr>
              <a:t> 3: Đóng vai</a:t>
            </a:r>
          </a:p>
          <a:p>
            <a:pPr defTabSz="912813">
              <a:spcBef>
                <a:spcPct val="50000"/>
              </a:spcBef>
            </a:pPr>
            <a:endParaRPr lang="en-US" sz="240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0244" name="Text Box 43"/>
          <p:cNvSpPr txBox="1">
            <a:spLocks noChangeArrowheads="1"/>
          </p:cNvSpPr>
          <p:nvPr/>
        </p:nvSpPr>
        <p:spPr bwMode="auto">
          <a:xfrm>
            <a:off x="5257800" y="6553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endParaRPr lang="en-US"/>
          </a:p>
        </p:txBody>
      </p:sp>
      <p:pic>
        <p:nvPicPr>
          <p:cNvPr id="10245" name="Picture 2" descr="flower1_div_md_w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295400" y="61722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6" name="Group 14"/>
          <p:cNvGrpSpPr>
            <a:grpSpLocks/>
          </p:cNvGrpSpPr>
          <p:nvPr/>
        </p:nvGrpSpPr>
        <p:grpSpPr bwMode="auto">
          <a:xfrm rot="-5400000">
            <a:off x="-419100" y="5048250"/>
            <a:ext cx="2305050" cy="1619250"/>
            <a:chOff x="0" y="3120"/>
            <a:chExt cx="1536" cy="1200"/>
          </a:xfrm>
        </p:grpSpPr>
        <p:pic>
          <p:nvPicPr>
            <p:cNvPr id="10260" name="Picture 15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504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1" name="Picture 16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936"/>
              <a:ext cx="36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2" name="Picture 17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2" y="3120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3" name="Picture 18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0" y="3120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4" name="Picture 19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120"/>
              <a:ext cx="8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47" name="Group 5"/>
          <p:cNvGrpSpPr>
            <a:grpSpLocks/>
          </p:cNvGrpSpPr>
          <p:nvPr/>
        </p:nvGrpSpPr>
        <p:grpSpPr bwMode="auto">
          <a:xfrm rot="10800000">
            <a:off x="7532688" y="5021263"/>
            <a:ext cx="1763712" cy="1989137"/>
            <a:chOff x="4224" y="3120"/>
            <a:chExt cx="1536" cy="1200"/>
          </a:xfrm>
        </p:grpSpPr>
        <p:pic>
          <p:nvPicPr>
            <p:cNvPr id="10255" name="Picture 6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3504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7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3936"/>
              <a:ext cx="36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7" name="Picture 8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6" y="3120"/>
              <a:ext cx="45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8" name="Picture 9" descr="hoadong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84" y="3120"/>
              <a:ext cx="576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9" name="Picture 10" descr="hoadong">
              <a:hlinkClick r:id="rId5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3120"/>
              <a:ext cx="816" cy="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55" name="Text Box 42"/>
          <p:cNvSpPr txBox="1">
            <a:spLocks noChangeArrowheads="1"/>
          </p:cNvSpPr>
          <p:nvPr/>
        </p:nvSpPr>
        <p:spPr bwMode="auto">
          <a:xfrm>
            <a:off x="533400" y="2438400"/>
            <a:ext cx="82296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2000" u="sng">
                <a:solidFill>
                  <a:srgbClr val="0000CC"/>
                </a:solidFill>
              </a:rPr>
              <a:t>Yêu cầu:</a:t>
            </a:r>
          </a:p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  Mỗi nhóm có một nhiệm vụ chọn một con vật nuôi hoặc cây trồng mình yêu thích để lập trang trại sản xuất, ví dụ :</a:t>
            </a:r>
          </a:p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  - Là chủ trang trại</a:t>
            </a:r>
          </a:p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  - Là chủ vườn cây</a:t>
            </a:r>
          </a:p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  - Là chủ vườn hoa cây cảnh</a:t>
            </a:r>
          </a:p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  - Là chủ trại bò</a:t>
            </a:r>
          </a:p>
          <a:p>
            <a:pPr defTabSz="912813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   - Là chủ ao cá …</a:t>
            </a:r>
          </a:p>
          <a:p>
            <a:pPr defTabSz="912813">
              <a:spcBef>
                <a:spcPct val="50000"/>
              </a:spcBef>
            </a:pPr>
            <a:endParaRPr lang="en-US" sz="2000">
              <a:solidFill>
                <a:srgbClr val="0000CC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90600" y="395288"/>
            <a:ext cx="716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2800" u="sng">
                <a:solidFill>
                  <a:srgbClr val="6600CC"/>
                </a:solidFill>
              </a:rPr>
              <a:t>Đạo đức</a:t>
            </a:r>
            <a:r>
              <a:rPr lang="en-US" sz="2800" u="sng"/>
              <a:t>                                                             </a:t>
            </a:r>
            <a:r>
              <a:rPr lang="en-US" sz="3200">
                <a:solidFill>
                  <a:srgbClr val="FF0000"/>
                </a:solidFill>
              </a:rPr>
              <a:t>Chăm sóc cây trồng, vật nuôi</a:t>
            </a:r>
            <a:endParaRPr lang="vi-VN" sz="3200">
              <a:solidFill>
                <a:srgbClr val="FF0000"/>
              </a:solidFill>
            </a:endParaRPr>
          </a:p>
        </p:txBody>
      </p:sp>
      <p:grpSp>
        <p:nvGrpSpPr>
          <p:cNvPr id="10250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48" y="0"/>
            <a:chExt cx="5808" cy="4320"/>
          </a:xfrm>
        </p:grpSpPr>
        <p:pic>
          <p:nvPicPr>
            <p:cNvPr id="10251" name="Picture 22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4263"/>
              <a:ext cx="5760" cy="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23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5760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24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5400000">
              <a:off x="-2175" y="2127"/>
              <a:ext cx="4320" cy="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25" descr="n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6200000" flipH="1">
              <a:off x="3575" y="2135"/>
              <a:ext cx="4320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  <p:bldP spid="39955" grpId="0"/>
      <p:bldP spid="1126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564</Words>
  <Application>Microsoft Office PowerPoint</Application>
  <PresentationFormat>On-screen Show (4:3)</PresentationFormat>
  <Paragraphs>80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.VnTime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Cho biết các bạn trong mỗi tranh dưới đây đang làm gì? Việc làm đó có tác dụng gì?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0983.605 205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bk4</dc:creator>
  <cp:lastModifiedBy>CSTeam</cp:lastModifiedBy>
  <cp:revision>139</cp:revision>
  <dcterms:created xsi:type="dcterms:W3CDTF">2009-04-13T12:42:37Z</dcterms:created>
  <dcterms:modified xsi:type="dcterms:W3CDTF">2016-06-29T09:52:50Z</dcterms:modified>
</cp:coreProperties>
</file>