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57" r:id="rId3"/>
    <p:sldId id="258" r:id="rId4"/>
    <p:sldId id="259" r:id="rId5"/>
    <p:sldId id="260"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FF66"/>
    <a:srgbClr val="CC3300"/>
    <a:srgbClr val="CC0099"/>
    <a:srgbClr val="FF0066"/>
    <a:srgbClr val="0033CC"/>
    <a:srgbClr val="006600"/>
    <a:srgbClr val="00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1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77A92A8-F09A-4550-84FA-617213158E5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17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3FB26A5-797D-4AE8-9276-75B54AC72D3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F7E5665F-B9D4-4E65-BB6D-3F95FB22CE3B}" type="slidenum">
              <a:rPr lang="en-US" smtClean="0"/>
              <a:pPr/>
              <a:t>1</a:t>
            </a:fld>
            <a:endParaRPr lang="en-US" smtClean="0"/>
          </a:p>
        </p:txBody>
      </p:sp>
      <p:sp>
        <p:nvSpPr>
          <p:cNvPr id="8195" name="Rectangle 2"/>
          <p:cNvSpPr>
            <a:spLocks noRo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A596D5F4-61FB-4298-A317-0160BFCBE00D}" type="slidenum">
              <a:rPr lang="en-US" smtClean="0"/>
              <a:pPr/>
              <a:t>2</a:t>
            </a:fld>
            <a:endParaRPr lang="en-US" smtClean="0"/>
          </a:p>
        </p:txBody>
      </p:sp>
      <p:sp>
        <p:nvSpPr>
          <p:cNvPr id="9219" name="Rectangle 2"/>
          <p:cNvSpPr>
            <a:spLocks noRot="1" noChangeArrowheads="1" noTextEdit="1"/>
          </p:cNvSpPr>
          <p:nvPr>
            <p:ph type="sldImg"/>
          </p:nvPr>
        </p:nvSpPr>
        <p:spPr>
          <a:ln/>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E6A4B098-09BF-48E8-8B09-2CDFF2EFFCB0}" type="slidenum">
              <a:rPr lang="en-US" smtClean="0"/>
              <a:pPr/>
              <a:t>3</a:t>
            </a:fld>
            <a:endParaRPr lang="en-US" smtClean="0"/>
          </a:p>
        </p:txBody>
      </p:sp>
      <p:sp>
        <p:nvSpPr>
          <p:cNvPr id="10243" name="Rectangle 2"/>
          <p:cNvSpPr>
            <a:spLocks noRot="1" noChangeArrowheads="1" noTextEdit="1"/>
          </p:cNvSpPr>
          <p:nvPr>
            <p:ph type="sldImg"/>
          </p:nvPr>
        </p:nvSpPr>
        <p:spPr>
          <a:ln/>
        </p:spPr>
      </p:sp>
      <p:sp>
        <p:nvSpPr>
          <p:cNvPr id="102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CF3922F2-09F6-43C3-AE65-101AE8822DEB}" type="slidenum">
              <a:rPr lang="en-US" smtClean="0"/>
              <a:pPr/>
              <a:t>4</a:t>
            </a:fld>
            <a:endParaRPr lang="en-US" smtClean="0"/>
          </a:p>
        </p:txBody>
      </p:sp>
      <p:sp>
        <p:nvSpPr>
          <p:cNvPr id="11267" name="Rectangle 2"/>
          <p:cNvSpPr>
            <a:spLocks noRo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F9D757D5-8547-4B79-80AC-39FB5E1997C3}" type="slidenum">
              <a:rPr lang="en-US" smtClean="0"/>
              <a:pPr/>
              <a:t>5</a:t>
            </a:fld>
            <a:endParaRPr lang="en-US" smtClean="0"/>
          </a:p>
        </p:txBody>
      </p:sp>
      <p:sp>
        <p:nvSpPr>
          <p:cNvPr id="12291" name="Rectangle 2"/>
          <p:cNvSpPr>
            <a:spLocks noRo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088B3A5-B593-4587-A292-96E3B9CA7DB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1C02978-D179-411A-978B-714D0D8750E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3D2678E-CD02-4382-BD4E-C5A10CDDA11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172AA72-1BC6-4870-8985-334752AAFDC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94F33C-250C-407B-9A71-E720723C4A2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118251C-3EF0-4B1F-9805-74D8D04C3E9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3F5FC99-9889-4696-B65C-829E2CB8537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A114788-57E7-488B-BB22-1C2C550F8C3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BF12999-B27D-4C22-BA06-DB22DC232AE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E6CFC2-9509-41A7-986B-6CD03A0B89D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A035E79-E4BA-411B-B911-91C1815614B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33CC"/>
            </a:gs>
            <a:gs pos="100000">
              <a:srgbClr val="00185E"/>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7F381549-2DD4-4D60-8D60-8608943A5F4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2362200" y="0"/>
            <a:ext cx="5045075" cy="1373188"/>
          </a:xfrm>
          <a:prstGeom prst="rect">
            <a:avLst/>
          </a:prstGeom>
          <a:noFill/>
          <a:ln w="9525">
            <a:noFill/>
            <a:miter lim="800000"/>
            <a:headEnd/>
            <a:tailEnd/>
          </a:ln>
        </p:spPr>
        <p:txBody>
          <a:bodyPr>
            <a:spAutoFit/>
          </a:bodyPr>
          <a:lstStyle/>
          <a:p>
            <a:pPr algn="ctr"/>
            <a:endParaRPr lang="en-US" sz="2800">
              <a:solidFill>
                <a:schemeClr val="bg1"/>
              </a:solidFill>
            </a:endParaRPr>
          </a:p>
          <a:p>
            <a:pPr algn="ctr"/>
            <a:r>
              <a:rPr lang="en-US" sz="2800">
                <a:solidFill>
                  <a:schemeClr val="bg1"/>
                </a:solidFill>
              </a:rPr>
              <a:t>TIN HỌC</a:t>
            </a:r>
          </a:p>
          <a:p>
            <a:pPr algn="ctr"/>
            <a:endParaRPr lang="en-US" sz="2800">
              <a:solidFill>
                <a:schemeClr val="bg1"/>
              </a:solidFill>
            </a:endParaRPr>
          </a:p>
        </p:txBody>
      </p:sp>
      <p:sp>
        <p:nvSpPr>
          <p:cNvPr id="2051" name="Text Box 5"/>
          <p:cNvSpPr txBox="1">
            <a:spLocks noChangeArrowheads="1"/>
          </p:cNvSpPr>
          <p:nvPr/>
        </p:nvSpPr>
        <p:spPr bwMode="auto">
          <a:xfrm>
            <a:off x="2362200" y="990600"/>
            <a:ext cx="5103813" cy="457200"/>
          </a:xfrm>
          <a:prstGeom prst="rect">
            <a:avLst/>
          </a:prstGeom>
          <a:noFill/>
          <a:ln w="9525">
            <a:noFill/>
            <a:miter lim="800000"/>
            <a:headEnd/>
            <a:tailEnd/>
          </a:ln>
        </p:spPr>
        <p:txBody>
          <a:bodyPr wrap="none">
            <a:spAutoFit/>
          </a:bodyPr>
          <a:lstStyle/>
          <a:p>
            <a:r>
              <a:rPr lang="en-US">
                <a:solidFill>
                  <a:schemeClr val="bg1"/>
                </a:solidFill>
              </a:rPr>
              <a:t>Bài 5: </a:t>
            </a:r>
            <a:r>
              <a:rPr lang="en-US" sz="2400">
                <a:solidFill>
                  <a:schemeClr val="bg1"/>
                </a:solidFill>
              </a:rPr>
              <a:t>MÁY TÍNH TRONG ĐỜI SỐNG</a:t>
            </a:r>
          </a:p>
        </p:txBody>
      </p:sp>
      <p:sp>
        <p:nvSpPr>
          <p:cNvPr id="2054" name="Text Box 6"/>
          <p:cNvSpPr txBox="1">
            <a:spLocks noChangeArrowheads="1"/>
          </p:cNvSpPr>
          <p:nvPr/>
        </p:nvSpPr>
        <p:spPr bwMode="auto">
          <a:xfrm>
            <a:off x="533400" y="1676400"/>
            <a:ext cx="1911350" cy="366713"/>
          </a:xfrm>
          <a:prstGeom prst="rect">
            <a:avLst/>
          </a:prstGeom>
          <a:noFill/>
          <a:ln w="9525">
            <a:noFill/>
            <a:miter lim="800000"/>
            <a:headEnd/>
            <a:tailEnd/>
          </a:ln>
        </p:spPr>
        <p:txBody>
          <a:bodyPr wrap="none">
            <a:spAutoFit/>
          </a:bodyPr>
          <a:lstStyle/>
          <a:p>
            <a:r>
              <a:rPr lang="en-US">
                <a:solidFill>
                  <a:schemeClr val="bg1"/>
                </a:solidFill>
              </a:rPr>
              <a:t>1. Trong gia đình</a:t>
            </a:r>
          </a:p>
        </p:txBody>
      </p:sp>
      <p:sp>
        <p:nvSpPr>
          <p:cNvPr id="2055" name="Text Box 7"/>
          <p:cNvSpPr txBox="1">
            <a:spLocks noChangeArrowheads="1"/>
          </p:cNvSpPr>
          <p:nvPr/>
        </p:nvSpPr>
        <p:spPr bwMode="auto">
          <a:xfrm>
            <a:off x="914400" y="2147888"/>
            <a:ext cx="4400550" cy="366712"/>
          </a:xfrm>
          <a:prstGeom prst="rect">
            <a:avLst/>
          </a:prstGeom>
          <a:noFill/>
          <a:ln w="9525">
            <a:noFill/>
            <a:miter lim="800000"/>
            <a:headEnd/>
            <a:tailEnd/>
          </a:ln>
        </p:spPr>
        <p:txBody>
          <a:bodyPr wrap="none">
            <a:spAutoFit/>
          </a:bodyPr>
          <a:lstStyle/>
          <a:p>
            <a:r>
              <a:rPr lang="en-US">
                <a:solidFill>
                  <a:schemeClr val="bg1"/>
                </a:solidFill>
              </a:rPr>
              <a:t>+ Máy tính hoạt động được là nhờ có gì?.</a:t>
            </a:r>
          </a:p>
        </p:txBody>
      </p:sp>
      <p:sp>
        <p:nvSpPr>
          <p:cNvPr id="2056" name="Text Box 8"/>
          <p:cNvSpPr txBox="1">
            <a:spLocks noChangeArrowheads="1"/>
          </p:cNvSpPr>
          <p:nvPr/>
        </p:nvSpPr>
        <p:spPr bwMode="auto">
          <a:xfrm>
            <a:off x="939800" y="2452688"/>
            <a:ext cx="4889500" cy="366712"/>
          </a:xfrm>
          <a:prstGeom prst="rect">
            <a:avLst/>
          </a:prstGeom>
          <a:noFill/>
          <a:ln w="9525">
            <a:noFill/>
            <a:miter lim="800000"/>
            <a:headEnd/>
            <a:tailEnd/>
          </a:ln>
        </p:spPr>
        <p:txBody>
          <a:bodyPr wrap="none">
            <a:spAutoFit/>
          </a:bodyPr>
          <a:lstStyle/>
          <a:p>
            <a:r>
              <a:rPr lang="en-US">
                <a:solidFill>
                  <a:schemeClr val="bg1"/>
                </a:solidFill>
                <a:cs typeface="Arial" charset="0"/>
              </a:rPr>
              <a:t>» </a:t>
            </a:r>
            <a:r>
              <a:rPr lang="en-US">
                <a:solidFill>
                  <a:schemeClr val="bg1"/>
                </a:solidFill>
              </a:rPr>
              <a:t>Máy tính hoạt động được là nhờ có </a:t>
            </a:r>
            <a:r>
              <a:rPr lang="en-US">
                <a:solidFill>
                  <a:srgbClr val="FF0066"/>
                </a:solidFill>
              </a:rPr>
              <a:t>bộ xử lý.</a:t>
            </a:r>
          </a:p>
        </p:txBody>
      </p:sp>
      <p:pic>
        <p:nvPicPr>
          <p:cNvPr id="2057" name="Picture 9" descr="5"/>
          <p:cNvPicPr>
            <a:picLocks noChangeAspect="1" noChangeArrowheads="1"/>
          </p:cNvPicPr>
          <p:nvPr/>
        </p:nvPicPr>
        <p:blipFill>
          <a:blip r:embed="rId3"/>
          <a:srcRect/>
          <a:stretch>
            <a:fillRect/>
          </a:stretch>
        </p:blipFill>
        <p:spPr bwMode="auto">
          <a:xfrm>
            <a:off x="7337425" y="2895600"/>
            <a:ext cx="1806575" cy="3505200"/>
          </a:xfrm>
          <a:prstGeom prst="rect">
            <a:avLst/>
          </a:prstGeom>
          <a:noFill/>
          <a:ln w="9525">
            <a:noFill/>
            <a:miter lim="800000"/>
            <a:headEnd/>
            <a:tailEnd/>
          </a:ln>
        </p:spPr>
      </p:pic>
      <p:pic>
        <p:nvPicPr>
          <p:cNvPr id="2058" name="Picture 10" descr="omega2810dial500x70gl"/>
          <p:cNvPicPr>
            <a:picLocks noChangeAspect="1" noChangeArrowheads="1"/>
          </p:cNvPicPr>
          <p:nvPr/>
        </p:nvPicPr>
        <p:blipFill>
          <a:blip r:embed="rId4"/>
          <a:srcRect/>
          <a:stretch>
            <a:fillRect/>
          </a:stretch>
        </p:blipFill>
        <p:spPr bwMode="auto">
          <a:xfrm>
            <a:off x="5465763" y="2895600"/>
            <a:ext cx="1697037" cy="1828800"/>
          </a:xfrm>
          <a:prstGeom prst="rect">
            <a:avLst/>
          </a:prstGeom>
          <a:noFill/>
          <a:ln w="9525">
            <a:noFill/>
            <a:miter lim="800000"/>
            <a:headEnd/>
            <a:tailEnd/>
          </a:ln>
        </p:spPr>
      </p:pic>
      <p:pic>
        <p:nvPicPr>
          <p:cNvPr id="2059" name="Picture 11" descr="images"/>
          <p:cNvPicPr>
            <a:picLocks noChangeAspect="1" noChangeArrowheads="1"/>
          </p:cNvPicPr>
          <p:nvPr/>
        </p:nvPicPr>
        <p:blipFill>
          <a:blip r:embed="rId5"/>
          <a:srcRect/>
          <a:stretch>
            <a:fillRect/>
          </a:stretch>
        </p:blipFill>
        <p:spPr bwMode="auto">
          <a:xfrm>
            <a:off x="5410200" y="4779963"/>
            <a:ext cx="1785938" cy="1849437"/>
          </a:xfrm>
          <a:prstGeom prst="rect">
            <a:avLst/>
          </a:prstGeom>
          <a:noFill/>
          <a:ln w="9525">
            <a:noFill/>
            <a:miter lim="800000"/>
            <a:headEnd/>
            <a:tailEnd/>
          </a:ln>
        </p:spPr>
      </p:pic>
      <p:sp>
        <p:nvSpPr>
          <p:cNvPr id="2060" name="Text Box 12"/>
          <p:cNvSpPr txBox="1">
            <a:spLocks noChangeArrowheads="1"/>
          </p:cNvSpPr>
          <p:nvPr/>
        </p:nvSpPr>
        <p:spPr bwMode="auto">
          <a:xfrm>
            <a:off x="914400" y="2895600"/>
            <a:ext cx="4229100" cy="671513"/>
          </a:xfrm>
          <a:prstGeom prst="rect">
            <a:avLst/>
          </a:prstGeom>
          <a:noFill/>
          <a:ln w="9525">
            <a:noFill/>
            <a:miter lim="800000"/>
            <a:headEnd/>
            <a:tailEnd/>
          </a:ln>
        </p:spPr>
        <p:txBody>
          <a:bodyPr wrap="none">
            <a:spAutoFit/>
          </a:bodyPr>
          <a:lstStyle/>
          <a:p>
            <a:r>
              <a:rPr lang="en-US">
                <a:solidFill>
                  <a:schemeClr val="bg1"/>
                </a:solidFill>
              </a:rPr>
              <a:t>+ Các thiết bị: máy giặt, đồng hồ, ti vi …</a:t>
            </a:r>
          </a:p>
          <a:p>
            <a:r>
              <a:rPr lang="en-US">
                <a:solidFill>
                  <a:schemeClr val="bg1"/>
                </a:solidFill>
              </a:rPr>
              <a:t>hoạt động được nhờ có gì?</a:t>
            </a:r>
            <a:r>
              <a:rPr lang="en-US" sz="2000">
                <a:solidFill>
                  <a:schemeClr val="bg1"/>
                </a:solidFill>
              </a:rPr>
              <a:t> </a:t>
            </a:r>
          </a:p>
        </p:txBody>
      </p:sp>
      <p:sp>
        <p:nvSpPr>
          <p:cNvPr id="2061" name="Text Box 13"/>
          <p:cNvSpPr txBox="1">
            <a:spLocks noChangeArrowheads="1"/>
          </p:cNvSpPr>
          <p:nvPr/>
        </p:nvSpPr>
        <p:spPr bwMode="auto">
          <a:xfrm>
            <a:off x="990600" y="3663950"/>
            <a:ext cx="4222750" cy="641350"/>
          </a:xfrm>
          <a:prstGeom prst="rect">
            <a:avLst/>
          </a:prstGeom>
          <a:noFill/>
          <a:ln w="9525">
            <a:noFill/>
            <a:miter lim="800000"/>
            <a:headEnd/>
            <a:tailEnd/>
          </a:ln>
        </p:spPr>
        <p:txBody>
          <a:bodyPr wrap="none">
            <a:spAutoFit/>
          </a:bodyPr>
          <a:lstStyle/>
          <a:p>
            <a:r>
              <a:rPr lang="en-US">
                <a:solidFill>
                  <a:schemeClr val="bg1"/>
                </a:solidFill>
                <a:cs typeface="Arial" charset="0"/>
              </a:rPr>
              <a:t>» </a:t>
            </a:r>
            <a:r>
              <a:rPr lang="en-US">
                <a:solidFill>
                  <a:schemeClr val="bg1"/>
                </a:solidFill>
              </a:rPr>
              <a:t>Các thiết bị: máy giặt, đồng hồ, ti vi …</a:t>
            </a:r>
          </a:p>
          <a:p>
            <a:r>
              <a:rPr lang="en-US">
                <a:solidFill>
                  <a:schemeClr val="bg1"/>
                </a:solidFill>
              </a:rPr>
              <a:t>hoạt động được nhờ có </a:t>
            </a:r>
            <a:r>
              <a:rPr lang="en-US">
                <a:solidFill>
                  <a:srgbClr val="FF0066"/>
                </a:solidFill>
              </a:rPr>
              <a:t>bộ xử lý</a:t>
            </a:r>
            <a:r>
              <a:rPr lang="en-US">
                <a:solidFill>
                  <a:schemeClr val="bg1"/>
                </a:solidFill>
              </a:rPr>
              <a:t> </a:t>
            </a:r>
          </a:p>
        </p:txBody>
      </p:sp>
      <p:sp>
        <p:nvSpPr>
          <p:cNvPr id="2062" name="Text Box 14"/>
          <p:cNvSpPr txBox="1">
            <a:spLocks noChangeArrowheads="1"/>
          </p:cNvSpPr>
          <p:nvPr/>
        </p:nvSpPr>
        <p:spPr bwMode="auto">
          <a:xfrm>
            <a:off x="990600" y="4646613"/>
            <a:ext cx="4114800" cy="182562"/>
          </a:xfrm>
          <a:prstGeom prst="rect">
            <a:avLst/>
          </a:prstGeom>
          <a:noFill/>
          <a:ln w="9525">
            <a:solidFill>
              <a:schemeClr val="bg1"/>
            </a:solidFill>
            <a:miter lim="800000"/>
            <a:headEnd/>
            <a:tailEnd/>
          </a:ln>
        </p:spPr>
        <p:txBody>
          <a:bodyPr/>
          <a:lstStyle/>
          <a:p>
            <a:r>
              <a:rPr lang="en-US">
                <a:solidFill>
                  <a:srgbClr val="CC0099"/>
                </a:solidFill>
              </a:rPr>
              <a:t>*) </a:t>
            </a:r>
            <a:r>
              <a:rPr lang="en-US">
                <a:solidFill>
                  <a:srgbClr val="FFFF66"/>
                </a:solidFill>
              </a:rPr>
              <a:t>Với các thiết bị có bộ xử lý giống như </a:t>
            </a:r>
          </a:p>
          <a:p>
            <a:r>
              <a:rPr lang="en-US">
                <a:solidFill>
                  <a:srgbClr val="FFFF66"/>
                </a:solidFill>
              </a:rPr>
              <a:t>máy tính, mẹ em có thể chọn chương </a:t>
            </a:r>
          </a:p>
          <a:p>
            <a:r>
              <a:rPr lang="en-US">
                <a:solidFill>
                  <a:srgbClr val="FFFF66"/>
                </a:solidFill>
              </a:rPr>
              <a:t>trình cho máy giăt, bố em có thể chọn </a:t>
            </a:r>
          </a:p>
          <a:p>
            <a:r>
              <a:rPr lang="en-US">
                <a:solidFill>
                  <a:srgbClr val="FFFF66"/>
                </a:solidFill>
              </a:rPr>
              <a:t>Kênh ti vi, em có thể đặt giời báo thức</a:t>
            </a:r>
            <a:r>
              <a:rPr lang="en-US">
                <a:solidFill>
                  <a:schemeClr val="bg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box(in)">
                                      <p:cBhvr>
                                        <p:cTn id="7" dur="500"/>
                                        <p:tgtEl>
                                          <p:spTgt spid="20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055"/>
                                        </p:tgtEl>
                                        <p:attrNameLst>
                                          <p:attrName>style.visibility</p:attrName>
                                        </p:attrNameLst>
                                      </p:cBhvr>
                                      <p:to>
                                        <p:strVal val="visible"/>
                                      </p:to>
                                    </p:set>
                                    <p:anim calcmode="lin" valueType="num">
                                      <p:cBhvr additive="base">
                                        <p:cTn id="12" dur="500" fill="hold"/>
                                        <p:tgtEl>
                                          <p:spTgt spid="2055"/>
                                        </p:tgtEl>
                                        <p:attrNameLst>
                                          <p:attrName>ppt_x</p:attrName>
                                        </p:attrNameLst>
                                      </p:cBhvr>
                                      <p:tavLst>
                                        <p:tav tm="0">
                                          <p:val>
                                            <p:strVal val="#ppt_x"/>
                                          </p:val>
                                        </p:tav>
                                        <p:tav tm="100000">
                                          <p:val>
                                            <p:strVal val="#ppt_x"/>
                                          </p:val>
                                        </p:tav>
                                      </p:tavLst>
                                    </p:anim>
                                    <p:anim calcmode="lin" valueType="num">
                                      <p:cBhvr additive="base">
                                        <p:cTn id="13" dur="500" fill="hold"/>
                                        <p:tgtEl>
                                          <p:spTgt spid="2055"/>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056"/>
                                        </p:tgtEl>
                                        <p:attrNameLst>
                                          <p:attrName>style.visibility</p:attrName>
                                        </p:attrNameLst>
                                      </p:cBhvr>
                                      <p:to>
                                        <p:strVal val="visible"/>
                                      </p:to>
                                    </p:set>
                                    <p:animEffect transition="in" filter="fade">
                                      <p:cBhvr>
                                        <p:cTn id="18" dur="2000"/>
                                        <p:tgtEl>
                                          <p:spTgt spid="205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nodeType="clickEffect">
                                  <p:stCondLst>
                                    <p:cond delay="0"/>
                                  </p:stCondLst>
                                  <p:childTnLst>
                                    <p:set>
                                      <p:cBhvr>
                                        <p:cTn id="22" dur="1" fill="hold">
                                          <p:stCondLst>
                                            <p:cond delay="0"/>
                                          </p:stCondLst>
                                        </p:cTn>
                                        <p:tgtEl>
                                          <p:spTgt spid="2058"/>
                                        </p:tgtEl>
                                        <p:attrNameLst>
                                          <p:attrName>style.visibility</p:attrName>
                                        </p:attrNameLst>
                                      </p:cBhvr>
                                      <p:to>
                                        <p:strVal val="visible"/>
                                      </p:to>
                                    </p:set>
                                    <p:animEffect transition="in" filter="blinds(horizontal)">
                                      <p:cBhvr>
                                        <p:cTn id="23" dur="500"/>
                                        <p:tgtEl>
                                          <p:spTgt spid="205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2057"/>
                                        </p:tgtEl>
                                        <p:attrNameLst>
                                          <p:attrName>style.visibility</p:attrName>
                                        </p:attrNameLst>
                                      </p:cBhvr>
                                      <p:to>
                                        <p:strVal val="visible"/>
                                      </p:to>
                                    </p:set>
                                    <p:animEffect transition="in" filter="fade">
                                      <p:cBhvr>
                                        <p:cTn id="28" dur="2000"/>
                                        <p:tgtEl>
                                          <p:spTgt spid="205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nodeType="clickEffect">
                                  <p:stCondLst>
                                    <p:cond delay="0"/>
                                  </p:stCondLst>
                                  <p:childTnLst>
                                    <p:set>
                                      <p:cBhvr>
                                        <p:cTn id="32" dur="1" fill="hold">
                                          <p:stCondLst>
                                            <p:cond delay="0"/>
                                          </p:stCondLst>
                                        </p:cTn>
                                        <p:tgtEl>
                                          <p:spTgt spid="2059"/>
                                        </p:tgtEl>
                                        <p:attrNameLst>
                                          <p:attrName>style.visibility</p:attrName>
                                        </p:attrNameLst>
                                      </p:cBhvr>
                                      <p:to>
                                        <p:strVal val="visible"/>
                                      </p:to>
                                    </p:set>
                                    <p:animEffect transition="in" filter="box(in)">
                                      <p:cBhvr>
                                        <p:cTn id="33" dur="500"/>
                                        <p:tgtEl>
                                          <p:spTgt spid="2059"/>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2060"/>
                                        </p:tgtEl>
                                        <p:attrNameLst>
                                          <p:attrName>style.visibility</p:attrName>
                                        </p:attrNameLst>
                                      </p:cBhvr>
                                      <p:to>
                                        <p:strVal val="visible"/>
                                      </p:to>
                                    </p:set>
                                    <p:animEffect transition="in" filter="checkerboard(across)">
                                      <p:cBhvr>
                                        <p:cTn id="38" dur="500"/>
                                        <p:tgtEl>
                                          <p:spTgt spid="206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061"/>
                                        </p:tgtEl>
                                        <p:attrNameLst>
                                          <p:attrName>style.visibility</p:attrName>
                                        </p:attrNameLst>
                                      </p:cBhvr>
                                      <p:to>
                                        <p:strVal val="visible"/>
                                      </p:to>
                                    </p:set>
                                    <p:anim calcmode="lin" valueType="num">
                                      <p:cBhvr additive="base">
                                        <p:cTn id="43" dur="500" fill="hold"/>
                                        <p:tgtEl>
                                          <p:spTgt spid="2061"/>
                                        </p:tgtEl>
                                        <p:attrNameLst>
                                          <p:attrName>ppt_x</p:attrName>
                                        </p:attrNameLst>
                                      </p:cBhvr>
                                      <p:tavLst>
                                        <p:tav tm="0">
                                          <p:val>
                                            <p:strVal val="#ppt_x"/>
                                          </p:val>
                                        </p:tav>
                                        <p:tav tm="100000">
                                          <p:val>
                                            <p:strVal val="#ppt_x"/>
                                          </p:val>
                                        </p:tav>
                                      </p:tavLst>
                                    </p:anim>
                                    <p:anim calcmode="lin" valueType="num">
                                      <p:cBhvr additive="base">
                                        <p:cTn id="44" dur="500" fill="hold"/>
                                        <p:tgtEl>
                                          <p:spTgt spid="2061"/>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8" presetClass="entr" presetSubtype="16" fill="hold" grpId="0" nodeType="clickEffect">
                                  <p:stCondLst>
                                    <p:cond delay="0"/>
                                  </p:stCondLst>
                                  <p:childTnLst>
                                    <p:set>
                                      <p:cBhvr>
                                        <p:cTn id="48" dur="1" fill="hold">
                                          <p:stCondLst>
                                            <p:cond delay="0"/>
                                          </p:stCondLst>
                                        </p:cTn>
                                        <p:tgtEl>
                                          <p:spTgt spid="2062"/>
                                        </p:tgtEl>
                                        <p:attrNameLst>
                                          <p:attrName>style.visibility</p:attrName>
                                        </p:attrNameLst>
                                      </p:cBhvr>
                                      <p:to>
                                        <p:strVal val="visible"/>
                                      </p:to>
                                    </p:set>
                                    <p:animEffect transition="in" filter="diamond(in)">
                                      <p:cBhvr>
                                        <p:cTn id="49" dur="2000"/>
                                        <p:tgtEl>
                                          <p:spTgt spid="20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5" grpId="0"/>
      <p:bldP spid="2056" grpId="0"/>
      <p:bldP spid="2060" grpId="0"/>
      <p:bldP spid="2061" grpId="0"/>
      <p:bldP spid="206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2362200" y="0"/>
            <a:ext cx="5486400" cy="1373188"/>
          </a:xfrm>
          <a:prstGeom prst="rect">
            <a:avLst/>
          </a:prstGeom>
          <a:noFill/>
          <a:ln w="9525">
            <a:noFill/>
            <a:miter lim="800000"/>
            <a:headEnd/>
            <a:tailEnd/>
          </a:ln>
        </p:spPr>
        <p:txBody>
          <a:bodyPr>
            <a:spAutoFit/>
          </a:bodyPr>
          <a:lstStyle/>
          <a:p>
            <a:pPr algn="ctr"/>
            <a:endParaRPr lang="en-US" sz="2800">
              <a:solidFill>
                <a:schemeClr val="bg1"/>
              </a:solidFill>
            </a:endParaRPr>
          </a:p>
          <a:p>
            <a:pPr algn="ctr"/>
            <a:r>
              <a:rPr lang="en-US" sz="2800">
                <a:solidFill>
                  <a:schemeClr val="bg1"/>
                </a:solidFill>
              </a:rPr>
              <a:t>TIN HỌC</a:t>
            </a:r>
          </a:p>
          <a:p>
            <a:pPr algn="ctr"/>
            <a:endParaRPr lang="en-US" sz="2800">
              <a:solidFill>
                <a:schemeClr val="bg1"/>
              </a:solidFill>
            </a:endParaRPr>
          </a:p>
        </p:txBody>
      </p:sp>
      <p:sp>
        <p:nvSpPr>
          <p:cNvPr id="3075" name="Text Box 3"/>
          <p:cNvSpPr txBox="1">
            <a:spLocks noChangeArrowheads="1"/>
          </p:cNvSpPr>
          <p:nvPr/>
        </p:nvSpPr>
        <p:spPr bwMode="auto">
          <a:xfrm>
            <a:off x="2362200" y="990600"/>
            <a:ext cx="5103813" cy="457200"/>
          </a:xfrm>
          <a:prstGeom prst="rect">
            <a:avLst/>
          </a:prstGeom>
          <a:noFill/>
          <a:ln w="9525">
            <a:noFill/>
            <a:miter lim="800000"/>
            <a:headEnd/>
            <a:tailEnd/>
          </a:ln>
        </p:spPr>
        <p:txBody>
          <a:bodyPr wrap="none">
            <a:spAutoFit/>
          </a:bodyPr>
          <a:lstStyle/>
          <a:p>
            <a:r>
              <a:rPr lang="en-US">
                <a:solidFill>
                  <a:schemeClr val="bg1"/>
                </a:solidFill>
              </a:rPr>
              <a:t>Bài 5: </a:t>
            </a:r>
            <a:r>
              <a:rPr lang="en-US" sz="2400">
                <a:solidFill>
                  <a:schemeClr val="bg1"/>
                </a:solidFill>
              </a:rPr>
              <a:t>MÁY TÍNH TRONG ĐỜI SỐNG</a:t>
            </a:r>
          </a:p>
        </p:txBody>
      </p:sp>
      <p:sp>
        <p:nvSpPr>
          <p:cNvPr id="3076" name="Text Box 4"/>
          <p:cNvSpPr txBox="1">
            <a:spLocks noChangeArrowheads="1"/>
          </p:cNvSpPr>
          <p:nvPr/>
        </p:nvSpPr>
        <p:spPr bwMode="auto">
          <a:xfrm>
            <a:off x="76200" y="1600200"/>
            <a:ext cx="4143375" cy="366713"/>
          </a:xfrm>
          <a:prstGeom prst="rect">
            <a:avLst/>
          </a:prstGeom>
          <a:noFill/>
          <a:ln w="9525">
            <a:noFill/>
            <a:miter lim="800000"/>
            <a:headEnd/>
            <a:tailEnd/>
          </a:ln>
        </p:spPr>
        <p:txBody>
          <a:bodyPr wrap="none">
            <a:spAutoFit/>
          </a:bodyPr>
          <a:lstStyle/>
          <a:p>
            <a:r>
              <a:rPr lang="en-US">
                <a:solidFill>
                  <a:schemeClr val="bg1"/>
                </a:solidFill>
              </a:rPr>
              <a:t>2, Trong cơ quan, cửa hàng, bệnh viên</a:t>
            </a:r>
          </a:p>
        </p:txBody>
      </p:sp>
      <p:sp>
        <p:nvSpPr>
          <p:cNvPr id="3077" name="Text Box 5"/>
          <p:cNvSpPr txBox="1">
            <a:spLocks noChangeArrowheads="1"/>
          </p:cNvSpPr>
          <p:nvPr/>
        </p:nvSpPr>
        <p:spPr bwMode="auto">
          <a:xfrm>
            <a:off x="250825" y="2057400"/>
            <a:ext cx="4702175" cy="1190625"/>
          </a:xfrm>
          <a:prstGeom prst="rect">
            <a:avLst/>
          </a:prstGeom>
          <a:noFill/>
          <a:ln w="9525">
            <a:noFill/>
            <a:miter lim="800000"/>
            <a:headEnd/>
            <a:tailEnd/>
          </a:ln>
        </p:spPr>
        <p:txBody>
          <a:bodyPr wrap="none">
            <a:spAutoFit/>
          </a:bodyPr>
          <a:lstStyle/>
          <a:p>
            <a:pPr algn="just"/>
            <a:r>
              <a:rPr lang="en-US">
                <a:solidFill>
                  <a:schemeClr val="bg1"/>
                </a:solidFill>
              </a:rPr>
              <a:t>+ Trong công việc như soạn và in văn bản, </a:t>
            </a:r>
          </a:p>
          <a:p>
            <a:pPr algn="just"/>
            <a:r>
              <a:rPr lang="en-US">
                <a:solidFill>
                  <a:schemeClr val="bg1"/>
                </a:solidFill>
              </a:rPr>
              <a:t>cho muon sách ở thư viện, bán vé máy bay, </a:t>
            </a:r>
          </a:p>
          <a:p>
            <a:pPr algn="just"/>
            <a:r>
              <a:rPr lang="en-US">
                <a:solidFill>
                  <a:schemeClr val="bg1"/>
                </a:solidFill>
              </a:rPr>
              <a:t>rủt tiền tự động, … được thực hiện nhanh</a:t>
            </a:r>
          </a:p>
          <a:p>
            <a:pPr algn="just"/>
            <a:r>
              <a:rPr lang="en-US">
                <a:solidFill>
                  <a:schemeClr val="bg1"/>
                </a:solidFill>
              </a:rPr>
              <a:t> chóng và chính xác</a:t>
            </a:r>
          </a:p>
        </p:txBody>
      </p:sp>
      <p:sp>
        <p:nvSpPr>
          <p:cNvPr id="3084" name="Text Box 12"/>
          <p:cNvSpPr txBox="1">
            <a:spLocks noChangeArrowheads="1"/>
          </p:cNvSpPr>
          <p:nvPr/>
        </p:nvSpPr>
        <p:spPr bwMode="auto">
          <a:xfrm>
            <a:off x="4800600" y="2027238"/>
            <a:ext cx="4114800" cy="182562"/>
          </a:xfrm>
          <a:prstGeom prst="rect">
            <a:avLst/>
          </a:prstGeom>
          <a:noFill/>
          <a:ln w="9525">
            <a:noFill/>
            <a:miter lim="800000"/>
            <a:headEnd/>
            <a:tailEnd/>
          </a:ln>
        </p:spPr>
        <p:txBody>
          <a:bodyPr/>
          <a:lstStyle/>
          <a:p>
            <a:r>
              <a:rPr lang="en-US">
                <a:solidFill>
                  <a:schemeClr val="bg1"/>
                </a:solidFill>
              </a:rPr>
              <a:t>Trong bệnh viện các thiết bị có bộ xử lí có thể được dùng để theo dõi bệnh nhân.</a:t>
            </a:r>
          </a:p>
        </p:txBody>
      </p:sp>
      <p:pic>
        <p:nvPicPr>
          <p:cNvPr id="3086" name="Picture 14" descr="sieu-am-thai-nhi"/>
          <p:cNvPicPr>
            <a:picLocks noChangeAspect="1" noChangeArrowheads="1"/>
          </p:cNvPicPr>
          <p:nvPr/>
        </p:nvPicPr>
        <p:blipFill>
          <a:blip r:embed="rId3"/>
          <a:srcRect/>
          <a:stretch>
            <a:fillRect/>
          </a:stretch>
        </p:blipFill>
        <p:spPr bwMode="auto">
          <a:xfrm>
            <a:off x="5048250" y="3124200"/>
            <a:ext cx="3943350" cy="3370263"/>
          </a:xfrm>
          <a:prstGeom prst="rect">
            <a:avLst/>
          </a:prstGeom>
          <a:noFill/>
          <a:ln w="9525">
            <a:noFill/>
            <a:miter lim="800000"/>
            <a:headEnd/>
            <a:tailEnd/>
          </a:ln>
        </p:spPr>
      </p:pic>
      <p:pic>
        <p:nvPicPr>
          <p:cNvPr id="3087" name="Picture 15" descr="Tr-14-Ung-dung-CNTT-con-thap-300x174"/>
          <p:cNvPicPr>
            <a:picLocks noChangeAspect="1" noChangeArrowheads="1"/>
          </p:cNvPicPr>
          <p:nvPr/>
        </p:nvPicPr>
        <p:blipFill>
          <a:blip r:embed="rId4"/>
          <a:srcRect/>
          <a:stretch>
            <a:fillRect/>
          </a:stretch>
        </p:blipFill>
        <p:spPr bwMode="auto">
          <a:xfrm>
            <a:off x="609600" y="3962400"/>
            <a:ext cx="3657600" cy="2120900"/>
          </a:xfrm>
          <a:prstGeom prst="rect">
            <a:avLst/>
          </a:prstGeom>
          <a:noFill/>
          <a:ln w="9525">
            <a:noFill/>
            <a:miter lim="800000"/>
            <a:headEnd/>
            <a:tailEnd/>
          </a:ln>
        </p:spPr>
      </p:pic>
      <p:sp>
        <p:nvSpPr>
          <p:cNvPr id="3081" name="Line 16"/>
          <p:cNvSpPr>
            <a:spLocks noChangeShapeType="1"/>
          </p:cNvSpPr>
          <p:nvPr/>
        </p:nvSpPr>
        <p:spPr bwMode="auto">
          <a:xfrm>
            <a:off x="4800600" y="1600200"/>
            <a:ext cx="0" cy="5257800"/>
          </a:xfrm>
          <a:prstGeom prst="line">
            <a:avLst/>
          </a:prstGeom>
          <a:noFill/>
          <a:ln w="9525">
            <a:solidFill>
              <a:schemeClr val="bg1"/>
            </a:solidFill>
            <a:round/>
            <a:headEnd/>
            <a:tailEnd/>
          </a:ln>
        </p:spPr>
        <p:txBody>
          <a:bodyPr/>
          <a:lstStyle/>
          <a:p>
            <a:endParaRPr lang="en-US"/>
          </a:p>
        </p:txBody>
      </p:sp>
      <p:sp>
        <p:nvSpPr>
          <p:cNvPr id="3089" name="Text Box 17"/>
          <p:cNvSpPr txBox="1">
            <a:spLocks noChangeArrowheads="1"/>
          </p:cNvSpPr>
          <p:nvPr/>
        </p:nvSpPr>
        <p:spPr bwMode="auto">
          <a:xfrm>
            <a:off x="1508125" y="6110288"/>
            <a:ext cx="1739900" cy="366712"/>
          </a:xfrm>
          <a:prstGeom prst="rect">
            <a:avLst/>
          </a:prstGeom>
          <a:noFill/>
          <a:ln w="9525">
            <a:noFill/>
            <a:miter lim="800000"/>
            <a:headEnd/>
            <a:tailEnd/>
          </a:ln>
        </p:spPr>
        <p:txBody>
          <a:bodyPr wrap="none">
            <a:spAutoFit/>
          </a:bodyPr>
          <a:lstStyle/>
          <a:p>
            <a:r>
              <a:rPr lang="en-US" sz="1600">
                <a:solidFill>
                  <a:schemeClr val="bg1"/>
                </a:solidFill>
              </a:rPr>
              <a:t>Thư viện điện tử</a:t>
            </a:r>
            <a:r>
              <a:rPr lang="en-US"/>
              <a:t> </a:t>
            </a:r>
          </a:p>
        </p:txBody>
      </p:sp>
      <p:sp>
        <p:nvSpPr>
          <p:cNvPr id="3090" name="Text Box 18"/>
          <p:cNvSpPr txBox="1">
            <a:spLocks noChangeArrowheads="1"/>
          </p:cNvSpPr>
          <p:nvPr/>
        </p:nvSpPr>
        <p:spPr bwMode="auto">
          <a:xfrm>
            <a:off x="5181600" y="6521450"/>
            <a:ext cx="3470275" cy="336550"/>
          </a:xfrm>
          <a:prstGeom prst="rect">
            <a:avLst/>
          </a:prstGeom>
          <a:noFill/>
          <a:ln w="9525">
            <a:noFill/>
            <a:miter lim="800000"/>
            <a:headEnd/>
            <a:tailEnd/>
          </a:ln>
        </p:spPr>
        <p:txBody>
          <a:bodyPr wrap="none">
            <a:spAutoFit/>
          </a:bodyPr>
          <a:lstStyle/>
          <a:p>
            <a:r>
              <a:rPr lang="en-US" sz="1600">
                <a:solidFill>
                  <a:schemeClr val="bg1"/>
                </a:solidFill>
              </a:rPr>
              <a:t>Bác sỹ đang siêu âm cho bệnh nhân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box(in)">
                                      <p:cBhvr>
                                        <p:cTn id="7" dur="500"/>
                                        <p:tgtEl>
                                          <p:spTgt spid="30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077"/>
                                        </p:tgtEl>
                                        <p:attrNameLst>
                                          <p:attrName>style.visibility</p:attrName>
                                        </p:attrNameLst>
                                      </p:cBhvr>
                                      <p:to>
                                        <p:strVal val="visible"/>
                                      </p:to>
                                    </p:set>
                                    <p:anim calcmode="lin" valueType="num">
                                      <p:cBhvr additive="base">
                                        <p:cTn id="12" dur="500" fill="hold"/>
                                        <p:tgtEl>
                                          <p:spTgt spid="3077"/>
                                        </p:tgtEl>
                                        <p:attrNameLst>
                                          <p:attrName>ppt_x</p:attrName>
                                        </p:attrNameLst>
                                      </p:cBhvr>
                                      <p:tavLst>
                                        <p:tav tm="0">
                                          <p:val>
                                            <p:strVal val="#ppt_x"/>
                                          </p:val>
                                        </p:tav>
                                        <p:tav tm="100000">
                                          <p:val>
                                            <p:strVal val="#ppt_x"/>
                                          </p:val>
                                        </p:tav>
                                      </p:tavLst>
                                    </p:anim>
                                    <p:anim calcmode="lin" valueType="num">
                                      <p:cBhvr additive="base">
                                        <p:cTn id="13" dur="500" fill="hold"/>
                                        <p:tgtEl>
                                          <p:spTgt spid="3077"/>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3087"/>
                                        </p:tgtEl>
                                        <p:attrNameLst>
                                          <p:attrName>style.visibility</p:attrName>
                                        </p:attrNameLst>
                                      </p:cBhvr>
                                      <p:to>
                                        <p:strVal val="visible"/>
                                      </p:to>
                                    </p:set>
                                    <p:anim calcmode="lin" valueType="num">
                                      <p:cBhvr additive="base">
                                        <p:cTn id="18" dur="500" fill="hold"/>
                                        <p:tgtEl>
                                          <p:spTgt spid="3087"/>
                                        </p:tgtEl>
                                        <p:attrNameLst>
                                          <p:attrName>ppt_x</p:attrName>
                                        </p:attrNameLst>
                                      </p:cBhvr>
                                      <p:tavLst>
                                        <p:tav tm="0">
                                          <p:val>
                                            <p:strVal val="#ppt_x"/>
                                          </p:val>
                                        </p:tav>
                                        <p:tav tm="100000">
                                          <p:val>
                                            <p:strVal val="#ppt_x"/>
                                          </p:val>
                                        </p:tav>
                                      </p:tavLst>
                                    </p:anim>
                                    <p:anim calcmode="lin" valueType="num">
                                      <p:cBhvr additive="base">
                                        <p:cTn id="19" dur="500" fill="hold"/>
                                        <p:tgtEl>
                                          <p:spTgt spid="3087"/>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089"/>
                                        </p:tgtEl>
                                        <p:attrNameLst>
                                          <p:attrName>style.visibility</p:attrName>
                                        </p:attrNameLst>
                                      </p:cBhvr>
                                      <p:to>
                                        <p:strVal val="visible"/>
                                      </p:to>
                                    </p:set>
                                    <p:anim calcmode="lin" valueType="num">
                                      <p:cBhvr additive="base">
                                        <p:cTn id="22" dur="500" fill="hold"/>
                                        <p:tgtEl>
                                          <p:spTgt spid="3089"/>
                                        </p:tgtEl>
                                        <p:attrNameLst>
                                          <p:attrName>ppt_x</p:attrName>
                                        </p:attrNameLst>
                                      </p:cBhvr>
                                      <p:tavLst>
                                        <p:tav tm="0">
                                          <p:val>
                                            <p:strVal val="#ppt_x"/>
                                          </p:val>
                                        </p:tav>
                                        <p:tav tm="100000">
                                          <p:val>
                                            <p:strVal val="#ppt_x"/>
                                          </p:val>
                                        </p:tav>
                                      </p:tavLst>
                                    </p:anim>
                                    <p:anim calcmode="lin" valueType="num">
                                      <p:cBhvr additive="base">
                                        <p:cTn id="23" dur="500" fill="hold"/>
                                        <p:tgtEl>
                                          <p:spTgt spid="3089"/>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3084"/>
                                        </p:tgtEl>
                                        <p:attrNameLst>
                                          <p:attrName>style.visibility</p:attrName>
                                        </p:attrNameLst>
                                      </p:cBhvr>
                                      <p:to>
                                        <p:strVal val="visible"/>
                                      </p:to>
                                    </p:set>
                                    <p:animEffect transition="in" filter="diamond(in)">
                                      <p:cBhvr>
                                        <p:cTn id="28" dur="2000"/>
                                        <p:tgtEl>
                                          <p:spTgt spid="308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3" presetClass="entr" presetSubtype="0" fill="hold" nodeType="clickEffect">
                                  <p:stCondLst>
                                    <p:cond delay="0"/>
                                  </p:stCondLst>
                                  <p:childTnLst>
                                    <p:set>
                                      <p:cBhvr>
                                        <p:cTn id="32" dur="1" fill="hold">
                                          <p:stCondLst>
                                            <p:cond delay="0"/>
                                          </p:stCondLst>
                                        </p:cTn>
                                        <p:tgtEl>
                                          <p:spTgt spid="3086"/>
                                        </p:tgtEl>
                                        <p:attrNameLst>
                                          <p:attrName>style.visibility</p:attrName>
                                        </p:attrNameLst>
                                      </p:cBhvr>
                                      <p:to>
                                        <p:strVal val="visible"/>
                                      </p:to>
                                    </p:set>
                                    <p:anim calcmode="lin" valueType="num">
                                      <p:cBhvr>
                                        <p:cTn id="33" dur="500" fill="hold"/>
                                        <p:tgtEl>
                                          <p:spTgt spid="3086"/>
                                        </p:tgtEl>
                                        <p:attrNameLst>
                                          <p:attrName>ppt_w</p:attrName>
                                        </p:attrNameLst>
                                      </p:cBhvr>
                                      <p:tavLst>
                                        <p:tav tm="0">
                                          <p:val>
                                            <p:fltVal val="0"/>
                                          </p:val>
                                        </p:tav>
                                        <p:tav tm="100000">
                                          <p:val>
                                            <p:strVal val="#ppt_w"/>
                                          </p:val>
                                        </p:tav>
                                      </p:tavLst>
                                    </p:anim>
                                    <p:anim calcmode="lin" valueType="num">
                                      <p:cBhvr>
                                        <p:cTn id="34" dur="500" fill="hold"/>
                                        <p:tgtEl>
                                          <p:spTgt spid="3086"/>
                                        </p:tgtEl>
                                        <p:attrNameLst>
                                          <p:attrName>ppt_h</p:attrName>
                                        </p:attrNameLst>
                                      </p:cBhvr>
                                      <p:tavLst>
                                        <p:tav tm="0">
                                          <p:val>
                                            <p:fltVal val="0"/>
                                          </p:val>
                                        </p:tav>
                                        <p:tav tm="100000">
                                          <p:val>
                                            <p:strVal val="#ppt_h"/>
                                          </p:val>
                                        </p:tav>
                                      </p:tavLst>
                                    </p:anim>
                                    <p:animEffect transition="in" filter="fade">
                                      <p:cBhvr>
                                        <p:cTn id="35" dur="500"/>
                                        <p:tgtEl>
                                          <p:spTgt spid="3086"/>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3090"/>
                                        </p:tgtEl>
                                        <p:attrNameLst>
                                          <p:attrName>style.visibility</p:attrName>
                                        </p:attrNameLst>
                                      </p:cBhvr>
                                      <p:to>
                                        <p:strVal val="visible"/>
                                      </p:to>
                                    </p:set>
                                    <p:anim calcmode="lin" valueType="num">
                                      <p:cBhvr>
                                        <p:cTn id="38" dur="500" fill="hold"/>
                                        <p:tgtEl>
                                          <p:spTgt spid="3090"/>
                                        </p:tgtEl>
                                        <p:attrNameLst>
                                          <p:attrName>ppt_w</p:attrName>
                                        </p:attrNameLst>
                                      </p:cBhvr>
                                      <p:tavLst>
                                        <p:tav tm="0">
                                          <p:val>
                                            <p:fltVal val="0"/>
                                          </p:val>
                                        </p:tav>
                                        <p:tav tm="100000">
                                          <p:val>
                                            <p:strVal val="#ppt_w"/>
                                          </p:val>
                                        </p:tav>
                                      </p:tavLst>
                                    </p:anim>
                                    <p:anim calcmode="lin" valueType="num">
                                      <p:cBhvr>
                                        <p:cTn id="39" dur="500" fill="hold"/>
                                        <p:tgtEl>
                                          <p:spTgt spid="3090"/>
                                        </p:tgtEl>
                                        <p:attrNameLst>
                                          <p:attrName>ppt_h</p:attrName>
                                        </p:attrNameLst>
                                      </p:cBhvr>
                                      <p:tavLst>
                                        <p:tav tm="0">
                                          <p:val>
                                            <p:fltVal val="0"/>
                                          </p:val>
                                        </p:tav>
                                        <p:tav tm="100000">
                                          <p:val>
                                            <p:strVal val="#ppt_h"/>
                                          </p:val>
                                        </p:tav>
                                      </p:tavLst>
                                    </p:anim>
                                    <p:animEffect transition="in" filter="fade">
                                      <p:cBhvr>
                                        <p:cTn id="40" dur="500"/>
                                        <p:tgtEl>
                                          <p:spTgt spid="30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p:bldP spid="3077" grpId="0"/>
      <p:bldP spid="3084" grpId="0"/>
      <p:bldP spid="3089" grpId="0"/>
      <p:bldP spid="309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2362200" y="0"/>
            <a:ext cx="5486400" cy="1373188"/>
          </a:xfrm>
          <a:prstGeom prst="rect">
            <a:avLst/>
          </a:prstGeom>
          <a:noFill/>
          <a:ln w="9525">
            <a:noFill/>
            <a:miter lim="800000"/>
            <a:headEnd/>
            <a:tailEnd/>
          </a:ln>
        </p:spPr>
        <p:txBody>
          <a:bodyPr>
            <a:spAutoFit/>
          </a:bodyPr>
          <a:lstStyle/>
          <a:p>
            <a:pPr algn="ctr"/>
            <a:endParaRPr lang="en-US" sz="2800">
              <a:solidFill>
                <a:schemeClr val="bg1"/>
              </a:solidFill>
            </a:endParaRPr>
          </a:p>
          <a:p>
            <a:pPr algn="ctr"/>
            <a:r>
              <a:rPr lang="en-US" sz="2800">
                <a:solidFill>
                  <a:schemeClr val="bg1"/>
                </a:solidFill>
              </a:rPr>
              <a:t>TIN HỌC</a:t>
            </a:r>
          </a:p>
          <a:p>
            <a:pPr algn="ctr"/>
            <a:endParaRPr lang="en-US" sz="2800">
              <a:solidFill>
                <a:schemeClr val="bg1"/>
              </a:solidFill>
            </a:endParaRPr>
          </a:p>
        </p:txBody>
      </p:sp>
      <p:sp>
        <p:nvSpPr>
          <p:cNvPr id="4099" name="Text Box 3"/>
          <p:cNvSpPr txBox="1">
            <a:spLocks noChangeArrowheads="1"/>
          </p:cNvSpPr>
          <p:nvPr/>
        </p:nvSpPr>
        <p:spPr bwMode="auto">
          <a:xfrm>
            <a:off x="2362200" y="990600"/>
            <a:ext cx="5103813" cy="457200"/>
          </a:xfrm>
          <a:prstGeom prst="rect">
            <a:avLst/>
          </a:prstGeom>
          <a:noFill/>
          <a:ln w="9525">
            <a:noFill/>
            <a:miter lim="800000"/>
            <a:headEnd/>
            <a:tailEnd/>
          </a:ln>
        </p:spPr>
        <p:txBody>
          <a:bodyPr wrap="none">
            <a:spAutoFit/>
          </a:bodyPr>
          <a:lstStyle/>
          <a:p>
            <a:r>
              <a:rPr lang="en-US">
                <a:solidFill>
                  <a:schemeClr val="bg1"/>
                </a:solidFill>
              </a:rPr>
              <a:t>Bài 5: </a:t>
            </a:r>
            <a:r>
              <a:rPr lang="en-US" sz="2400">
                <a:solidFill>
                  <a:schemeClr val="bg1"/>
                </a:solidFill>
              </a:rPr>
              <a:t>MÁY TÍNH TRONG ĐỜI SỐNG</a:t>
            </a:r>
          </a:p>
        </p:txBody>
      </p:sp>
      <p:sp>
        <p:nvSpPr>
          <p:cNvPr id="4100" name="Text Box 4"/>
          <p:cNvSpPr txBox="1">
            <a:spLocks noChangeArrowheads="1"/>
          </p:cNvSpPr>
          <p:nvPr/>
        </p:nvSpPr>
        <p:spPr bwMode="auto">
          <a:xfrm>
            <a:off x="76200" y="1600200"/>
            <a:ext cx="3943350" cy="366713"/>
          </a:xfrm>
          <a:prstGeom prst="rect">
            <a:avLst/>
          </a:prstGeom>
          <a:noFill/>
          <a:ln w="9525">
            <a:noFill/>
            <a:miter lim="800000"/>
            <a:headEnd/>
            <a:tailEnd/>
          </a:ln>
        </p:spPr>
        <p:txBody>
          <a:bodyPr wrap="none">
            <a:spAutoFit/>
          </a:bodyPr>
          <a:lstStyle/>
          <a:p>
            <a:r>
              <a:rPr lang="en-US">
                <a:solidFill>
                  <a:schemeClr val="bg1"/>
                </a:solidFill>
              </a:rPr>
              <a:t>3, Trong phòng nghiên cứu, nhà máy</a:t>
            </a:r>
          </a:p>
        </p:txBody>
      </p:sp>
      <p:sp>
        <p:nvSpPr>
          <p:cNvPr id="4101" name="Text Box 5"/>
          <p:cNvSpPr txBox="1">
            <a:spLocks noChangeArrowheads="1"/>
          </p:cNvSpPr>
          <p:nvPr/>
        </p:nvSpPr>
        <p:spPr bwMode="auto">
          <a:xfrm>
            <a:off x="152400" y="2057400"/>
            <a:ext cx="4654550" cy="915988"/>
          </a:xfrm>
          <a:prstGeom prst="rect">
            <a:avLst/>
          </a:prstGeom>
          <a:noFill/>
          <a:ln w="9525">
            <a:noFill/>
            <a:miter lim="800000"/>
            <a:headEnd/>
            <a:tailEnd/>
          </a:ln>
        </p:spPr>
        <p:txBody>
          <a:bodyPr wrap="none">
            <a:spAutoFit/>
          </a:bodyPr>
          <a:lstStyle/>
          <a:p>
            <a:pPr algn="just"/>
            <a:r>
              <a:rPr lang="en-US">
                <a:solidFill>
                  <a:schemeClr val="bg1"/>
                </a:solidFill>
              </a:rPr>
              <a:t>+ Trong phòng nghiên cứu máy tính giúp </a:t>
            </a:r>
          </a:p>
          <a:p>
            <a:pPr algn="just"/>
            <a:r>
              <a:rPr lang="en-US">
                <a:solidFill>
                  <a:schemeClr val="bg1"/>
                </a:solidFill>
              </a:rPr>
              <a:t>con người phân tích và xư lý kết quả xét </a:t>
            </a:r>
          </a:p>
          <a:p>
            <a:pPr algn="just"/>
            <a:r>
              <a:rPr lang="en-US">
                <a:solidFill>
                  <a:schemeClr val="bg1"/>
                </a:solidFill>
              </a:rPr>
              <a:t>nghiệm một cách nhanh chóng và chính xác</a:t>
            </a:r>
          </a:p>
        </p:txBody>
      </p:sp>
      <p:sp>
        <p:nvSpPr>
          <p:cNvPr id="4102" name="Text Box 6"/>
          <p:cNvSpPr txBox="1">
            <a:spLocks noChangeArrowheads="1"/>
          </p:cNvSpPr>
          <p:nvPr/>
        </p:nvSpPr>
        <p:spPr bwMode="auto">
          <a:xfrm>
            <a:off x="4800600" y="2027238"/>
            <a:ext cx="4114800" cy="182562"/>
          </a:xfrm>
          <a:prstGeom prst="rect">
            <a:avLst/>
          </a:prstGeom>
          <a:noFill/>
          <a:ln w="9525">
            <a:noFill/>
            <a:miter lim="800000"/>
            <a:headEnd/>
            <a:tailEnd/>
          </a:ln>
        </p:spPr>
        <p:txBody>
          <a:bodyPr/>
          <a:lstStyle/>
          <a:p>
            <a:r>
              <a:rPr lang="en-US">
                <a:solidFill>
                  <a:schemeClr val="bg1"/>
                </a:solidFill>
              </a:rPr>
              <a:t>Trong thiết kế ôto, người ta có thể vẽ các bộ phận và lắp ghép chúng thành chiếc xe trên máy tính. Làm như vậy, người ta tiết kiệm được nhiều thời gian và vật liệu.</a:t>
            </a:r>
            <a:r>
              <a:rPr lang="en-US"/>
              <a:t> </a:t>
            </a:r>
          </a:p>
        </p:txBody>
      </p:sp>
      <p:sp>
        <p:nvSpPr>
          <p:cNvPr id="4103" name="Line 9"/>
          <p:cNvSpPr>
            <a:spLocks noChangeShapeType="1"/>
          </p:cNvSpPr>
          <p:nvPr/>
        </p:nvSpPr>
        <p:spPr bwMode="auto">
          <a:xfrm>
            <a:off x="4800600" y="1600200"/>
            <a:ext cx="0" cy="5257800"/>
          </a:xfrm>
          <a:prstGeom prst="line">
            <a:avLst/>
          </a:prstGeom>
          <a:noFill/>
          <a:ln w="9525">
            <a:solidFill>
              <a:schemeClr val="bg1"/>
            </a:solidFill>
            <a:round/>
            <a:headEnd/>
            <a:tailEnd/>
          </a:ln>
        </p:spPr>
        <p:txBody>
          <a:bodyPr/>
          <a:lstStyle/>
          <a:p>
            <a:endParaRPr lang="en-US"/>
          </a:p>
        </p:txBody>
      </p:sp>
      <p:sp>
        <p:nvSpPr>
          <p:cNvPr id="4106" name="Text Box 10"/>
          <p:cNvSpPr txBox="1">
            <a:spLocks noChangeArrowheads="1"/>
          </p:cNvSpPr>
          <p:nvPr/>
        </p:nvSpPr>
        <p:spPr bwMode="auto">
          <a:xfrm>
            <a:off x="1076325" y="6445250"/>
            <a:ext cx="2352675" cy="336550"/>
          </a:xfrm>
          <a:prstGeom prst="rect">
            <a:avLst/>
          </a:prstGeom>
          <a:noFill/>
          <a:ln w="9525">
            <a:noFill/>
            <a:miter lim="800000"/>
            <a:headEnd/>
            <a:tailEnd/>
          </a:ln>
        </p:spPr>
        <p:txBody>
          <a:bodyPr wrap="none">
            <a:spAutoFit/>
          </a:bodyPr>
          <a:lstStyle/>
          <a:p>
            <a:r>
              <a:rPr lang="en-US" sz="1600">
                <a:solidFill>
                  <a:schemeClr val="bg1"/>
                </a:solidFill>
              </a:rPr>
              <a:t>Bác sỹ đang xét nghiêm</a:t>
            </a:r>
          </a:p>
        </p:txBody>
      </p:sp>
      <p:sp>
        <p:nvSpPr>
          <p:cNvPr id="4107" name="Text Box 11"/>
          <p:cNvSpPr txBox="1">
            <a:spLocks noChangeArrowheads="1"/>
          </p:cNvSpPr>
          <p:nvPr/>
        </p:nvSpPr>
        <p:spPr bwMode="auto">
          <a:xfrm>
            <a:off x="5572125" y="6369050"/>
            <a:ext cx="1971675" cy="336550"/>
          </a:xfrm>
          <a:prstGeom prst="rect">
            <a:avLst/>
          </a:prstGeom>
          <a:noFill/>
          <a:ln w="9525">
            <a:noFill/>
            <a:miter lim="800000"/>
            <a:headEnd/>
            <a:tailEnd/>
          </a:ln>
        </p:spPr>
        <p:txBody>
          <a:bodyPr wrap="none">
            <a:spAutoFit/>
          </a:bodyPr>
          <a:lstStyle/>
          <a:p>
            <a:r>
              <a:rPr lang="en-US" sz="1600">
                <a:solidFill>
                  <a:schemeClr val="bg1"/>
                </a:solidFill>
              </a:rPr>
              <a:t>Mô hình thiết kế ôtô</a:t>
            </a:r>
          </a:p>
        </p:txBody>
      </p:sp>
      <p:pic>
        <p:nvPicPr>
          <p:cNvPr id="4109" name="Picture 13" descr="KHCN-31-12-xet-nghiem-in"/>
          <p:cNvPicPr>
            <a:picLocks noChangeAspect="1" noChangeArrowheads="1"/>
          </p:cNvPicPr>
          <p:nvPr/>
        </p:nvPicPr>
        <p:blipFill>
          <a:blip r:embed="rId3"/>
          <a:srcRect/>
          <a:stretch>
            <a:fillRect/>
          </a:stretch>
        </p:blipFill>
        <p:spPr bwMode="auto">
          <a:xfrm>
            <a:off x="304800" y="3462338"/>
            <a:ext cx="4419600" cy="2982912"/>
          </a:xfrm>
          <a:prstGeom prst="rect">
            <a:avLst/>
          </a:prstGeom>
          <a:noFill/>
          <a:ln w="9525">
            <a:noFill/>
            <a:miter lim="800000"/>
            <a:headEnd/>
            <a:tailEnd/>
          </a:ln>
        </p:spPr>
      </p:pic>
      <p:pic>
        <p:nvPicPr>
          <p:cNvPr id="4110" name="Picture 14" descr="Audi%20Design%20A5"/>
          <p:cNvPicPr>
            <a:picLocks noChangeAspect="1" noChangeArrowheads="1"/>
          </p:cNvPicPr>
          <p:nvPr/>
        </p:nvPicPr>
        <p:blipFill>
          <a:blip r:embed="rId4"/>
          <a:srcRect/>
          <a:stretch>
            <a:fillRect/>
          </a:stretch>
        </p:blipFill>
        <p:spPr bwMode="auto">
          <a:xfrm>
            <a:off x="4953000" y="3733800"/>
            <a:ext cx="3886200" cy="2616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box(in)">
                                      <p:cBhvr>
                                        <p:cTn id="7" dur="500"/>
                                        <p:tgtEl>
                                          <p:spTgt spid="41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101"/>
                                        </p:tgtEl>
                                        <p:attrNameLst>
                                          <p:attrName>style.visibility</p:attrName>
                                        </p:attrNameLst>
                                      </p:cBhvr>
                                      <p:to>
                                        <p:strVal val="visible"/>
                                      </p:to>
                                    </p:set>
                                    <p:anim calcmode="lin" valueType="num">
                                      <p:cBhvr additive="base">
                                        <p:cTn id="12" dur="500" fill="hold"/>
                                        <p:tgtEl>
                                          <p:spTgt spid="4101"/>
                                        </p:tgtEl>
                                        <p:attrNameLst>
                                          <p:attrName>ppt_x</p:attrName>
                                        </p:attrNameLst>
                                      </p:cBhvr>
                                      <p:tavLst>
                                        <p:tav tm="0">
                                          <p:val>
                                            <p:strVal val="#ppt_x"/>
                                          </p:val>
                                        </p:tav>
                                        <p:tav tm="100000">
                                          <p:val>
                                            <p:strVal val="#ppt_x"/>
                                          </p:val>
                                        </p:tav>
                                      </p:tavLst>
                                    </p:anim>
                                    <p:anim calcmode="lin" valueType="num">
                                      <p:cBhvr additive="base">
                                        <p:cTn id="13" dur="500" fill="hold"/>
                                        <p:tgtEl>
                                          <p:spTgt spid="4101"/>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nodeType="clickEffect">
                                  <p:stCondLst>
                                    <p:cond delay="0"/>
                                  </p:stCondLst>
                                  <p:childTnLst>
                                    <p:set>
                                      <p:cBhvr>
                                        <p:cTn id="17" dur="1" fill="hold">
                                          <p:stCondLst>
                                            <p:cond delay="0"/>
                                          </p:stCondLst>
                                        </p:cTn>
                                        <p:tgtEl>
                                          <p:spTgt spid="4109"/>
                                        </p:tgtEl>
                                        <p:attrNameLst>
                                          <p:attrName>style.visibility</p:attrName>
                                        </p:attrNameLst>
                                      </p:cBhvr>
                                      <p:to>
                                        <p:strVal val="visible"/>
                                      </p:to>
                                    </p:set>
                                    <p:animEffect transition="in" filter="checkerboard(across)">
                                      <p:cBhvr>
                                        <p:cTn id="18" dur="500"/>
                                        <p:tgtEl>
                                          <p:spTgt spid="4109"/>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4106"/>
                                        </p:tgtEl>
                                        <p:attrNameLst>
                                          <p:attrName>style.visibility</p:attrName>
                                        </p:attrNameLst>
                                      </p:cBhvr>
                                      <p:to>
                                        <p:strVal val="visible"/>
                                      </p:to>
                                    </p:set>
                                    <p:animEffect transition="in" filter="checkerboard(across)">
                                      <p:cBhvr>
                                        <p:cTn id="21" dur="500"/>
                                        <p:tgtEl>
                                          <p:spTgt spid="410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4102"/>
                                        </p:tgtEl>
                                        <p:attrNameLst>
                                          <p:attrName>style.visibility</p:attrName>
                                        </p:attrNameLst>
                                      </p:cBhvr>
                                      <p:to>
                                        <p:strVal val="visible"/>
                                      </p:to>
                                    </p:set>
                                    <p:animEffect transition="in" filter="diamond(in)">
                                      <p:cBhvr>
                                        <p:cTn id="26" dur="2000"/>
                                        <p:tgtEl>
                                          <p:spTgt spid="410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110"/>
                                        </p:tgtEl>
                                        <p:attrNameLst>
                                          <p:attrName>style.visibility</p:attrName>
                                        </p:attrNameLst>
                                      </p:cBhvr>
                                      <p:to>
                                        <p:strVal val="visible"/>
                                      </p:to>
                                    </p:set>
                                    <p:anim calcmode="lin" valueType="num">
                                      <p:cBhvr additive="base">
                                        <p:cTn id="31" dur="500" fill="hold"/>
                                        <p:tgtEl>
                                          <p:spTgt spid="4110"/>
                                        </p:tgtEl>
                                        <p:attrNameLst>
                                          <p:attrName>ppt_x</p:attrName>
                                        </p:attrNameLst>
                                      </p:cBhvr>
                                      <p:tavLst>
                                        <p:tav tm="0">
                                          <p:val>
                                            <p:strVal val="#ppt_x"/>
                                          </p:val>
                                        </p:tav>
                                        <p:tav tm="100000">
                                          <p:val>
                                            <p:strVal val="#ppt_x"/>
                                          </p:val>
                                        </p:tav>
                                      </p:tavLst>
                                    </p:anim>
                                    <p:anim calcmode="lin" valueType="num">
                                      <p:cBhvr additive="base">
                                        <p:cTn id="32" dur="500" fill="hold"/>
                                        <p:tgtEl>
                                          <p:spTgt spid="4110"/>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4107"/>
                                        </p:tgtEl>
                                        <p:attrNameLst>
                                          <p:attrName>style.visibility</p:attrName>
                                        </p:attrNameLst>
                                      </p:cBhvr>
                                      <p:to>
                                        <p:strVal val="visible"/>
                                      </p:to>
                                    </p:set>
                                    <p:anim calcmode="lin" valueType="num">
                                      <p:cBhvr additive="base">
                                        <p:cTn id="35" dur="500" fill="hold"/>
                                        <p:tgtEl>
                                          <p:spTgt spid="4107"/>
                                        </p:tgtEl>
                                        <p:attrNameLst>
                                          <p:attrName>ppt_x</p:attrName>
                                        </p:attrNameLst>
                                      </p:cBhvr>
                                      <p:tavLst>
                                        <p:tav tm="0">
                                          <p:val>
                                            <p:strVal val="#ppt_x"/>
                                          </p:val>
                                        </p:tav>
                                        <p:tav tm="100000">
                                          <p:val>
                                            <p:strVal val="#ppt_x"/>
                                          </p:val>
                                        </p:tav>
                                      </p:tavLst>
                                    </p:anim>
                                    <p:anim calcmode="lin" valueType="num">
                                      <p:cBhvr additive="base">
                                        <p:cTn id="36" dur="500" fill="hold"/>
                                        <p:tgtEl>
                                          <p:spTgt spid="410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P spid="4101" grpId="0"/>
      <p:bldP spid="4102" grpId="0"/>
      <p:bldP spid="4106" grpId="0"/>
      <p:bldP spid="410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2362200" y="0"/>
            <a:ext cx="5486400" cy="1373188"/>
          </a:xfrm>
          <a:prstGeom prst="rect">
            <a:avLst/>
          </a:prstGeom>
          <a:noFill/>
          <a:ln w="9525">
            <a:noFill/>
            <a:miter lim="800000"/>
            <a:headEnd/>
            <a:tailEnd/>
          </a:ln>
        </p:spPr>
        <p:txBody>
          <a:bodyPr>
            <a:spAutoFit/>
          </a:bodyPr>
          <a:lstStyle/>
          <a:p>
            <a:pPr algn="ctr"/>
            <a:endParaRPr lang="en-US" sz="2800">
              <a:solidFill>
                <a:schemeClr val="bg1"/>
              </a:solidFill>
            </a:endParaRPr>
          </a:p>
          <a:p>
            <a:pPr algn="ctr"/>
            <a:r>
              <a:rPr lang="en-US" sz="2800">
                <a:solidFill>
                  <a:schemeClr val="bg1"/>
                </a:solidFill>
              </a:rPr>
              <a:t>TIN HỌC</a:t>
            </a:r>
          </a:p>
          <a:p>
            <a:pPr algn="ctr"/>
            <a:endParaRPr lang="en-US" sz="2800">
              <a:solidFill>
                <a:schemeClr val="bg1"/>
              </a:solidFill>
            </a:endParaRPr>
          </a:p>
        </p:txBody>
      </p:sp>
      <p:sp>
        <p:nvSpPr>
          <p:cNvPr id="5123" name="Text Box 3"/>
          <p:cNvSpPr txBox="1">
            <a:spLocks noChangeArrowheads="1"/>
          </p:cNvSpPr>
          <p:nvPr/>
        </p:nvSpPr>
        <p:spPr bwMode="auto">
          <a:xfrm>
            <a:off x="2362200" y="990600"/>
            <a:ext cx="5103813" cy="457200"/>
          </a:xfrm>
          <a:prstGeom prst="rect">
            <a:avLst/>
          </a:prstGeom>
          <a:noFill/>
          <a:ln w="9525">
            <a:noFill/>
            <a:miter lim="800000"/>
            <a:headEnd/>
            <a:tailEnd/>
          </a:ln>
        </p:spPr>
        <p:txBody>
          <a:bodyPr wrap="none">
            <a:spAutoFit/>
          </a:bodyPr>
          <a:lstStyle/>
          <a:p>
            <a:r>
              <a:rPr lang="en-US">
                <a:solidFill>
                  <a:schemeClr val="bg1"/>
                </a:solidFill>
              </a:rPr>
              <a:t>Bài 5: </a:t>
            </a:r>
            <a:r>
              <a:rPr lang="en-US" sz="2400">
                <a:solidFill>
                  <a:schemeClr val="bg1"/>
                </a:solidFill>
              </a:rPr>
              <a:t>MÁY TÍNH TRONG ĐỜI SỐNG</a:t>
            </a:r>
          </a:p>
        </p:txBody>
      </p:sp>
      <p:sp>
        <p:nvSpPr>
          <p:cNvPr id="5124" name="Text Box 4"/>
          <p:cNvSpPr txBox="1">
            <a:spLocks noChangeArrowheads="1"/>
          </p:cNvSpPr>
          <p:nvPr/>
        </p:nvSpPr>
        <p:spPr bwMode="auto">
          <a:xfrm>
            <a:off x="76200" y="1600200"/>
            <a:ext cx="1949450" cy="366713"/>
          </a:xfrm>
          <a:prstGeom prst="rect">
            <a:avLst/>
          </a:prstGeom>
          <a:noFill/>
          <a:ln w="9525">
            <a:noFill/>
            <a:miter lim="800000"/>
            <a:headEnd/>
            <a:tailEnd/>
          </a:ln>
        </p:spPr>
        <p:txBody>
          <a:bodyPr wrap="none">
            <a:spAutoFit/>
          </a:bodyPr>
          <a:lstStyle/>
          <a:p>
            <a:r>
              <a:rPr lang="en-US">
                <a:solidFill>
                  <a:schemeClr val="bg1"/>
                </a:solidFill>
              </a:rPr>
              <a:t>4, Mạng máy tính</a:t>
            </a:r>
          </a:p>
        </p:txBody>
      </p:sp>
      <p:sp>
        <p:nvSpPr>
          <p:cNvPr id="5125" name="Text Box 5"/>
          <p:cNvSpPr txBox="1">
            <a:spLocks noChangeArrowheads="1"/>
          </p:cNvSpPr>
          <p:nvPr/>
        </p:nvSpPr>
        <p:spPr bwMode="auto">
          <a:xfrm>
            <a:off x="152400" y="2057400"/>
            <a:ext cx="9525000" cy="1190625"/>
          </a:xfrm>
          <a:prstGeom prst="rect">
            <a:avLst/>
          </a:prstGeom>
          <a:noFill/>
          <a:ln w="9525">
            <a:noFill/>
            <a:miter lim="800000"/>
            <a:headEnd/>
            <a:tailEnd/>
          </a:ln>
        </p:spPr>
        <p:txBody>
          <a:bodyPr>
            <a:spAutoFit/>
          </a:bodyPr>
          <a:lstStyle/>
          <a:p>
            <a:pPr algn="just"/>
            <a:r>
              <a:rPr lang="en-US">
                <a:solidFill>
                  <a:schemeClr val="bg1"/>
                </a:solidFill>
              </a:rPr>
              <a:t>+ Nhiều máy tính nối với nhau tạo thành mạng máy tính. Các máy tính trong mạng</a:t>
            </a:r>
          </a:p>
          <a:p>
            <a:pPr algn="just"/>
            <a:r>
              <a:rPr lang="en-US">
                <a:solidFill>
                  <a:schemeClr val="bg1"/>
                </a:solidFill>
              </a:rPr>
              <a:t>Có thể trao đổi thông tin với nhau giống như ta nói chuyện bằng điện thoại</a:t>
            </a:r>
          </a:p>
          <a:p>
            <a:pPr algn="just"/>
            <a:r>
              <a:rPr lang="en-US">
                <a:solidFill>
                  <a:schemeClr val="bg1"/>
                </a:solidFill>
              </a:rPr>
              <a:t>Nhiều máy tính trên thế giới được nối với nhau tạo thành một mạng lớn được gọi là:</a:t>
            </a:r>
          </a:p>
          <a:p>
            <a:pPr algn="just"/>
            <a:r>
              <a:rPr lang="en-US"/>
              <a:t>  </a:t>
            </a:r>
          </a:p>
        </p:txBody>
      </p:sp>
      <p:sp>
        <p:nvSpPr>
          <p:cNvPr id="5132" name="Rectangle 12"/>
          <p:cNvSpPr>
            <a:spLocks noChangeArrowheads="1"/>
          </p:cNvSpPr>
          <p:nvPr/>
        </p:nvSpPr>
        <p:spPr bwMode="auto">
          <a:xfrm>
            <a:off x="0" y="3048000"/>
            <a:ext cx="8886825" cy="366713"/>
          </a:xfrm>
          <a:prstGeom prst="rect">
            <a:avLst/>
          </a:prstGeom>
          <a:noFill/>
          <a:ln w="9525">
            <a:noFill/>
            <a:miter lim="800000"/>
            <a:headEnd/>
            <a:tailEnd/>
          </a:ln>
        </p:spPr>
        <p:txBody>
          <a:bodyPr wrap="none">
            <a:spAutoFit/>
          </a:bodyPr>
          <a:lstStyle/>
          <a:p>
            <a:r>
              <a:rPr lang="en-US">
                <a:solidFill>
                  <a:schemeClr val="bg1"/>
                </a:solidFill>
              </a:rPr>
              <a:t>+ Nhiều máy tính trên thế giới được nối với nhau tạo thành một mạng lớn được gọi là:</a:t>
            </a:r>
          </a:p>
        </p:txBody>
      </p:sp>
      <p:pic>
        <p:nvPicPr>
          <p:cNvPr id="5134" name="Picture 14" descr="internet_500"/>
          <p:cNvPicPr>
            <a:picLocks noChangeAspect="1" noChangeArrowheads="1"/>
          </p:cNvPicPr>
          <p:nvPr/>
        </p:nvPicPr>
        <p:blipFill>
          <a:blip r:embed="rId3"/>
          <a:srcRect/>
          <a:stretch>
            <a:fillRect/>
          </a:stretch>
        </p:blipFill>
        <p:spPr bwMode="auto">
          <a:xfrm>
            <a:off x="2514600" y="3581400"/>
            <a:ext cx="4114800" cy="3048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box(in)">
                                      <p:cBhvr>
                                        <p:cTn id="7" dur="500"/>
                                        <p:tgtEl>
                                          <p:spTgt spid="51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125"/>
                                        </p:tgtEl>
                                        <p:attrNameLst>
                                          <p:attrName>style.visibility</p:attrName>
                                        </p:attrNameLst>
                                      </p:cBhvr>
                                      <p:to>
                                        <p:strVal val="visible"/>
                                      </p:to>
                                    </p:set>
                                    <p:anim calcmode="lin" valueType="num">
                                      <p:cBhvr additive="base">
                                        <p:cTn id="12" dur="500" fill="hold"/>
                                        <p:tgtEl>
                                          <p:spTgt spid="5125"/>
                                        </p:tgtEl>
                                        <p:attrNameLst>
                                          <p:attrName>ppt_x</p:attrName>
                                        </p:attrNameLst>
                                      </p:cBhvr>
                                      <p:tavLst>
                                        <p:tav tm="0">
                                          <p:val>
                                            <p:strVal val="#ppt_x"/>
                                          </p:val>
                                        </p:tav>
                                        <p:tav tm="100000">
                                          <p:val>
                                            <p:strVal val="#ppt_x"/>
                                          </p:val>
                                        </p:tav>
                                      </p:tavLst>
                                    </p:anim>
                                    <p:anim calcmode="lin" valueType="num">
                                      <p:cBhvr additive="base">
                                        <p:cTn id="13" dur="500" fill="hold"/>
                                        <p:tgtEl>
                                          <p:spTgt spid="5125"/>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5132"/>
                                        </p:tgtEl>
                                        <p:attrNameLst>
                                          <p:attrName>style.visibility</p:attrName>
                                        </p:attrNameLst>
                                      </p:cBhvr>
                                      <p:to>
                                        <p:strVal val="visible"/>
                                      </p:to>
                                    </p:set>
                                    <p:animEffect transition="in" filter="box(in)">
                                      <p:cBhvr>
                                        <p:cTn id="18" dur="500"/>
                                        <p:tgtEl>
                                          <p:spTgt spid="513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3" presetClass="entr" presetSubtype="0" fill="hold" nodeType="clickEffect">
                                  <p:stCondLst>
                                    <p:cond delay="0"/>
                                  </p:stCondLst>
                                  <p:childTnLst>
                                    <p:set>
                                      <p:cBhvr>
                                        <p:cTn id="22" dur="1" fill="hold">
                                          <p:stCondLst>
                                            <p:cond delay="0"/>
                                          </p:stCondLst>
                                        </p:cTn>
                                        <p:tgtEl>
                                          <p:spTgt spid="5134"/>
                                        </p:tgtEl>
                                        <p:attrNameLst>
                                          <p:attrName>style.visibility</p:attrName>
                                        </p:attrNameLst>
                                      </p:cBhvr>
                                      <p:to>
                                        <p:strVal val="visible"/>
                                      </p:to>
                                    </p:set>
                                    <p:anim calcmode="lin" valueType="num">
                                      <p:cBhvr>
                                        <p:cTn id="23" dur="500" fill="hold"/>
                                        <p:tgtEl>
                                          <p:spTgt spid="5134"/>
                                        </p:tgtEl>
                                        <p:attrNameLst>
                                          <p:attrName>ppt_w</p:attrName>
                                        </p:attrNameLst>
                                      </p:cBhvr>
                                      <p:tavLst>
                                        <p:tav tm="0">
                                          <p:val>
                                            <p:fltVal val="0"/>
                                          </p:val>
                                        </p:tav>
                                        <p:tav tm="100000">
                                          <p:val>
                                            <p:strVal val="#ppt_w"/>
                                          </p:val>
                                        </p:tav>
                                      </p:tavLst>
                                    </p:anim>
                                    <p:anim calcmode="lin" valueType="num">
                                      <p:cBhvr>
                                        <p:cTn id="24" dur="500" fill="hold"/>
                                        <p:tgtEl>
                                          <p:spTgt spid="5134"/>
                                        </p:tgtEl>
                                        <p:attrNameLst>
                                          <p:attrName>ppt_h</p:attrName>
                                        </p:attrNameLst>
                                      </p:cBhvr>
                                      <p:tavLst>
                                        <p:tav tm="0">
                                          <p:val>
                                            <p:fltVal val="0"/>
                                          </p:val>
                                        </p:tav>
                                        <p:tav tm="100000">
                                          <p:val>
                                            <p:strVal val="#ppt_h"/>
                                          </p:val>
                                        </p:tav>
                                      </p:tavLst>
                                    </p:anim>
                                    <p:animEffect transition="in" filter="fade">
                                      <p:cBhvr>
                                        <p:cTn id="25" dur="500"/>
                                        <p:tgtEl>
                                          <p:spTgt spid="5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P spid="5125" grpId="0"/>
      <p:bldP spid="51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362200" y="0"/>
            <a:ext cx="5486400" cy="1373188"/>
          </a:xfrm>
          <a:prstGeom prst="rect">
            <a:avLst/>
          </a:prstGeom>
          <a:noFill/>
          <a:ln w="9525">
            <a:noFill/>
            <a:miter lim="800000"/>
            <a:headEnd/>
            <a:tailEnd/>
          </a:ln>
        </p:spPr>
        <p:txBody>
          <a:bodyPr>
            <a:spAutoFit/>
          </a:bodyPr>
          <a:lstStyle/>
          <a:p>
            <a:pPr algn="ctr"/>
            <a:endParaRPr lang="en-US" sz="2800">
              <a:solidFill>
                <a:schemeClr val="bg1"/>
              </a:solidFill>
            </a:endParaRPr>
          </a:p>
          <a:p>
            <a:pPr algn="ctr"/>
            <a:r>
              <a:rPr lang="en-US" sz="2800">
                <a:solidFill>
                  <a:schemeClr val="bg1"/>
                </a:solidFill>
              </a:rPr>
              <a:t>TIN HỌC</a:t>
            </a:r>
          </a:p>
          <a:p>
            <a:pPr algn="ctr"/>
            <a:endParaRPr lang="en-US" sz="2800">
              <a:solidFill>
                <a:schemeClr val="bg1"/>
              </a:solidFill>
            </a:endParaRPr>
          </a:p>
        </p:txBody>
      </p:sp>
      <p:sp>
        <p:nvSpPr>
          <p:cNvPr id="6147" name="Text Box 3"/>
          <p:cNvSpPr txBox="1">
            <a:spLocks noChangeArrowheads="1"/>
          </p:cNvSpPr>
          <p:nvPr/>
        </p:nvSpPr>
        <p:spPr bwMode="auto">
          <a:xfrm>
            <a:off x="2362200" y="990600"/>
            <a:ext cx="5103813" cy="457200"/>
          </a:xfrm>
          <a:prstGeom prst="rect">
            <a:avLst/>
          </a:prstGeom>
          <a:noFill/>
          <a:ln w="9525">
            <a:noFill/>
            <a:miter lim="800000"/>
            <a:headEnd/>
            <a:tailEnd/>
          </a:ln>
        </p:spPr>
        <p:txBody>
          <a:bodyPr wrap="none">
            <a:spAutoFit/>
          </a:bodyPr>
          <a:lstStyle/>
          <a:p>
            <a:r>
              <a:rPr lang="en-US">
                <a:solidFill>
                  <a:schemeClr val="bg1"/>
                </a:solidFill>
              </a:rPr>
              <a:t>Bài 5: </a:t>
            </a:r>
            <a:r>
              <a:rPr lang="en-US" sz="2400">
                <a:solidFill>
                  <a:schemeClr val="bg1"/>
                </a:solidFill>
              </a:rPr>
              <a:t>MÁY TÍNH TRONG ĐỜI SỐNG</a:t>
            </a:r>
          </a:p>
        </p:txBody>
      </p:sp>
      <p:sp>
        <p:nvSpPr>
          <p:cNvPr id="6148" name="Text Box 4"/>
          <p:cNvSpPr txBox="1">
            <a:spLocks noChangeArrowheads="1"/>
          </p:cNvSpPr>
          <p:nvPr/>
        </p:nvSpPr>
        <p:spPr bwMode="auto">
          <a:xfrm>
            <a:off x="260350" y="3009900"/>
            <a:ext cx="1949450" cy="366713"/>
          </a:xfrm>
          <a:prstGeom prst="rect">
            <a:avLst/>
          </a:prstGeom>
          <a:noFill/>
          <a:ln w="9525">
            <a:noFill/>
            <a:miter lim="800000"/>
            <a:headEnd/>
            <a:tailEnd/>
          </a:ln>
        </p:spPr>
        <p:txBody>
          <a:bodyPr wrap="none">
            <a:spAutoFit/>
          </a:bodyPr>
          <a:lstStyle/>
          <a:p>
            <a:r>
              <a:rPr lang="en-US">
                <a:solidFill>
                  <a:schemeClr val="bg1"/>
                </a:solidFill>
              </a:rPr>
              <a:t>4. Mạng máy tính</a:t>
            </a:r>
          </a:p>
        </p:txBody>
      </p:sp>
      <p:sp>
        <p:nvSpPr>
          <p:cNvPr id="6152" name="Text Box 8"/>
          <p:cNvSpPr txBox="1">
            <a:spLocks noChangeArrowheads="1"/>
          </p:cNvSpPr>
          <p:nvPr/>
        </p:nvSpPr>
        <p:spPr bwMode="auto">
          <a:xfrm>
            <a:off x="228600" y="1804988"/>
            <a:ext cx="1911350" cy="366712"/>
          </a:xfrm>
          <a:prstGeom prst="rect">
            <a:avLst/>
          </a:prstGeom>
          <a:noFill/>
          <a:ln w="9525">
            <a:noFill/>
            <a:miter lim="800000"/>
            <a:headEnd/>
            <a:tailEnd/>
          </a:ln>
        </p:spPr>
        <p:txBody>
          <a:bodyPr wrap="none">
            <a:spAutoFit/>
          </a:bodyPr>
          <a:lstStyle/>
          <a:p>
            <a:r>
              <a:rPr lang="en-US">
                <a:solidFill>
                  <a:schemeClr val="bg1"/>
                </a:solidFill>
              </a:rPr>
              <a:t>1. Trong gia đình</a:t>
            </a:r>
          </a:p>
        </p:txBody>
      </p:sp>
      <p:sp>
        <p:nvSpPr>
          <p:cNvPr id="6153" name="Text Box 9"/>
          <p:cNvSpPr txBox="1">
            <a:spLocks noChangeArrowheads="1"/>
          </p:cNvSpPr>
          <p:nvPr/>
        </p:nvSpPr>
        <p:spPr bwMode="auto">
          <a:xfrm>
            <a:off x="238125" y="2224088"/>
            <a:ext cx="4143375" cy="366712"/>
          </a:xfrm>
          <a:prstGeom prst="rect">
            <a:avLst/>
          </a:prstGeom>
          <a:noFill/>
          <a:ln w="9525">
            <a:noFill/>
            <a:miter lim="800000"/>
            <a:headEnd/>
            <a:tailEnd/>
          </a:ln>
        </p:spPr>
        <p:txBody>
          <a:bodyPr wrap="none">
            <a:spAutoFit/>
          </a:bodyPr>
          <a:lstStyle/>
          <a:p>
            <a:r>
              <a:rPr lang="en-US">
                <a:solidFill>
                  <a:schemeClr val="bg1"/>
                </a:solidFill>
              </a:rPr>
              <a:t>2. Trong cơ quan, cửa hàng, bệnh viên</a:t>
            </a:r>
          </a:p>
        </p:txBody>
      </p:sp>
      <p:sp>
        <p:nvSpPr>
          <p:cNvPr id="6154" name="Text Box 10"/>
          <p:cNvSpPr txBox="1">
            <a:spLocks noChangeArrowheads="1"/>
          </p:cNvSpPr>
          <p:nvPr/>
        </p:nvSpPr>
        <p:spPr bwMode="auto">
          <a:xfrm>
            <a:off x="241300" y="2605088"/>
            <a:ext cx="3943350" cy="366712"/>
          </a:xfrm>
          <a:prstGeom prst="rect">
            <a:avLst/>
          </a:prstGeom>
          <a:noFill/>
          <a:ln w="9525">
            <a:noFill/>
            <a:miter lim="800000"/>
            <a:headEnd/>
            <a:tailEnd/>
          </a:ln>
        </p:spPr>
        <p:txBody>
          <a:bodyPr wrap="none">
            <a:spAutoFit/>
          </a:bodyPr>
          <a:lstStyle/>
          <a:p>
            <a:r>
              <a:rPr lang="en-US">
                <a:solidFill>
                  <a:schemeClr val="bg1"/>
                </a:solidFill>
              </a:rPr>
              <a:t>3. Trong phòng nghiên cứu, nhà máy</a:t>
            </a:r>
          </a:p>
        </p:txBody>
      </p:sp>
      <p:sp>
        <p:nvSpPr>
          <p:cNvPr id="6155" name="Text Box 11"/>
          <p:cNvSpPr txBox="1">
            <a:spLocks noChangeArrowheads="1"/>
          </p:cNvSpPr>
          <p:nvPr/>
        </p:nvSpPr>
        <p:spPr bwMode="auto">
          <a:xfrm>
            <a:off x="304800" y="3962400"/>
            <a:ext cx="8356600" cy="641350"/>
          </a:xfrm>
          <a:prstGeom prst="rect">
            <a:avLst/>
          </a:prstGeom>
          <a:noFill/>
          <a:ln w="9525">
            <a:noFill/>
            <a:miter lim="800000"/>
            <a:headEnd/>
            <a:tailEnd/>
          </a:ln>
        </p:spPr>
        <p:txBody>
          <a:bodyPr wrap="none">
            <a:spAutoFit/>
          </a:bodyPr>
          <a:lstStyle/>
          <a:p>
            <a:pPr>
              <a:buFontTx/>
              <a:buChar char="•"/>
            </a:pPr>
            <a:r>
              <a:rPr lang="en-US">
                <a:solidFill>
                  <a:srgbClr val="CC3300"/>
                </a:solidFill>
              </a:rPr>
              <a:t>Ghi nhớ:</a:t>
            </a:r>
            <a:r>
              <a:rPr lang="en-US">
                <a:solidFill>
                  <a:srgbClr val="FF0066"/>
                </a:solidFill>
              </a:rPr>
              <a:t> Máy tính rất quan trọng trong đời sống của con người, Nó phục vụ cho</a:t>
            </a:r>
          </a:p>
          <a:p>
            <a:r>
              <a:rPr lang="en-US">
                <a:solidFill>
                  <a:srgbClr val="FF0066"/>
                </a:solidFill>
              </a:rPr>
              <a:t> nhu câu cuộc sống của con người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box(in)">
                                      <p:cBhvr>
                                        <p:cTn id="7" dur="500"/>
                                        <p:tgtEl>
                                          <p:spTgt spid="61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52"/>
                                        </p:tgtEl>
                                        <p:attrNameLst>
                                          <p:attrName>style.visibility</p:attrName>
                                        </p:attrNameLst>
                                      </p:cBhvr>
                                      <p:to>
                                        <p:strVal val="visible"/>
                                      </p:to>
                                    </p:set>
                                    <p:animEffect transition="in" filter="box(in)">
                                      <p:cBhvr>
                                        <p:cTn id="12" dur="500"/>
                                        <p:tgtEl>
                                          <p:spTgt spid="61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53"/>
                                        </p:tgtEl>
                                        <p:attrNameLst>
                                          <p:attrName>style.visibility</p:attrName>
                                        </p:attrNameLst>
                                      </p:cBhvr>
                                      <p:to>
                                        <p:strVal val="visible"/>
                                      </p:to>
                                    </p:set>
                                    <p:animEffect transition="in" filter="box(in)">
                                      <p:cBhvr>
                                        <p:cTn id="17" dur="500"/>
                                        <p:tgtEl>
                                          <p:spTgt spid="615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154"/>
                                        </p:tgtEl>
                                        <p:attrNameLst>
                                          <p:attrName>style.visibility</p:attrName>
                                        </p:attrNameLst>
                                      </p:cBhvr>
                                      <p:to>
                                        <p:strVal val="visible"/>
                                      </p:to>
                                    </p:set>
                                    <p:animEffect transition="in" filter="box(in)">
                                      <p:cBhvr>
                                        <p:cTn id="22" dur="500"/>
                                        <p:tgtEl>
                                          <p:spTgt spid="615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155"/>
                                        </p:tgtEl>
                                        <p:attrNameLst>
                                          <p:attrName>style.visibility</p:attrName>
                                        </p:attrNameLst>
                                      </p:cBhvr>
                                      <p:to>
                                        <p:strVal val="visible"/>
                                      </p:to>
                                    </p:set>
                                    <p:animEffect transition="in" filter="box(in)">
                                      <p:cBhvr>
                                        <p:cTn id="27" dur="500"/>
                                        <p:tgtEl>
                                          <p:spTgt spid="6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52" grpId="0"/>
      <p:bldP spid="6153" grpId="0"/>
      <p:bldP spid="6154" grpId="0"/>
      <p:bldP spid="6155"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TotalTime>
  <Words>470</Words>
  <Application>Microsoft Office PowerPoint</Application>
  <PresentationFormat>On-screen Show (4:3)</PresentationFormat>
  <Paragraphs>58</Paragraphs>
  <Slides>5</Slides>
  <Notes>5</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vt:i4>
      </vt:variant>
    </vt:vector>
  </HeadingPairs>
  <TitlesOfParts>
    <vt:vector size="7" baseType="lpstr">
      <vt:lpstr>Arial</vt:lpstr>
      <vt:lpstr>Default Design</vt:lpstr>
      <vt:lpstr>Slide 1</vt:lpstr>
      <vt:lpstr>Slide 2</vt:lpstr>
      <vt:lpstr>Slide 3</vt:lpstr>
      <vt:lpstr>Slide 4</vt:lpstr>
      <vt:lpstr>Slide 5</vt:lpstr>
    </vt:vector>
  </TitlesOfParts>
  <Company>Vietnamese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Leader</dc:creator>
  <cp:lastModifiedBy>CSTeam</cp:lastModifiedBy>
  <cp:revision>8</cp:revision>
  <dcterms:created xsi:type="dcterms:W3CDTF">2011-10-03T09:37:21Z</dcterms:created>
  <dcterms:modified xsi:type="dcterms:W3CDTF">2016-06-29T10:24:59Z</dcterms:modified>
</cp:coreProperties>
</file>