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sldIdLst>
    <p:sldId id="295" r:id="rId2"/>
    <p:sldId id="296" r:id="rId3"/>
    <p:sldId id="280" r:id="rId4"/>
    <p:sldId id="293" r:id="rId5"/>
    <p:sldId id="283" r:id="rId6"/>
    <p:sldId id="282" r:id="rId7"/>
    <p:sldId id="264" r:id="rId8"/>
    <p:sldId id="312" r:id="rId9"/>
    <p:sldId id="260" r:id="rId10"/>
    <p:sldId id="303" r:id="rId11"/>
    <p:sldId id="299" r:id="rId12"/>
    <p:sldId id="301" r:id="rId13"/>
    <p:sldId id="304" r:id="rId14"/>
    <p:sldId id="313" r:id="rId15"/>
    <p:sldId id="294" r:id="rId16"/>
    <p:sldId id="310" r:id="rId17"/>
    <p:sldId id="292" r:id="rId18"/>
    <p:sldId id="308" r:id="rId19"/>
    <p:sldId id="309" r:id="rId20"/>
    <p:sldId id="276"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CC0000"/>
    <a:srgbClr val="CC0066"/>
    <a:srgbClr val="003300"/>
    <a:srgbClr val="3366FF"/>
    <a:srgbClr val="FF0000"/>
    <a:srgbClr val="0000FF"/>
    <a:srgbClr val="FF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ext uri="{AF507438-7753-43E0-B8FC-AC1667EBCBE1}"/>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ext uri="{AF507438-7753-43E0-B8FC-AC1667EBCBE1}"/>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ext uri="{AF507438-7753-43E0-B8FC-AC1667EBCBE1}"/>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ext uri="{AF507438-7753-43E0-B8FC-AC1667EBCBE1}"/>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ext uri="{AF507438-7753-43E0-B8FC-AC1667EBCBE1}"/>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ext uri="{AF507438-7753-43E0-B8FC-AC1667EBCBE1}"/>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grpSp>
      <p:sp>
        <p:nvSpPr>
          <p:cNvPr id="57356"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smtClean="0"/>
              <a:t>Click to edit Master title style</a:t>
            </a:r>
          </a:p>
        </p:txBody>
      </p:sp>
      <p:sp>
        <p:nvSpPr>
          <p:cNvPr id="5735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en-US" noProof="0" smtClean="0"/>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ltLang="en-US"/>
          </a:p>
        </p:txBody>
      </p:sp>
      <p:sp>
        <p:nvSpPr>
          <p:cNvPr id="12" name="Rectangle 10"/>
          <p:cNvSpPr>
            <a:spLocks noGrp="1" noChangeArrowheads="1"/>
          </p:cNvSpPr>
          <p:nvPr>
            <p:ph type="ftr" sz="quarter" idx="11"/>
          </p:nvPr>
        </p:nvSpPr>
        <p:spPr/>
        <p:txBody>
          <a:bodyPr/>
          <a:lstStyle>
            <a:lvl1pPr>
              <a:defRPr/>
            </a:lvl1pPr>
          </a:lstStyle>
          <a:p>
            <a:pPr>
              <a:defRPr/>
            </a:pPr>
            <a:endParaRPr lang="en-US" altLang="en-US"/>
          </a:p>
        </p:txBody>
      </p:sp>
      <p:sp>
        <p:nvSpPr>
          <p:cNvPr id="13" name="Rectangle 11"/>
          <p:cNvSpPr>
            <a:spLocks noGrp="1" noChangeArrowheads="1"/>
          </p:cNvSpPr>
          <p:nvPr>
            <p:ph type="sldNum" sz="quarter" idx="12"/>
          </p:nvPr>
        </p:nvSpPr>
        <p:spPr/>
        <p:txBody>
          <a:bodyPr/>
          <a:lstStyle>
            <a:lvl1pPr>
              <a:defRPr/>
            </a:lvl1pPr>
          </a:lstStyle>
          <a:p>
            <a:pPr>
              <a:defRPr/>
            </a:pPr>
            <a:fld id="{6DE994BC-C43E-4E1F-A930-2EBE7B800814}"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7B216DBA-8C51-408A-A7CE-BE3D0AA71905}"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8FC8EA61-065D-4B7D-9A40-AC677C49C2C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AF4E70D2-383F-4288-9294-D717BA13690A}"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p:cNvSpPr>
            <a:spLocks noGrp="1" noChangeArrowheads="1"/>
          </p:cNvSpPr>
          <p:nvPr>
            <p:ph type="sldNum" sz="quarter" idx="12"/>
          </p:nvPr>
        </p:nvSpPr>
        <p:spPr>
          <a:ln/>
        </p:spPr>
        <p:txBody>
          <a:bodyPr/>
          <a:lstStyle>
            <a:lvl1pPr>
              <a:defRPr/>
            </a:lvl1pPr>
          </a:lstStyle>
          <a:p>
            <a:pPr>
              <a:defRPr/>
            </a:pPr>
            <a:fld id="{AF9427F4-84AD-4003-940C-1915109386C4}"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FF4CC0C-1CEA-434B-BE22-BD6D9D1997D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p:cNvSpPr>
            <a:spLocks noGrp="1" noChangeArrowheads="1"/>
          </p:cNvSpPr>
          <p:nvPr>
            <p:ph type="sldNum" sz="quarter" idx="12"/>
          </p:nvPr>
        </p:nvSpPr>
        <p:spPr>
          <a:ln/>
        </p:spPr>
        <p:txBody>
          <a:bodyPr/>
          <a:lstStyle>
            <a:lvl1pPr>
              <a:defRPr/>
            </a:lvl1pPr>
          </a:lstStyle>
          <a:p>
            <a:pPr>
              <a:defRPr/>
            </a:pPr>
            <a:fld id="{32732BCF-0F79-4806-9E17-518FC375AD37}"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p:cNvSpPr>
            <a:spLocks noGrp="1" noChangeArrowheads="1"/>
          </p:cNvSpPr>
          <p:nvPr>
            <p:ph type="sldNum" sz="quarter" idx="12"/>
          </p:nvPr>
        </p:nvSpPr>
        <p:spPr>
          <a:ln/>
        </p:spPr>
        <p:txBody>
          <a:bodyPr/>
          <a:lstStyle>
            <a:lvl1pPr>
              <a:defRPr/>
            </a:lvl1pPr>
          </a:lstStyle>
          <a:p>
            <a:pPr>
              <a:defRPr/>
            </a:pPr>
            <a:fld id="{A2D39672-2B0D-4767-A77C-0216272CF0E2}"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p:cNvSpPr>
            <a:spLocks noGrp="1" noChangeArrowheads="1"/>
          </p:cNvSpPr>
          <p:nvPr>
            <p:ph type="sldNum" sz="quarter" idx="12"/>
          </p:nvPr>
        </p:nvSpPr>
        <p:spPr>
          <a:ln/>
        </p:spPr>
        <p:txBody>
          <a:bodyPr/>
          <a:lstStyle>
            <a:lvl1pPr>
              <a:defRPr/>
            </a:lvl1pPr>
          </a:lstStyle>
          <a:p>
            <a:pPr>
              <a:defRPr/>
            </a:pPr>
            <a:fld id="{290DB4FE-4094-4AEA-A49C-3115096F643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706181C4-EB4D-4E63-89C2-2C52C6E6F29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pPr>
              <a:defRPr/>
            </a:pPr>
            <a:fld id="{E62A3472-A0D8-4F55-8297-F40A0389E23F}"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71563" y="304800"/>
            <a:ext cx="7615237" cy="1106488"/>
            <a:chOff x="675" y="192"/>
            <a:chExt cx="4797" cy="697"/>
          </a:xfrm>
        </p:grpSpPr>
        <p:sp>
          <p:nvSpPr>
            <p:cNvPr id="1032" name="Oval 3"/>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ext uri="{AF507438-7753-43E0-B8FC-AC1667EBCBE1}"/>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033" name="Oval 4"/>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ext uri="{AF507438-7753-43E0-B8FC-AC1667EBCBE1}"/>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034" name="Oval 5"/>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ext uri="{AF507438-7753-43E0-B8FC-AC1667EBCBE1}"/>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035"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ext uri="{AF507438-7753-43E0-B8FC-AC1667EBCBE1}"/>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sp>
          <p:nvSpPr>
            <p:cNvPr id="1036"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ext uri="{AF507438-7753-43E0-B8FC-AC1667EBCBE1}"/>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smtClean="0">
                <a:latin typeface="Times New Roman" pitchFamily="18" charset="0"/>
              </a:endParaRPr>
            </a:p>
          </p:txBody>
        </p:sp>
      </p:grpSp>
      <p:sp>
        <p:nvSpPr>
          <p:cNvPr id="2051"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6329" name="Rectangle 9"/>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56331" name="Rectangle 11"/>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C2CDB1C-2F4C-4869-BE53-A3683D8FC341}" type="slidenum">
              <a:rPr lang="en-US" altLang="en-US"/>
              <a:pPr>
                <a:defRPr/>
              </a:pPr>
              <a:t>‹#›</a:t>
            </a:fld>
            <a:endParaRPr lang="en-US" altLang="en-US"/>
          </a:p>
        </p:txBody>
      </p:sp>
      <p:sp>
        <p:nvSpPr>
          <p:cNvPr id="2055"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13"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em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emf"/><Relationship Id="rId5" Type="http://schemas.openxmlformats.org/officeDocument/2006/relationships/image" Target="../media/image10.jpeg"/><Relationship Id="rId10" Type="http://schemas.openxmlformats.org/officeDocument/2006/relationships/image" Target="../media/image15.emf"/><Relationship Id="rId4" Type="http://schemas.openxmlformats.org/officeDocument/2006/relationships/image" Target="../media/image9.jpeg"/><Relationship Id="rId9"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slideLayout" Target="../slideLayouts/slideLayout2.xml"/><Relationship Id="rId7" Type="http://schemas.openxmlformats.org/officeDocument/2006/relationships/image" Target="../media/image24.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3.jpeg"/><Relationship Id="rId11" Type="http://schemas.openxmlformats.org/officeDocument/2006/relationships/image" Target="../media/image28.emf"/><Relationship Id="rId5" Type="http://schemas.openxmlformats.org/officeDocument/2006/relationships/image" Target="../media/image22.jpeg"/><Relationship Id="rId10" Type="http://schemas.openxmlformats.org/officeDocument/2006/relationships/image" Target="../media/image27.emf"/><Relationship Id="rId4" Type="http://schemas.openxmlformats.org/officeDocument/2006/relationships/oleObject" Target="../embeddings/oleObject1.bin"/><Relationship Id="rId9" Type="http://schemas.openxmlformats.org/officeDocument/2006/relationships/image" Target="../media/image26.emf"/></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8" name="Picture 16" descr="FIREWRK8"/>
          <p:cNvPicPr>
            <a:picLocks noChangeAspect="1" noChangeArrowheads="1"/>
          </p:cNvPicPr>
          <p:nvPr/>
        </p:nvPicPr>
        <p:blipFill>
          <a:blip r:embed="rId2"/>
          <a:srcRect/>
          <a:stretch>
            <a:fillRect/>
          </a:stretch>
        </p:blipFill>
        <p:spPr bwMode="auto">
          <a:xfrm>
            <a:off x="7086600" y="4845050"/>
            <a:ext cx="2057400" cy="2012950"/>
          </a:xfrm>
          <a:prstGeom prst="rect">
            <a:avLst/>
          </a:prstGeom>
          <a:noFill/>
          <a:ln w="9525">
            <a:noFill/>
            <a:miter lim="800000"/>
            <a:headEnd/>
            <a:tailEnd/>
          </a:ln>
        </p:spPr>
      </p:pic>
      <p:pic>
        <p:nvPicPr>
          <p:cNvPr id="2" name="Picture 16" descr="FIREWRK8"/>
          <p:cNvPicPr>
            <a:picLocks noChangeAspect="1" noChangeArrowheads="1"/>
          </p:cNvPicPr>
          <p:nvPr/>
        </p:nvPicPr>
        <p:blipFill>
          <a:blip r:embed="rId2"/>
          <a:srcRect/>
          <a:stretch>
            <a:fillRect/>
          </a:stretch>
        </p:blipFill>
        <p:spPr bwMode="auto">
          <a:xfrm>
            <a:off x="0" y="0"/>
            <a:ext cx="2057400" cy="2012950"/>
          </a:xfrm>
          <a:prstGeom prst="rect">
            <a:avLst/>
          </a:prstGeom>
          <a:noFill/>
          <a:ln w="9525">
            <a:noFill/>
            <a:miter lim="800000"/>
            <a:headEnd/>
            <a:tailEnd/>
          </a:ln>
        </p:spPr>
      </p:pic>
      <p:pic>
        <p:nvPicPr>
          <p:cNvPr id="24588" name="Picture 12" descr="2424"/>
          <p:cNvPicPr>
            <a:picLocks noChangeAspect="1" noChangeArrowheads="1" noCrop="1"/>
          </p:cNvPicPr>
          <p:nvPr/>
        </p:nvPicPr>
        <p:blipFill>
          <a:blip r:embed="rId3"/>
          <a:srcRect/>
          <a:stretch>
            <a:fillRect/>
          </a:stretch>
        </p:blipFill>
        <p:spPr bwMode="auto">
          <a:xfrm>
            <a:off x="3581400" y="3810000"/>
            <a:ext cx="485775" cy="409575"/>
          </a:xfrm>
          <a:prstGeom prst="rect">
            <a:avLst/>
          </a:prstGeom>
          <a:noFill/>
          <a:ln w="9525">
            <a:noFill/>
            <a:miter lim="800000"/>
            <a:headEnd/>
            <a:tailEnd/>
          </a:ln>
        </p:spPr>
      </p:pic>
      <p:pic>
        <p:nvPicPr>
          <p:cNvPr id="24589" name="Picture 13" descr="2222"/>
          <p:cNvPicPr>
            <a:picLocks noChangeAspect="1" noChangeArrowheads="1" noCrop="1"/>
          </p:cNvPicPr>
          <p:nvPr/>
        </p:nvPicPr>
        <p:blipFill>
          <a:blip r:embed="rId4"/>
          <a:srcRect/>
          <a:stretch>
            <a:fillRect/>
          </a:stretch>
        </p:blipFill>
        <p:spPr bwMode="auto">
          <a:xfrm>
            <a:off x="2667000" y="1447800"/>
            <a:ext cx="438150" cy="438150"/>
          </a:xfrm>
          <a:prstGeom prst="rect">
            <a:avLst/>
          </a:prstGeom>
          <a:noFill/>
          <a:ln w="9525">
            <a:noFill/>
            <a:miter lim="800000"/>
            <a:headEnd/>
            <a:tailEnd/>
          </a:ln>
        </p:spPr>
      </p:pic>
      <p:pic>
        <p:nvPicPr>
          <p:cNvPr id="24591" name="Picture 15" descr="2121"/>
          <p:cNvPicPr>
            <a:picLocks noChangeAspect="1" noChangeArrowheads="1" noCrop="1"/>
          </p:cNvPicPr>
          <p:nvPr/>
        </p:nvPicPr>
        <p:blipFill>
          <a:blip r:embed="rId5"/>
          <a:srcRect/>
          <a:stretch>
            <a:fillRect/>
          </a:stretch>
        </p:blipFill>
        <p:spPr bwMode="auto">
          <a:xfrm>
            <a:off x="5334000" y="1447800"/>
            <a:ext cx="514350" cy="447675"/>
          </a:xfrm>
          <a:prstGeom prst="rect">
            <a:avLst/>
          </a:prstGeom>
          <a:noFill/>
          <a:ln w="9525">
            <a:noFill/>
            <a:miter lim="800000"/>
            <a:headEnd/>
            <a:tailEnd/>
          </a:ln>
        </p:spPr>
      </p:pic>
      <p:sp>
        <p:nvSpPr>
          <p:cNvPr id="4103" name="WordArt 18"/>
          <p:cNvSpPr>
            <a:spLocks noChangeArrowheads="1" noChangeShapeType="1" noTextEdit="1"/>
          </p:cNvSpPr>
          <p:nvPr/>
        </p:nvSpPr>
        <p:spPr bwMode="auto">
          <a:xfrm>
            <a:off x="762000" y="914400"/>
            <a:ext cx="7505700" cy="1981200"/>
          </a:xfrm>
          <a:prstGeom prst="rect">
            <a:avLst/>
          </a:prstGeom>
        </p:spPr>
        <p:txBody>
          <a:bodyPr wrap="none" fromWordArt="1">
            <a:prstTxWarp prst="textPlain">
              <a:avLst>
                <a:gd name="adj" fmla="val 50782"/>
              </a:avLst>
            </a:prstTxWarp>
          </a:bodyPr>
          <a:lstStyle/>
          <a:p>
            <a:pPr algn="ctr"/>
            <a:endParaRPr lang="en-US" sz="3600" kern="10">
              <a:ln w="9525">
                <a:pattFill prst="pct5">
                  <a:fgClr>
                    <a:srgbClr val="FF0000"/>
                  </a:fgClr>
                  <a:bgClr>
                    <a:srgbClr val="3366FF"/>
                  </a:bgClr>
                </a:pattFill>
                <a:round/>
                <a:headEnd/>
                <a:tailEnd/>
              </a:ln>
              <a:solidFill>
                <a:srgbClr val="FFFFFF"/>
              </a:solidFill>
              <a:latin typeface="Arial"/>
              <a:cs typeface="Arial"/>
            </a:endParaRPr>
          </a:p>
        </p:txBody>
      </p:sp>
      <p:sp>
        <p:nvSpPr>
          <p:cNvPr id="24596" name="WordArt 20"/>
          <p:cNvSpPr>
            <a:spLocks noChangeArrowheads="1" noChangeShapeType="1" noTextEdit="1"/>
          </p:cNvSpPr>
          <p:nvPr/>
        </p:nvSpPr>
        <p:spPr bwMode="auto">
          <a:xfrm>
            <a:off x="3581400" y="3886200"/>
            <a:ext cx="4495800" cy="1752600"/>
          </a:xfrm>
          <a:prstGeom prst="rect">
            <a:avLst/>
          </a:prstGeom>
        </p:spPr>
        <p:txBody>
          <a:bodyPr wrap="none" fromWordArt="1">
            <a:prstTxWarp prst="textDoubleWave1">
              <a:avLst>
                <a:gd name="adj1" fmla="val 9005"/>
                <a:gd name="adj2" fmla="val 0"/>
              </a:avLst>
            </a:prstTxWarp>
          </a:bodyPr>
          <a:lstStyle/>
          <a:p>
            <a:pPr algn="ctr"/>
            <a:r>
              <a:rPr lang="en-US" sz="3600" kern="10" spc="-360">
                <a:ln w="12700">
                  <a:solidFill>
                    <a:srgbClr val="000099"/>
                  </a:solidFill>
                  <a:round/>
                  <a:headEnd type="none" w="sm" len="sm"/>
                  <a:tailEnd type="none" w="sm" len="sm"/>
                </a:ln>
                <a:solidFill>
                  <a:schemeClr val="hlink"/>
                </a:solidFill>
                <a:effectLst>
                  <a:outerShdw dist="125724" dir="18900000" algn="ctr" rotWithShape="0">
                    <a:srgbClr val="000099"/>
                  </a:outerShdw>
                </a:effectLst>
                <a:latin typeface="Arial"/>
                <a:cs typeface="Arial"/>
              </a:rPr>
              <a:t>Mĩ thuật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000" fill="hold"/>
                                        <p:tgtEl>
                                          <p:spTgt spid="44048"/>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2000" fill="hold"/>
                                        <p:tgtEl>
                                          <p:spTgt spid="44048"/>
                                        </p:tgtEl>
                                        <p:attrNameLst>
                                          <p:attrName>r</p:attrName>
                                        </p:attrNameLst>
                                      </p:cBhvr>
                                    </p:animRo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2000" fill="hold"/>
                                        <p:tgtEl>
                                          <p:spTgt spid="2"/>
                                        </p:tgtEl>
                                        <p:attrNameLst>
                                          <p:attrName>r</p:attrName>
                                        </p:attrNameLst>
                                      </p:cBhvr>
                                    </p:animRot>
                                  </p:childTnLst>
                                </p:cTn>
                              </p:par>
                              <p:par>
                                <p:cTn id="11" presetID="8" presetClass="emph" presetSubtype="0" repeatCount="indefinite" fill="hold" nodeType="withEffect">
                                  <p:stCondLst>
                                    <p:cond delay="0"/>
                                  </p:stCondLst>
                                  <p:endCondLst>
                                    <p:cond evt="onNext" delay="0">
                                      <p:tgtEl>
                                        <p:sldTgt/>
                                      </p:tgtEl>
                                    </p:cond>
                                  </p:endCondLst>
                                  <p:childTnLst>
                                    <p:animRot by="21600000">
                                      <p:cBhvr>
                                        <p:cTn id="12" dur="2000" fill="hold"/>
                                        <p:tgtEl>
                                          <p:spTgt spid="2"/>
                                        </p:tgtEl>
                                        <p:attrNameLst>
                                          <p:attrName>r</p:attrName>
                                        </p:attrNameLst>
                                      </p:cBhvr>
                                    </p:animRot>
                                  </p:childTnLst>
                                </p:cTn>
                              </p:par>
                              <p:par>
                                <p:cTn id="13" presetID="3" presetClass="entr" presetSubtype="10" fill="hold" nodeType="withEffect">
                                  <p:stCondLst>
                                    <p:cond delay="0"/>
                                  </p:stCondLst>
                                  <p:childTnLst>
                                    <p:set>
                                      <p:cBhvr>
                                        <p:cTn id="14" dur="1" fill="hold">
                                          <p:stCondLst>
                                            <p:cond delay="0"/>
                                          </p:stCondLst>
                                        </p:cTn>
                                        <p:tgtEl>
                                          <p:spTgt spid="24588"/>
                                        </p:tgtEl>
                                        <p:attrNameLst>
                                          <p:attrName>style.visibility</p:attrName>
                                        </p:attrNameLst>
                                      </p:cBhvr>
                                      <p:to>
                                        <p:strVal val="visible"/>
                                      </p:to>
                                    </p:set>
                                    <p:animEffect transition="in" filter="blinds(horizontal)">
                                      <p:cBhvr>
                                        <p:cTn id="15" dur="2000"/>
                                        <p:tgtEl>
                                          <p:spTgt spid="24588"/>
                                        </p:tgtEl>
                                      </p:cBhvr>
                                    </p:animEffect>
                                  </p:childTnLst>
                                </p:cTn>
                              </p:par>
                              <p:par>
                                <p:cTn id="16" presetID="28" presetClass="path" presetSubtype="0" accel="50000" decel="50000" fill="hold" nodeType="withEffect">
                                  <p:stCondLst>
                                    <p:cond delay="0"/>
                                  </p:stCondLst>
                                  <p:childTnLst>
                                    <p:animMotion origin="layout" path="M 0 0  C 0.017 0  0.031 0.01865  0.031 0.04129  C 0.031 0.06526  0.017 0.0839  0 0.0839  C -0.017 0.0839  -0.031 0.10255  -0.031 0.12519  C -0.031 0.14783  -0.017 0.16647  0 0.16647  C 0.017 0.16647  0.031 0.18512  0.031 0.20776  C 0.031 0.2304  0.017 0.24905  0 0.24905  C -0.017 0.24905  -0.031 0.26769  -0.031 0.29166  C -0.031 0.3143  -0.017 0.33295  0 0.33295  C 0.017 0.33295  0.031 0.3143  0.031 0.29166  C 0.031 0.26769  0.017 0.24905  0 0.24905  C -0.017 0.24905  -0.031 0.2304  -0.031 0.20776  C -0.031 0.18512  -0.017 0.16647  0 0.16647  C 0.017 0.16647  0.031 0.14783  0.031 0.12519  C 0.031 0.10255  0.017 0.0839  0 0.0839  C -0.017 0.0839  -0.031 0.06526  -0.031 0.04129  C -0.031 0.01865  -0.017 0  0 0  Z" pathEditMode="relative" ptsTypes="">
                                      <p:cBhvr>
                                        <p:cTn id="17" dur="2000" fill="hold"/>
                                        <p:tgtEl>
                                          <p:spTgt spid="24588"/>
                                        </p:tgtEl>
                                        <p:attrNameLst>
                                          <p:attrName>ppt_x</p:attrName>
                                          <p:attrName>ppt_y</p:attrName>
                                        </p:attrNameLst>
                                      </p:cBhvr>
                                    </p:animMotion>
                                  </p:childTnLst>
                                </p:cTn>
                              </p:par>
                              <p:par>
                                <p:cTn id="18" presetID="3" presetClass="entr" presetSubtype="10" fill="hold" nodeType="withEffect">
                                  <p:stCondLst>
                                    <p:cond delay="0"/>
                                  </p:stCondLst>
                                  <p:childTnLst>
                                    <p:set>
                                      <p:cBhvr>
                                        <p:cTn id="19" dur="1" fill="hold">
                                          <p:stCondLst>
                                            <p:cond delay="0"/>
                                          </p:stCondLst>
                                        </p:cTn>
                                        <p:tgtEl>
                                          <p:spTgt spid="24589"/>
                                        </p:tgtEl>
                                        <p:attrNameLst>
                                          <p:attrName>style.visibility</p:attrName>
                                        </p:attrNameLst>
                                      </p:cBhvr>
                                      <p:to>
                                        <p:strVal val="visible"/>
                                      </p:to>
                                    </p:set>
                                    <p:animEffect transition="in" filter="blinds(horizontal)">
                                      <p:cBhvr>
                                        <p:cTn id="20" dur="2000"/>
                                        <p:tgtEl>
                                          <p:spTgt spid="24589"/>
                                        </p:tgtEl>
                                      </p:cBhvr>
                                    </p:animEffect>
                                  </p:childTnLst>
                                </p:cTn>
                              </p:par>
                              <p:par>
                                <p:cTn id="21" presetID="61" presetClass="path" presetSubtype="0" accel="50000" decel="50000" fill="hold" nodeType="withEffect">
                                  <p:stCondLst>
                                    <p:cond delay="0"/>
                                  </p:stCondLst>
                                  <p:childTnLst>
                                    <p:animMotion origin="layout" path="M 5E-6 3.58382E-6 C -0.00798 0.01063 -0.01702 0.02127 -0.021 0.03468 C -0.025 0.04924 -0.02709 0.06659 -0.029 0.08393 C -0.03108 0.10127 -0.029 0.11583 -0.02709 0.13179 C -0.025 0.14659 -0.02205 0.16254 -0.01493 0.17572 C -0.00902 0.18913 0.00105 0.19977 0.01198 0.20786 C 0.02205 0.21572 0.03403 0.22104 0.04601 0.22381 C 0.05799 0.22635 0.06997 0.22635 0.08108 0.22381 C 0.09306 0.22104 0.104 0.21433 0.11303 0.2037 C 0.12205 0.19445 0.13004 0.18242 0.13403 0.16786 C 0.13907 0.15445 0.14098 0.13595 0.14098 0.12115 C 0.14202 0.10659 0.14098 0.08924 0.13594 0.07468 C 0.13108 0.06127 0.12205 0.05063 0.11007 0.04531 C 0.09792 0.04138 0.08594 0.0467 0.07796 0.05595 C 0.07101 0.0652 0.06598 0.08 0.06494 0.09711 C 0.06494 0.11445 0.06598 0.1304 0.07101 0.14381 C 0.07605 0.15722 0.07501 0.15977 0.09497 0.17711 C 0.11303 0.19583 0.13108 0.19052 0.14202 0.19167 C 0.15296 0.19167 0.16198 0.18635 0.17292 0.18104 C 0.18507 0.17456 0.19497 0.16254 0.20209 0.1519 C 0.20903 0.14127 0.21198 0.12786 0.21598 0.10659 C 0.21893 0.08531 0.21893 0.07468 0.21893 0.05849 C 0.21893 0.04254 0.21893 0.02659 0.21893 0.01063 C 0.21893 0.01063 5E-6 3.58382E-6 5E-6 3.58382E-6 Z " pathEditMode="relative" rAng="0" ptsTypes="ffffffffffffffffffffffff">
                                      <p:cBhvr>
                                        <p:cTn id="22" dur="2000" fill="hold"/>
                                        <p:tgtEl>
                                          <p:spTgt spid="24589"/>
                                        </p:tgtEl>
                                        <p:attrNameLst>
                                          <p:attrName>ppt_x</p:attrName>
                                          <p:attrName>ppt_y</p:attrName>
                                        </p:attrNameLst>
                                      </p:cBhvr>
                                      <p:rCtr x="94" y="113"/>
                                    </p:animMotion>
                                  </p:childTnLst>
                                </p:cTn>
                              </p:par>
                              <p:par>
                                <p:cTn id="23" presetID="3" presetClass="entr" presetSubtype="10" fill="hold" nodeType="withEffect">
                                  <p:stCondLst>
                                    <p:cond delay="0"/>
                                  </p:stCondLst>
                                  <p:childTnLst>
                                    <p:set>
                                      <p:cBhvr>
                                        <p:cTn id="24" dur="1" fill="hold">
                                          <p:stCondLst>
                                            <p:cond delay="0"/>
                                          </p:stCondLst>
                                        </p:cTn>
                                        <p:tgtEl>
                                          <p:spTgt spid="24591"/>
                                        </p:tgtEl>
                                        <p:attrNameLst>
                                          <p:attrName>style.visibility</p:attrName>
                                        </p:attrNameLst>
                                      </p:cBhvr>
                                      <p:to>
                                        <p:strVal val="visible"/>
                                      </p:to>
                                    </p:set>
                                    <p:animEffect transition="in" filter="blinds(horizontal)">
                                      <p:cBhvr>
                                        <p:cTn id="25" dur="2000"/>
                                        <p:tgtEl>
                                          <p:spTgt spid="24591"/>
                                        </p:tgtEl>
                                      </p:cBhvr>
                                    </p:animEffect>
                                  </p:childTnLst>
                                </p:cTn>
                              </p:par>
                              <p:par>
                                <p:cTn id="26" presetID="52" presetClass="path" presetSubtype="0" accel="50000" decel="50000" fill="hold" nodeType="withEffect">
                                  <p:stCondLst>
                                    <p:cond delay="0"/>
                                  </p:stCondLst>
                                  <p:childTnLst>
                                    <p:animMotion origin="layout" path="M 2.77778E-6 -0.00185 C -0.00104 0.02566 0.06007 0.04948 0.13698 0.05063 C 0.19791 0.05295 0.24791 0.03977 0.24896 0.02335 C 0.24896 0.00693 0.2 -0.00833 0.13802 -0.00925 C 0.10694 -0.00925 0.07899 -0.00717 0.05903 -0.00185 C 0.03003 0.00578 0.01302 0.01803 0.01302 0.03191 C 0.01302 0.03977 0.01805 0.0474 0.02708 0.05387 C 0.04791 0.06798 0.08906 0.07792 0.13593 0.07907 C 0.19097 0.08115 0.23593 0.06913 0.23593 0.05503 C 0.23698 0.03977 0.19201 0.02659 0.13698 0.02451 C 0.10903 0.02451 0.08403 0.02659 0.06493 0.03098 C 0.03993 0.03861 0.02396 0.05063 0.02396 0.06266 C 0.02396 0.06913 0.02899 0.07561 0.03698 0.08231 C 0.05607 0.09433 0.09201 0.10404 0.13507 0.1052 C 0.18507 0.10636 0.225 0.09549 0.225 0.08231 C 0.22604 0.06913 0.18593 0.05734 0.13593 0.05618 C 0.11093 0.05503 0.08802 0.05734 0.071 0.0615 C 0.04791 0.06798 0.03507 0.07792 0.03507 0.08994 C 0.03507 0.09549 0.03906 0.10196 0.046 0.10728 C 0.06302 0.11838 0.096 0.12717 0.13403 0.12832 C 0.17899 0.12832 0.21493 0.11954 0.21493 0.10728 C 0.21493 0.09549 0.18003 0.08462 0.13507 0.08347 C 0.11302 0.08347 0.09201 0.08555 0.07708 0.08902 C 0.05607 0.09433 0.04392 0.10404 0.04305 0.11399 C 0.04305 0.11954 0.04791 0.12485 0.05399 0.12925 C 0.06892 0.14011 0.09896 0.14774 0.13298 0.14774 C 0.17291 0.1489 0.20607 0.14127 0.20607 0.1304 C 0.20694 0.11954 0.17396 0.10959 0.13403 0.10844 C 0.11406 0.10844 0.09496 0.10959 0.08194 0.11399 C 0.06302 0.11838 0.05208 0.12717 0.05208 0.13572 C 0.05208 0.14127 0.05503 0.14566 0.06093 0.15006 C 0.075 0.16 0.10104 0.16624 0.13194 0.1674 C 0.16892 0.1674 0.19791 0.16092 0.19791 0.15098 C 0.19896 0.14127 0.16996 0.13248 0.13298 0.13133 C 0.11493 0.13133 0.09896 0.13248 0.08698 0.13572 C 0.06996 0.14011 0.06007 0.14774 0.06007 0.15653 C 0.06007 0.16092 0.06302 0.16416 0.06805 0.16855 C 0.08003 0.17734 0.10399 0.18266 0.13194 0.18381 C 0.16493 0.18497 0.19097 0.17826 0.19097 0.16855 C 0.19097 0.16092 0.16597 0.15214 0.13298 0.15214 C 0.11597 0.15098 0.10104 0.15329 0.08993 0.15537 C 0.075 0.16 0.06597 0.16624 0.06597 0.17387 C 0.06597 0.17826 0.06892 0.18173 0.07396 0.18497 C 0.08507 0.1926 0.10694 0.19815 0.13107 0.19907 C 0.16093 0.20023 0.18507 0.19376 0.18507 0.18613 C 0.18507 0.17734 0.16093 0.17063 0.13194 0.16948 C 0.11805 0.16948 0.10399 0.17063 0.09392 0.17387 C 0.08003 0.17734 0.07205 0.18266 0.07205 0.19052 C 0.07205 0.19376 0.075 0.19699 0.07899 0.20023 C 0.08906 0.2067 0.10798 0.21225 0.13107 0.21225 C 0.15694 0.21318 0.17899 0.20786 0.17899 0.20023 C 0.17899 0.19376 0.15798 0.18705 0.13107 0.18705 C 0.11892 0.18613 0.10607 0.18705 0.09705 0.18936 C 0.08507 0.19376 0.07795 0.19907 0.07795 0.20439 C 0.07795 0.20786 0.08003 0.2111 0.08403 0.21318 C 0.09305 0.21988 0.11007 0.22428 0.13107 0.22543 C 0.15503 0.22543 0.17396 0.21988 0.17396 0.21433 C 0.17396 0.20786 0.15503 0.20115 0.13107 0.20115 C 0.11892 0.20115 0.10798 0.20231 0.10104 0.20439 C 0.08906 0.2067 0.08298 0.21225 0.08298 0.21757 C 0.08298 0.21988 0.08507 0.22312 0.08802 0.22543 C 0.096 0.23191 0.11198 0.23514 0.13003 0.2363 C 0.15208 0.2363 0.16892 0.23191 0.16892 0.22636 C 0.16892 0.21988 0.15208 0.21549 0.13107 0.21433 C 0.11996 0.21433 0.11007 0.21549 0.10295 0.21757 C 0.09305 0.21988 0.08698 0.22428 0.08698 0.22982 C 0.08698 0.23191 0.08906 0.23399 0.09201 0.2363 " pathEditMode="relative" rAng="0" ptsTypes="fffffffffffffffffffffffffffffffffffffffffffffffffffffffffffffffffff">
                                      <p:cBhvr>
                                        <p:cTn id="27" dur="2000" fill="hold"/>
                                        <p:tgtEl>
                                          <p:spTgt spid="24591"/>
                                        </p:tgtEl>
                                        <p:attrNameLst>
                                          <p:attrName>ppt_x</p:attrName>
                                          <p:attrName>ppt_y</p:attrName>
                                        </p:attrNameLst>
                                      </p:cBhvr>
                                      <p:rCtr x="124" y="115"/>
                                    </p:animMotion>
                                  </p:childTnLst>
                                </p:cTn>
                              </p:par>
                              <p:par>
                                <p:cTn id="28" presetID="22" presetClass="emph" presetSubtype="0" repeatCount="indefinite" fill="hold" grpId="0" nodeType="withEffect">
                                  <p:stCondLst>
                                    <p:cond delay="0"/>
                                  </p:stCondLst>
                                  <p:childTnLst>
                                    <p:animClr clrSpc="hsl" dir="cw">
                                      <p:cBhvr override="childStyle">
                                        <p:cTn id="29" dur="500" fill="hold"/>
                                        <p:tgtEl>
                                          <p:spTgt spid="24596"/>
                                        </p:tgtEl>
                                        <p:attrNameLst>
                                          <p:attrName>style.color</p:attrName>
                                        </p:attrNameLst>
                                      </p:cBhvr>
                                      <p:by>
                                        <p:hsl h="-7200000" s="0" l="0"/>
                                      </p:by>
                                    </p:animClr>
                                    <p:animClr clrSpc="hsl" dir="cw">
                                      <p:cBhvr>
                                        <p:cTn id="30" dur="500" fill="hold"/>
                                        <p:tgtEl>
                                          <p:spTgt spid="24596"/>
                                        </p:tgtEl>
                                        <p:attrNameLst>
                                          <p:attrName>fillcolor</p:attrName>
                                        </p:attrNameLst>
                                      </p:cBhvr>
                                      <p:by>
                                        <p:hsl h="-7200000" s="0" l="0"/>
                                      </p:by>
                                    </p:animClr>
                                    <p:animClr clrSpc="hsl" dir="cw">
                                      <p:cBhvr>
                                        <p:cTn id="31" dur="500" fill="hold"/>
                                        <p:tgtEl>
                                          <p:spTgt spid="24596"/>
                                        </p:tgtEl>
                                        <p:attrNameLst>
                                          <p:attrName>stroke.color</p:attrName>
                                        </p:attrNameLst>
                                      </p:cBhvr>
                                      <p:by>
                                        <p:hsl h="-7200000" s="0" l="0"/>
                                      </p:by>
                                    </p:animClr>
                                    <p:set>
                                      <p:cBhvr>
                                        <p:cTn id="32" dur="500" fill="hold"/>
                                        <p:tgtEl>
                                          <p:spTgt spid="2459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P1010249"/>
          <p:cNvPicPr>
            <a:picLocks noChangeAspect="1" noChangeArrowheads="1"/>
          </p:cNvPicPr>
          <p:nvPr>
            <p:ph type="body" idx="1"/>
          </p:nvPr>
        </p:nvPicPr>
        <p:blipFill>
          <a:blip r:embed="rId2">
            <a:lum contrast="6000"/>
          </a:blip>
          <a:srcRect/>
          <a:stretch>
            <a:fillRect/>
          </a:stretch>
        </p:blipFill>
        <p:spPr>
          <a:xfrm>
            <a:off x="5257800" y="457200"/>
            <a:ext cx="3432175" cy="3375025"/>
          </a:xfrm>
          <a:noFill/>
          <a:ln w="57150" cmpd="thickThin">
            <a:solidFill>
              <a:srgbClr val="0000FF"/>
            </a:solidFill>
          </a:ln>
        </p:spPr>
      </p:pic>
      <p:sp>
        <p:nvSpPr>
          <p:cNvPr id="12291" name="Rectangle 5"/>
          <p:cNvSpPr>
            <a:spLocks noChangeArrowheads="1"/>
          </p:cNvSpPr>
          <p:nvPr/>
        </p:nvSpPr>
        <p:spPr bwMode="auto">
          <a:xfrm>
            <a:off x="609600" y="1524000"/>
            <a:ext cx="6248400" cy="4832350"/>
          </a:xfrm>
          <a:prstGeom prst="rect">
            <a:avLst/>
          </a:prstGeom>
          <a:noFill/>
          <a:ln w="9525" algn="ctr">
            <a:noFill/>
            <a:miter lim="800000"/>
            <a:headEnd/>
            <a:tailEnd/>
          </a:ln>
        </p:spPr>
        <p:txBody>
          <a:bodyPr>
            <a:spAutoFit/>
          </a:bodyPr>
          <a:lstStyle/>
          <a:p>
            <a:pPr eaLnBrk="1" hangingPunct="1">
              <a:spcBef>
                <a:spcPct val="50000"/>
              </a:spcBef>
            </a:pPr>
            <a:r>
              <a:rPr lang="en-US" altLang="en-US" sz="2800" b="1">
                <a:solidFill>
                  <a:srgbClr val="FFFF00"/>
                </a:solidFill>
              </a:rPr>
              <a:t>Tranh của hoạ sĩ Đ</a:t>
            </a:r>
            <a:r>
              <a:rPr lang="vi-VN" altLang="en-US" sz="2800" b="1">
                <a:solidFill>
                  <a:srgbClr val="FFFF00"/>
                </a:solidFill>
              </a:rPr>
              <a:t>ư</a:t>
            </a:r>
            <a:r>
              <a:rPr lang="en-US" altLang="en-US" sz="2800" b="1">
                <a:solidFill>
                  <a:srgbClr val="FFFF00"/>
                </a:solidFill>
              </a:rPr>
              <a:t>ờng Ngọc Cảnh vẽ chùm mận trắng có hoà sắc lạnh, màu sắc ấm dần lên. Tác giả rất tế nhị khi </a:t>
            </a:r>
            <a:r>
              <a:rPr lang="vi-VN" altLang="en-US" sz="2800" b="1">
                <a:solidFill>
                  <a:srgbClr val="FFFF00"/>
                </a:solidFill>
              </a:rPr>
              <a:t>đ</a:t>
            </a:r>
            <a:r>
              <a:rPr lang="en-US" altLang="en-US" sz="2800" b="1">
                <a:solidFill>
                  <a:srgbClr val="FFFF00"/>
                </a:solidFill>
              </a:rPr>
              <a:t>iểm cái n</a:t>
            </a:r>
            <a:r>
              <a:rPr lang="vi-VN" altLang="en-US" sz="2800" b="1">
                <a:solidFill>
                  <a:srgbClr val="FFFF00"/>
                </a:solidFill>
              </a:rPr>
              <a:t>ơ</a:t>
            </a:r>
            <a:r>
              <a:rPr lang="en-US" altLang="en-US" sz="2800" b="1">
                <a:solidFill>
                  <a:srgbClr val="FFFF00"/>
                </a:solidFill>
              </a:rPr>
              <a:t> màu </a:t>
            </a:r>
            <a:r>
              <a:rPr lang="vi-VN" altLang="en-US" sz="2800" b="1">
                <a:solidFill>
                  <a:srgbClr val="FFFF00"/>
                </a:solidFill>
              </a:rPr>
              <a:t>đ</a:t>
            </a:r>
            <a:r>
              <a:rPr lang="en-US" altLang="en-US" sz="2800" b="1">
                <a:solidFill>
                  <a:srgbClr val="FFFF00"/>
                </a:solidFill>
              </a:rPr>
              <a:t>ỏ, chính </a:t>
            </a:r>
            <a:r>
              <a:rPr lang="vi-VN" altLang="en-US" sz="2800" b="1">
                <a:solidFill>
                  <a:srgbClr val="FFFF00"/>
                </a:solidFill>
              </a:rPr>
              <a:t>đ</a:t>
            </a:r>
            <a:r>
              <a:rPr lang="en-US" altLang="en-US" sz="2800" b="1">
                <a:solidFill>
                  <a:srgbClr val="FFFF00"/>
                </a:solidFill>
              </a:rPr>
              <a:t>iểm nhấn này </a:t>
            </a:r>
            <a:r>
              <a:rPr lang="vi-VN" altLang="en-US" sz="2800" b="1">
                <a:solidFill>
                  <a:srgbClr val="FFFF00"/>
                </a:solidFill>
              </a:rPr>
              <a:t>đ</a:t>
            </a:r>
            <a:r>
              <a:rPr lang="en-US" altLang="en-US" sz="2800" b="1">
                <a:solidFill>
                  <a:srgbClr val="FFFF00"/>
                </a:solidFill>
              </a:rPr>
              <a:t>ã làm cho bức tranh </a:t>
            </a:r>
            <a:r>
              <a:rPr lang="vi-VN" altLang="en-US" sz="2800" b="1">
                <a:solidFill>
                  <a:srgbClr val="FFFF00"/>
                </a:solidFill>
              </a:rPr>
              <a:t>đư</a:t>
            </a:r>
            <a:r>
              <a:rPr lang="en-US" altLang="en-US" sz="2800" b="1">
                <a:solidFill>
                  <a:srgbClr val="FFFF00"/>
                </a:solidFill>
              </a:rPr>
              <a:t>ợc cân bằng về bố cục, bức tranh mang </a:t>
            </a:r>
            <a:r>
              <a:rPr lang="vi-VN" altLang="en-US" sz="2800" b="1">
                <a:solidFill>
                  <a:srgbClr val="FFFF00"/>
                </a:solidFill>
              </a:rPr>
              <a:t>đ</a:t>
            </a:r>
            <a:r>
              <a:rPr lang="en-US" altLang="en-US" sz="2800" b="1">
                <a:solidFill>
                  <a:srgbClr val="FFFF00"/>
                </a:solidFill>
              </a:rPr>
              <a:t>ậm nét Á Đông, thể hiện sự v</a:t>
            </a:r>
            <a:r>
              <a:rPr lang="vi-VN" altLang="en-US" sz="2800" b="1">
                <a:solidFill>
                  <a:srgbClr val="FFFF00"/>
                </a:solidFill>
              </a:rPr>
              <a:t>ươ</a:t>
            </a:r>
            <a:r>
              <a:rPr lang="en-US" altLang="en-US" sz="2800" b="1">
                <a:solidFill>
                  <a:srgbClr val="FFFF00"/>
                </a:solidFill>
              </a:rPr>
              <a:t>n lên. Tác giả khéo léo khi bố trí các khoảng trống nh</a:t>
            </a:r>
            <a:r>
              <a:rPr lang="vi-VN" altLang="en-US" sz="2800" b="1">
                <a:solidFill>
                  <a:srgbClr val="FFFF00"/>
                </a:solidFill>
              </a:rPr>
              <a:t>ư</a:t>
            </a:r>
            <a:r>
              <a:rPr lang="en-US" altLang="en-US" sz="2800" b="1">
                <a:solidFill>
                  <a:srgbClr val="FFFF00"/>
                </a:solidFill>
              </a:rPr>
              <a:t> giỏ, lá, hoa…. Tạo sự nhẹ nhàng cho bức tranh.</a:t>
            </a:r>
          </a:p>
        </p:txBody>
      </p:sp>
      <p:sp>
        <p:nvSpPr>
          <p:cNvPr id="33801" name="Oval 9"/>
          <p:cNvSpPr>
            <a:spLocks noChangeArrowheads="1"/>
          </p:cNvSpPr>
          <p:nvPr/>
        </p:nvSpPr>
        <p:spPr bwMode="auto">
          <a:xfrm>
            <a:off x="533400" y="304800"/>
            <a:ext cx="1828800" cy="609600"/>
          </a:xfrm>
          <a:prstGeom prst="ellipse">
            <a:avLst/>
          </a:prstGeom>
          <a:solidFill>
            <a:schemeClr val="tx1"/>
          </a:solidFill>
          <a:ln w="9525" algn="ctr">
            <a:solidFill>
              <a:srgbClr val="000000"/>
            </a:solidFill>
            <a:round/>
            <a:headEnd/>
            <a:tailEnd/>
          </a:ln>
          <a:effectLst>
            <a:outerShdw dist="107763" dir="18900000" algn="ctr" rotWithShape="0">
              <a:srgbClr val="868686">
                <a:alpha val="50000"/>
              </a:srgbClr>
            </a:outerShdw>
          </a:effectLst>
        </p:spPr>
        <p:txBody>
          <a:bodyPr wrap="none" anchor="ctr"/>
          <a:lstStyle/>
          <a:p>
            <a:pPr algn="ctr" eaLnBrk="1" hangingPunct="1">
              <a:defRPr/>
            </a:pPr>
            <a:endParaRPr lang="en-US" altLang="en-US" sz="2000" b="1">
              <a:solidFill>
                <a:srgbClr val="009900"/>
              </a:solidFill>
            </a:endParaRPr>
          </a:p>
          <a:p>
            <a:pPr algn="ctr" eaLnBrk="1" hangingPunct="1">
              <a:defRPr/>
            </a:pPr>
            <a:r>
              <a:rPr lang="en-US" altLang="en-US" sz="2000"/>
              <a:t>Ù</a:t>
            </a:r>
          </a:p>
        </p:txBody>
      </p:sp>
      <p:sp>
        <p:nvSpPr>
          <p:cNvPr id="12293" name="Text Box 10"/>
          <p:cNvSpPr txBox="1">
            <a:spLocks noChangeArrowheads="1"/>
          </p:cNvSpPr>
          <p:nvPr/>
        </p:nvSpPr>
        <p:spPr bwMode="auto">
          <a:xfrm>
            <a:off x="762000" y="295275"/>
            <a:ext cx="1555750" cy="461963"/>
          </a:xfrm>
          <a:prstGeom prst="rect">
            <a:avLst/>
          </a:prstGeom>
          <a:noFill/>
          <a:ln w="9525" algn="ctr">
            <a:noFill/>
            <a:miter lim="800000"/>
            <a:headEnd/>
            <a:tailEnd/>
          </a:ln>
        </p:spPr>
        <p:txBody>
          <a:bodyPr>
            <a:spAutoFit/>
          </a:bodyPr>
          <a:lstStyle/>
          <a:p>
            <a:pPr eaLnBrk="1" hangingPunct="1"/>
            <a:r>
              <a:rPr lang="en-US" altLang="en-US" sz="2400" b="1">
                <a:solidFill>
                  <a:srgbClr val="990000"/>
                </a:solidFill>
              </a:rPr>
              <a:t>Tranh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500" decel="50000" fill="hold">
                                          <p:stCondLst>
                                            <p:cond delay="0"/>
                                          </p:stCondLst>
                                        </p:cTn>
                                        <p:tgtEl>
                                          <p:spTgt spid="3379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79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796"/>
                                        </p:tgtEl>
                                        <p:attrNameLst>
                                          <p:attrName>ppt_w</p:attrName>
                                        </p:attrNameLst>
                                      </p:cBhvr>
                                      <p:tavLst>
                                        <p:tav tm="0">
                                          <p:val>
                                            <p:strVal val="#ppt_w*.05"/>
                                          </p:val>
                                        </p:tav>
                                        <p:tav tm="100000">
                                          <p:val>
                                            <p:strVal val="#ppt_w"/>
                                          </p:val>
                                        </p:tav>
                                      </p:tavLst>
                                    </p:anim>
                                    <p:anim calcmode="lin" valueType="num">
                                      <p:cBhvr>
                                        <p:cTn id="10" dur="1000" fill="hold"/>
                                        <p:tgtEl>
                                          <p:spTgt spid="3379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79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79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79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796"/>
                                        </p:tgtEl>
                                      </p:cBhvr>
                                    </p:animEffect>
                                  </p:childTnLst>
                                </p:cTn>
                              </p:par>
                              <p:par>
                                <p:cTn id="15" presetID="3" presetClass="exit" presetSubtype="10" fill="hold" grpId="0" nodeType="withEffect">
                                  <p:stCondLst>
                                    <p:cond delay="0"/>
                                  </p:stCondLst>
                                  <p:childTnLst>
                                    <p:animEffect transition="out" filter="blinds(horizontal)">
                                      <p:cBhvr>
                                        <p:cTn id="16" dur="500"/>
                                        <p:tgtEl>
                                          <p:spTgt spid="33801"/>
                                        </p:tgtEl>
                                      </p:cBhvr>
                                    </p:animEffect>
                                    <p:set>
                                      <p:cBhvr>
                                        <p:cTn id="17" dur="1" fill="hold">
                                          <p:stCondLst>
                                            <p:cond delay="499"/>
                                          </p:stCondLst>
                                        </p:cTn>
                                        <p:tgtEl>
                                          <p:spTgt spid="338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2" descr="Paper bag"/>
          <p:cNvSpPr>
            <a:spLocks noChangeArrowheads="1" noChangeShapeType="1" noTextEdit="1"/>
          </p:cNvSpPr>
          <p:nvPr/>
        </p:nvSpPr>
        <p:spPr bwMode="auto">
          <a:xfrm rot="-1902681">
            <a:off x="7688263" y="5567363"/>
            <a:ext cx="304800" cy="404812"/>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Arial"/>
                <a:cs typeface="Arial"/>
              </a:rPr>
              <a:t>?</a:t>
            </a:r>
          </a:p>
        </p:txBody>
      </p:sp>
      <p:sp>
        <p:nvSpPr>
          <p:cNvPr id="29700" name="WordArt 4"/>
          <p:cNvSpPr>
            <a:spLocks noChangeArrowheads="1" noChangeShapeType="1" noTextEdit="1"/>
          </p:cNvSpPr>
          <p:nvPr/>
        </p:nvSpPr>
        <p:spPr bwMode="auto">
          <a:xfrm>
            <a:off x="1066800" y="533400"/>
            <a:ext cx="3962400" cy="990600"/>
          </a:xfrm>
          <a:prstGeom prst="rect">
            <a:avLst/>
          </a:prstGeom>
        </p:spPr>
        <p:txBody>
          <a:bodyPr wrap="none" fromWordArt="1">
            <a:prstTxWarp prst="textDoubleWave1">
              <a:avLst>
                <a:gd name="adj1" fmla="val 6500"/>
                <a:gd name="adj2" fmla="val 1079"/>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THẢO LUẬN </a:t>
            </a:r>
          </a:p>
        </p:txBody>
      </p:sp>
      <p:sp>
        <p:nvSpPr>
          <p:cNvPr id="13316" name="Text Box 5"/>
          <p:cNvSpPr txBox="1">
            <a:spLocks noChangeArrowheads="1"/>
          </p:cNvSpPr>
          <p:nvPr/>
        </p:nvSpPr>
        <p:spPr bwMode="auto">
          <a:xfrm>
            <a:off x="304800" y="1524000"/>
            <a:ext cx="5181600" cy="6462713"/>
          </a:xfrm>
          <a:prstGeom prst="rect">
            <a:avLst/>
          </a:prstGeom>
          <a:noFill/>
          <a:ln w="9525" algn="ctr">
            <a:noFill/>
            <a:miter lim="800000"/>
            <a:headEnd/>
            <a:tailEnd/>
          </a:ln>
        </p:spPr>
        <p:txBody>
          <a:bodyPr>
            <a:spAutoFit/>
          </a:bodyPr>
          <a:lstStyle/>
          <a:p>
            <a:pPr eaLnBrk="1" hangingPunct="1">
              <a:spcBef>
                <a:spcPct val="50000"/>
              </a:spcBef>
            </a:pPr>
            <a:r>
              <a:rPr lang="en-US" altLang="en-US" sz="2400">
                <a:solidFill>
                  <a:srgbClr val="0000FF"/>
                </a:solidFill>
                <a:sym typeface="Webdings" pitchFamily="18" charset="2"/>
              </a:rPr>
              <a:t></a:t>
            </a:r>
            <a:r>
              <a:rPr lang="en-US" altLang="en-US" sz="2400" b="1">
                <a:solidFill>
                  <a:srgbClr val="0000FF"/>
                </a:solidFill>
              </a:rPr>
              <a:t>Bức tranh vẽ gì?</a:t>
            </a:r>
          </a:p>
          <a:p>
            <a:pPr eaLnBrk="1" hangingPunct="1">
              <a:spcBef>
                <a:spcPct val="50000"/>
              </a:spcBef>
            </a:pPr>
            <a:r>
              <a:rPr lang="en-US" altLang="en-US" sz="2400" b="1">
                <a:solidFill>
                  <a:srgbClr val="0000FF"/>
                </a:solidFill>
                <a:sym typeface="Webdings" pitchFamily="18" charset="2"/>
              </a:rPr>
              <a:t>Nêu </a:t>
            </a:r>
            <a:r>
              <a:rPr lang="en-US" altLang="en-US" sz="2400" b="1">
                <a:solidFill>
                  <a:srgbClr val="0000FF"/>
                </a:solidFill>
              </a:rPr>
              <a:t>hình ảnh chính của bức tranh? </a:t>
            </a:r>
          </a:p>
          <a:p>
            <a:pPr eaLnBrk="1" hangingPunct="1">
              <a:spcBef>
                <a:spcPct val="50000"/>
              </a:spcBef>
              <a:buFontTx/>
              <a:buChar char="•"/>
            </a:pPr>
            <a:r>
              <a:rPr lang="en-US" altLang="en-US" sz="2400" b="1">
                <a:solidFill>
                  <a:srgbClr val="0000FF"/>
                </a:solidFill>
              </a:rPr>
              <a:t>     Đ</a:t>
            </a:r>
            <a:r>
              <a:rPr lang="vi-VN" altLang="en-US" sz="2400" b="1">
                <a:solidFill>
                  <a:srgbClr val="0000FF"/>
                </a:solidFill>
              </a:rPr>
              <a:t>ư</a:t>
            </a:r>
            <a:r>
              <a:rPr lang="en-US" altLang="en-US" sz="2400" b="1">
                <a:solidFill>
                  <a:srgbClr val="0000FF"/>
                </a:solidFill>
              </a:rPr>
              <a:t>ợc </a:t>
            </a:r>
            <a:r>
              <a:rPr lang="vi-VN" altLang="en-US" sz="2400" b="1">
                <a:solidFill>
                  <a:srgbClr val="0000FF"/>
                </a:solidFill>
              </a:rPr>
              <a:t>đ</a:t>
            </a:r>
            <a:r>
              <a:rPr lang="en-US" altLang="en-US" sz="2400" b="1">
                <a:solidFill>
                  <a:srgbClr val="0000FF"/>
                </a:solidFill>
              </a:rPr>
              <a:t>ặt ở vị trí nào? </a:t>
            </a:r>
          </a:p>
          <a:p>
            <a:pPr eaLnBrk="1" hangingPunct="1">
              <a:spcBef>
                <a:spcPct val="50000"/>
              </a:spcBef>
            </a:pPr>
            <a:r>
              <a:rPr lang="en-US" altLang="en-US" sz="2400" b="1">
                <a:solidFill>
                  <a:srgbClr val="0000FF"/>
                </a:solidFill>
                <a:sym typeface="Webdings" pitchFamily="18" charset="2"/>
              </a:rPr>
              <a:t></a:t>
            </a:r>
            <a:r>
              <a:rPr lang="en-US" altLang="en-US" sz="2400" b="1">
                <a:solidFill>
                  <a:srgbClr val="0000FF"/>
                </a:solidFill>
              </a:rPr>
              <a:t>Bố cục hình ảnh chính so với hình ảnh phụ nh</a:t>
            </a:r>
            <a:r>
              <a:rPr lang="vi-VN" altLang="en-US" sz="2400" b="1">
                <a:solidFill>
                  <a:srgbClr val="0000FF"/>
                </a:solidFill>
              </a:rPr>
              <a:t>ư</a:t>
            </a:r>
            <a:r>
              <a:rPr lang="en-US" altLang="en-US" sz="2400" b="1">
                <a:solidFill>
                  <a:srgbClr val="0000FF"/>
                </a:solidFill>
              </a:rPr>
              <a:t> thế nào?</a:t>
            </a:r>
          </a:p>
          <a:p>
            <a:pPr eaLnBrk="1" hangingPunct="1">
              <a:spcBef>
                <a:spcPct val="50000"/>
              </a:spcBef>
            </a:pPr>
            <a:r>
              <a:rPr lang="en-US" altLang="en-US" sz="2400" b="1">
                <a:solidFill>
                  <a:srgbClr val="0000FF"/>
                </a:solidFill>
                <a:sym typeface="Webdings" pitchFamily="18" charset="2"/>
              </a:rPr>
              <a:t></a:t>
            </a:r>
            <a:r>
              <a:rPr lang="en-US" altLang="en-US" sz="2400" b="1">
                <a:solidFill>
                  <a:srgbClr val="0000FF"/>
                </a:solidFill>
              </a:rPr>
              <a:t>Có những màu sắc nào </a:t>
            </a:r>
            <a:r>
              <a:rPr lang="vi-VN" altLang="en-US" sz="2400" b="1">
                <a:solidFill>
                  <a:srgbClr val="0000FF"/>
                </a:solidFill>
              </a:rPr>
              <a:t>đư</a:t>
            </a:r>
            <a:r>
              <a:rPr lang="en-US" altLang="en-US" sz="2400" b="1">
                <a:solidFill>
                  <a:srgbClr val="0000FF"/>
                </a:solidFill>
              </a:rPr>
              <a:t>ợc vẽ trên tranh?   </a:t>
            </a:r>
          </a:p>
          <a:p>
            <a:pPr eaLnBrk="1" hangingPunct="1">
              <a:spcBef>
                <a:spcPct val="50000"/>
              </a:spcBef>
            </a:pPr>
            <a:r>
              <a:rPr lang="en-US" altLang="en-US" sz="2400" b="1">
                <a:solidFill>
                  <a:srgbClr val="0000FF"/>
                </a:solidFill>
                <a:sym typeface="Webdings" pitchFamily="18" charset="2"/>
              </a:rPr>
              <a:t></a:t>
            </a:r>
            <a:r>
              <a:rPr lang="en-US" altLang="en-US" sz="2400" b="1">
                <a:solidFill>
                  <a:srgbClr val="0000FF"/>
                </a:solidFill>
              </a:rPr>
              <a:t>Em có cảm nhận gì về bức tranh?</a:t>
            </a:r>
          </a:p>
          <a:p>
            <a:pPr eaLnBrk="1" hangingPunct="1">
              <a:spcBef>
                <a:spcPct val="50000"/>
              </a:spcBef>
              <a:buFontTx/>
              <a:buChar char="•"/>
            </a:pPr>
            <a:endParaRPr lang="en-US" altLang="en-US" sz="2400" b="1">
              <a:solidFill>
                <a:srgbClr val="0000FF"/>
              </a:solidFill>
            </a:endParaRPr>
          </a:p>
          <a:p>
            <a:pPr algn="ctr" eaLnBrk="1" hangingPunct="1">
              <a:spcBef>
                <a:spcPct val="50000"/>
              </a:spcBef>
              <a:buFontTx/>
              <a:buChar char="•"/>
            </a:pPr>
            <a:endParaRPr lang="en-US" altLang="en-US" sz="2800">
              <a:solidFill>
                <a:srgbClr val="0000FF"/>
              </a:solidFill>
            </a:endParaRPr>
          </a:p>
          <a:p>
            <a:pPr algn="ctr" eaLnBrk="1" hangingPunct="1">
              <a:spcBef>
                <a:spcPct val="50000"/>
              </a:spcBef>
            </a:pPr>
            <a:endParaRPr lang="en-US" altLang="en-US" sz="2400">
              <a:solidFill>
                <a:srgbClr val="0000FF"/>
              </a:solidFill>
            </a:endParaRPr>
          </a:p>
        </p:txBody>
      </p:sp>
      <p:sp>
        <p:nvSpPr>
          <p:cNvPr id="13317" name="Text Box 6"/>
          <p:cNvSpPr txBox="1">
            <a:spLocks noChangeArrowheads="1"/>
          </p:cNvSpPr>
          <p:nvPr/>
        </p:nvSpPr>
        <p:spPr bwMode="auto">
          <a:xfrm>
            <a:off x="914400" y="5911850"/>
            <a:ext cx="5943600" cy="519113"/>
          </a:xfrm>
          <a:prstGeom prst="rect">
            <a:avLst/>
          </a:prstGeom>
          <a:noFill/>
          <a:ln w="9525" algn="ctr">
            <a:noFill/>
            <a:miter lim="800000"/>
            <a:headEnd/>
            <a:tailEnd/>
          </a:ln>
        </p:spPr>
        <p:txBody>
          <a:bodyPr>
            <a:spAutoFit/>
          </a:bodyPr>
          <a:lstStyle/>
          <a:p>
            <a:pPr eaLnBrk="1" hangingPunct="1">
              <a:spcBef>
                <a:spcPct val="50000"/>
              </a:spcBef>
            </a:pPr>
            <a:endParaRPr lang="en-US" altLang="en-US" sz="2800" b="1"/>
          </a:p>
        </p:txBody>
      </p:sp>
      <p:pic>
        <p:nvPicPr>
          <p:cNvPr id="29703" name="Picture 7" descr="P1010250"/>
          <p:cNvPicPr>
            <a:picLocks noChangeAspect="1" noChangeArrowheads="1"/>
          </p:cNvPicPr>
          <p:nvPr/>
        </p:nvPicPr>
        <p:blipFill>
          <a:blip r:embed="rId3"/>
          <a:srcRect/>
          <a:stretch>
            <a:fillRect/>
          </a:stretch>
        </p:blipFill>
        <p:spPr bwMode="auto">
          <a:xfrm>
            <a:off x="5257800" y="609600"/>
            <a:ext cx="3429000" cy="2994025"/>
          </a:xfrm>
          <a:prstGeom prst="rect">
            <a:avLst/>
          </a:prstGeom>
          <a:noFill/>
          <a:ln w="57150" cmpd="thickThin">
            <a:solidFill>
              <a:srgbClr val="0000FF"/>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29700"/>
                                        </p:tgtEl>
                                        <p:attrNameLst>
                                          <p:attrName>style.color</p:attrName>
                                        </p:attrNameLst>
                                      </p:cBhvr>
                                      <p:by>
                                        <p:hsl h="7200000" s="0" l="0"/>
                                      </p:by>
                                    </p:animClr>
                                    <p:animClr clrSpc="hsl" dir="cw">
                                      <p:cBhvr>
                                        <p:cTn id="7" dur="500" fill="hold"/>
                                        <p:tgtEl>
                                          <p:spTgt spid="29700"/>
                                        </p:tgtEl>
                                        <p:attrNameLst>
                                          <p:attrName>fillcolor</p:attrName>
                                        </p:attrNameLst>
                                      </p:cBhvr>
                                      <p:by>
                                        <p:hsl h="7200000" s="0" l="0"/>
                                      </p:by>
                                    </p:animClr>
                                    <p:animClr clrSpc="hsl" dir="cw">
                                      <p:cBhvr>
                                        <p:cTn id="8" dur="500" fill="hold"/>
                                        <p:tgtEl>
                                          <p:spTgt spid="29700"/>
                                        </p:tgtEl>
                                        <p:attrNameLst>
                                          <p:attrName>stroke.color</p:attrName>
                                        </p:attrNameLst>
                                      </p:cBhvr>
                                      <p:by>
                                        <p:hsl h="7200000" s="0" l="0"/>
                                      </p:by>
                                    </p:animClr>
                                    <p:set>
                                      <p:cBhvr>
                                        <p:cTn id="9" dur="500" fill="hold"/>
                                        <p:tgtEl>
                                          <p:spTgt spid="29700"/>
                                        </p:tgtEl>
                                        <p:attrNameLst>
                                          <p:attrName>fill.type</p:attrName>
                                        </p:attrNameLst>
                                      </p:cBhvr>
                                      <p:to>
                                        <p:strVal val="solid"/>
                                      </p:to>
                                    </p:set>
                                  </p:childTnLst>
                                </p:cTn>
                              </p:par>
                              <p:par>
                                <p:cTn id="10" presetID="26" presetClass="emph" presetSubtype="0" repeatCount="indefinite" fill="hold" grpId="0" nodeType="withEffect">
                                  <p:stCondLst>
                                    <p:cond delay="0"/>
                                  </p:stCondLst>
                                  <p:childTnLst>
                                    <p:animEffect transition="out" filter="fade">
                                      <p:cBhvr>
                                        <p:cTn id="11" dur="500" tmFilter="0, 0; .2, .5; .8, .5; 1, 0"/>
                                        <p:tgtEl>
                                          <p:spTgt spid="29698"/>
                                        </p:tgtEl>
                                      </p:cBhvr>
                                    </p:animEffect>
                                    <p:animScale>
                                      <p:cBhvr>
                                        <p:cTn id="12" dur="250" autoRev="1" fill="hold"/>
                                        <p:tgtEl>
                                          <p:spTgt spid="29698"/>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9698"/>
                                        </p:tgtEl>
                                      </p:cBhvr>
                                    </p:animEffect>
                                    <p:set>
                                      <p:cBhvr>
                                        <p:cTn id="17" dur="1" fill="hold">
                                          <p:stCondLst>
                                            <p:cond delay="499"/>
                                          </p:stCondLst>
                                        </p:cTn>
                                        <p:tgtEl>
                                          <p:spTgt spid="29698"/>
                                        </p:tgtEl>
                                        <p:attrNameLst>
                                          <p:attrName>style.visibility</p:attrName>
                                        </p:attrNameLst>
                                      </p:cBhvr>
                                      <p:to>
                                        <p:strVal val="hidden"/>
                                      </p:to>
                                    </p:set>
                                  </p:childTnLst>
                                </p:cTn>
                              </p:par>
                            </p:childTnLst>
                          </p:cTn>
                        </p:par>
                        <p:par>
                          <p:cTn id="18" fill="hold" nodeType="afterGroup">
                            <p:stCondLst>
                              <p:cond delay="500"/>
                            </p:stCondLst>
                            <p:childTnLst>
                              <p:par>
                                <p:cTn id="19" presetID="25" presetClass="entr" presetSubtype="0" fill="hold" nodeType="afterEffect">
                                  <p:stCondLst>
                                    <p:cond delay="0"/>
                                  </p:stCondLst>
                                  <p:childTnLst>
                                    <p:set>
                                      <p:cBhvr>
                                        <p:cTn id="20" dur="1" fill="hold">
                                          <p:stCondLst>
                                            <p:cond delay="0"/>
                                          </p:stCondLst>
                                        </p:cTn>
                                        <p:tgtEl>
                                          <p:spTgt spid="29703"/>
                                        </p:tgtEl>
                                        <p:attrNameLst>
                                          <p:attrName>style.visibility</p:attrName>
                                        </p:attrNameLst>
                                      </p:cBhvr>
                                      <p:to>
                                        <p:strVal val="visible"/>
                                      </p:to>
                                    </p:set>
                                    <p:anim calcmode="lin" valueType="num">
                                      <p:cBhvr>
                                        <p:cTn id="21" dur="500" decel="50000" fill="hold">
                                          <p:stCondLst>
                                            <p:cond delay="0"/>
                                          </p:stCondLst>
                                        </p:cTn>
                                        <p:tgtEl>
                                          <p:spTgt spid="29703"/>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9703"/>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9703"/>
                                        </p:tgtEl>
                                        <p:attrNameLst>
                                          <p:attrName>ppt_w</p:attrName>
                                        </p:attrNameLst>
                                      </p:cBhvr>
                                      <p:tavLst>
                                        <p:tav tm="0">
                                          <p:val>
                                            <p:strVal val="#ppt_w*.05"/>
                                          </p:val>
                                        </p:tav>
                                        <p:tav tm="100000">
                                          <p:val>
                                            <p:strVal val="#ppt_w"/>
                                          </p:val>
                                        </p:tav>
                                      </p:tavLst>
                                    </p:anim>
                                    <p:anim calcmode="lin" valueType="num">
                                      <p:cBhvr>
                                        <p:cTn id="24" dur="1000" fill="hold"/>
                                        <p:tgtEl>
                                          <p:spTgt spid="29703"/>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9703"/>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9703"/>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9703"/>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29698" grpId="1" animBg="1"/>
      <p:bldP spid="2970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P1010250"/>
          <p:cNvPicPr>
            <a:picLocks noChangeAspect="1" noChangeArrowheads="1"/>
          </p:cNvPicPr>
          <p:nvPr>
            <p:ph type="body" idx="1"/>
          </p:nvPr>
        </p:nvPicPr>
        <p:blipFill>
          <a:blip r:embed="rId2"/>
          <a:srcRect/>
          <a:stretch>
            <a:fillRect/>
          </a:stretch>
        </p:blipFill>
        <p:spPr>
          <a:xfrm>
            <a:off x="5181600" y="381000"/>
            <a:ext cx="3489325" cy="3444875"/>
          </a:xfrm>
          <a:noFill/>
          <a:ln w="57150" cmpd="thickThin">
            <a:solidFill>
              <a:srgbClr val="0000FF"/>
            </a:solidFill>
          </a:ln>
        </p:spPr>
      </p:pic>
      <p:sp>
        <p:nvSpPr>
          <p:cNvPr id="14339" name="Rectangle 5"/>
          <p:cNvSpPr>
            <a:spLocks noChangeArrowheads="1"/>
          </p:cNvSpPr>
          <p:nvPr/>
        </p:nvSpPr>
        <p:spPr bwMode="auto">
          <a:xfrm>
            <a:off x="533400" y="1066800"/>
            <a:ext cx="7772400" cy="5349875"/>
          </a:xfrm>
          <a:prstGeom prst="rect">
            <a:avLst/>
          </a:prstGeom>
          <a:noFill/>
          <a:ln w="9525" algn="ctr">
            <a:noFill/>
            <a:miter lim="800000"/>
            <a:headEnd/>
            <a:tailEnd/>
          </a:ln>
        </p:spPr>
        <p:txBody>
          <a:bodyPr>
            <a:spAutoFit/>
          </a:bodyPr>
          <a:lstStyle/>
          <a:p>
            <a:pPr eaLnBrk="1" hangingPunct="1">
              <a:lnSpc>
                <a:spcPct val="90000"/>
              </a:lnSpc>
              <a:spcBef>
                <a:spcPct val="50000"/>
              </a:spcBef>
            </a:pPr>
            <a:r>
              <a:rPr lang="en-US" altLang="en-US" sz="2800" b="1">
                <a:solidFill>
                  <a:srgbClr val="FFFF00"/>
                </a:solidFill>
              </a:rPr>
              <a:t>Trong tranh hoaï sĩ Đ</a:t>
            </a:r>
            <a:r>
              <a:rPr lang="vi-VN" altLang="en-US" sz="2800" b="1">
                <a:solidFill>
                  <a:srgbClr val="FFFF00"/>
                </a:solidFill>
              </a:rPr>
              <a:t>ư</a:t>
            </a:r>
            <a:r>
              <a:rPr lang="en-US" altLang="en-US" sz="2800" b="1">
                <a:solidFill>
                  <a:srgbClr val="FFFF00"/>
                </a:solidFill>
              </a:rPr>
              <a:t>ờng Ngọc</a:t>
            </a:r>
            <a:r>
              <a:rPr lang="en-US" altLang="en-US" sz="2800">
                <a:solidFill>
                  <a:srgbClr val="FFFF00"/>
                </a:solidFill>
              </a:rPr>
              <a:t> </a:t>
            </a:r>
            <a:r>
              <a:rPr lang="en-US" altLang="en-US" sz="2800" b="1">
                <a:solidFill>
                  <a:srgbClr val="FFFF00"/>
                </a:solidFill>
              </a:rPr>
              <a:t>Cảnh vẽ rất nhiều loại quả nh</a:t>
            </a:r>
            <a:r>
              <a:rPr lang="vi-VN" altLang="en-US" sz="2800" b="1">
                <a:solidFill>
                  <a:srgbClr val="FFFF00"/>
                </a:solidFill>
              </a:rPr>
              <a:t>ư</a:t>
            </a:r>
            <a:r>
              <a:rPr lang="en-US" altLang="en-US" sz="2800" b="1">
                <a:solidFill>
                  <a:srgbClr val="FFFF00"/>
                </a:solidFill>
              </a:rPr>
              <a:t> :quả sầu riêng, m</a:t>
            </a:r>
            <a:r>
              <a:rPr lang="vi-VN" altLang="en-US" sz="2800" b="1">
                <a:solidFill>
                  <a:srgbClr val="FFFF00"/>
                </a:solidFill>
              </a:rPr>
              <a:t>ă</a:t>
            </a:r>
            <a:r>
              <a:rPr lang="en-US" altLang="en-US" sz="2800" b="1">
                <a:solidFill>
                  <a:srgbClr val="FFFF00"/>
                </a:solidFill>
              </a:rPr>
              <a:t>ng cụt, chôm chôm….</a:t>
            </a:r>
            <a:r>
              <a:rPr lang="en-US" altLang="en-US" sz="2800">
                <a:solidFill>
                  <a:srgbClr val="FFFF00"/>
                </a:solidFill>
              </a:rPr>
              <a:t> </a:t>
            </a:r>
            <a:r>
              <a:rPr lang="en-US" altLang="en-US" sz="2800" b="1">
                <a:solidFill>
                  <a:srgbClr val="FFFF00"/>
                </a:solidFill>
              </a:rPr>
              <a:t>Ngoài vẽ quả ông còn vẽ hoa, lá, các loại quả </a:t>
            </a:r>
            <a:r>
              <a:rPr lang="vi-VN" altLang="en-US" sz="2800" b="1">
                <a:solidFill>
                  <a:srgbClr val="FFFF00"/>
                </a:solidFill>
              </a:rPr>
              <a:t>đư</a:t>
            </a:r>
            <a:r>
              <a:rPr lang="en-US" altLang="en-US" sz="2800" b="1">
                <a:solidFill>
                  <a:srgbClr val="FFFF00"/>
                </a:solidFill>
              </a:rPr>
              <a:t>ợc </a:t>
            </a:r>
            <a:r>
              <a:rPr lang="vi-VN" altLang="en-US" sz="2800" b="1">
                <a:solidFill>
                  <a:srgbClr val="FFFF00"/>
                </a:solidFill>
              </a:rPr>
              <a:t>đ</a:t>
            </a:r>
            <a:r>
              <a:rPr lang="en-US" altLang="en-US" sz="2800" b="1">
                <a:solidFill>
                  <a:srgbClr val="FFFF00"/>
                </a:solidFill>
              </a:rPr>
              <a:t>ặt trung tâm bức tranh, cách sắp xếp hình ảnh chính, phụ rất cân </a:t>
            </a:r>
            <a:r>
              <a:rPr lang="vi-VN" altLang="en-US" sz="2800" b="1">
                <a:solidFill>
                  <a:srgbClr val="FFFF00"/>
                </a:solidFill>
              </a:rPr>
              <a:t>đ</a:t>
            </a:r>
            <a:r>
              <a:rPr lang="en-US" altLang="en-US" sz="2800" b="1">
                <a:solidFill>
                  <a:srgbClr val="FFFF00"/>
                </a:solidFill>
              </a:rPr>
              <a:t>ối, chặt chẽ.Bức tranh </a:t>
            </a:r>
            <a:r>
              <a:rPr lang="vi-VN" altLang="en-US" sz="2800" b="1">
                <a:solidFill>
                  <a:srgbClr val="FFFF00"/>
                </a:solidFill>
              </a:rPr>
              <a:t>đư</a:t>
            </a:r>
            <a:r>
              <a:rPr lang="en-US" altLang="en-US" sz="2800" b="1">
                <a:solidFill>
                  <a:srgbClr val="FFFF00"/>
                </a:solidFill>
              </a:rPr>
              <a:t>ợc vẽ với gam màu nóng những màu t</a:t>
            </a:r>
            <a:r>
              <a:rPr lang="vi-VN" altLang="en-US" sz="2800" b="1">
                <a:solidFill>
                  <a:srgbClr val="FFFF00"/>
                </a:solidFill>
              </a:rPr>
              <a:t>ươ</a:t>
            </a:r>
            <a:r>
              <a:rPr lang="en-US" altLang="en-US" sz="2800" b="1">
                <a:solidFill>
                  <a:srgbClr val="FFFF00"/>
                </a:solidFill>
              </a:rPr>
              <a:t>ng phản làm nổi bật lên hình ảnh chính.Mảng màu lạnh cũng </a:t>
            </a:r>
            <a:r>
              <a:rPr lang="vi-VN" altLang="en-US" sz="2800" b="1">
                <a:solidFill>
                  <a:srgbClr val="FFFF00"/>
                </a:solidFill>
              </a:rPr>
              <a:t>đư</a:t>
            </a:r>
            <a:r>
              <a:rPr lang="en-US" altLang="en-US" sz="2800" b="1">
                <a:solidFill>
                  <a:srgbClr val="FFFF00"/>
                </a:solidFill>
              </a:rPr>
              <a:t>ợc chuyển một cách nhịp nhàng xoáy </a:t>
            </a:r>
            <a:r>
              <a:rPr lang="vi-VN" altLang="en-US" sz="2800" b="1">
                <a:solidFill>
                  <a:srgbClr val="FFFF00"/>
                </a:solidFill>
              </a:rPr>
              <a:t>đ</a:t>
            </a:r>
            <a:r>
              <a:rPr lang="en-US" altLang="en-US" sz="2800" b="1">
                <a:solidFill>
                  <a:srgbClr val="FFFF00"/>
                </a:solidFill>
              </a:rPr>
              <a:t>ậm vào trọng tâm với những màu trung tính </a:t>
            </a:r>
            <a:r>
              <a:rPr lang="vi-VN" altLang="en-US" sz="2800" b="1">
                <a:solidFill>
                  <a:srgbClr val="FFFF00"/>
                </a:solidFill>
              </a:rPr>
              <a:t>đ</a:t>
            </a:r>
            <a:r>
              <a:rPr lang="en-US" altLang="en-US" sz="2800" b="1">
                <a:solidFill>
                  <a:srgbClr val="FFFF00"/>
                </a:solidFill>
              </a:rPr>
              <a:t>en – trắng tạo cho bức tranh hài hoà về màu sắc.</a:t>
            </a:r>
          </a:p>
          <a:p>
            <a:pPr eaLnBrk="1" hangingPunct="1">
              <a:lnSpc>
                <a:spcPct val="90000"/>
              </a:lnSpc>
              <a:spcBef>
                <a:spcPct val="50000"/>
              </a:spcBef>
              <a:buClr>
                <a:schemeClr val="accent1"/>
              </a:buClr>
              <a:buFontTx/>
              <a:buChar char="•"/>
            </a:pPr>
            <a:endParaRPr lang="en-US" altLang="en-US" sz="2400">
              <a:solidFill>
                <a:srgbClr val="FFFF00"/>
              </a:solidFill>
            </a:endParaRPr>
          </a:p>
        </p:txBody>
      </p:sp>
      <p:sp>
        <p:nvSpPr>
          <p:cNvPr id="31750" name="Oval 6"/>
          <p:cNvSpPr>
            <a:spLocks noChangeArrowheads="1"/>
          </p:cNvSpPr>
          <p:nvPr/>
        </p:nvSpPr>
        <p:spPr bwMode="auto">
          <a:xfrm>
            <a:off x="533400" y="533400"/>
            <a:ext cx="1828800" cy="609600"/>
          </a:xfrm>
          <a:prstGeom prst="ellipse">
            <a:avLst/>
          </a:prstGeom>
          <a:solidFill>
            <a:schemeClr val="tx1"/>
          </a:solidFill>
          <a:ln w="9525" algn="ctr">
            <a:solidFill>
              <a:srgbClr val="000000"/>
            </a:solidFill>
            <a:round/>
            <a:headEnd/>
            <a:tailEnd/>
          </a:ln>
          <a:effectLst>
            <a:outerShdw dist="107763" dir="18900000" algn="ctr" rotWithShape="0">
              <a:srgbClr val="868686">
                <a:alpha val="50000"/>
              </a:srgbClr>
            </a:outerShdw>
          </a:effectLst>
        </p:spPr>
        <p:txBody>
          <a:bodyPr wrap="none" anchor="ctr"/>
          <a:lstStyle/>
          <a:p>
            <a:pPr algn="ctr" eaLnBrk="1" hangingPunct="1">
              <a:defRPr/>
            </a:pPr>
            <a:endParaRPr lang="en-US" altLang="en-US" sz="2000" b="1">
              <a:solidFill>
                <a:srgbClr val="009900"/>
              </a:solidFill>
            </a:endParaRPr>
          </a:p>
          <a:p>
            <a:pPr algn="ctr" eaLnBrk="1" hangingPunct="1">
              <a:defRPr/>
            </a:pPr>
            <a:r>
              <a:rPr lang="en-US" altLang="en-US" sz="2000"/>
              <a:t>Ù</a:t>
            </a:r>
          </a:p>
        </p:txBody>
      </p:sp>
      <p:sp>
        <p:nvSpPr>
          <p:cNvPr id="14341" name="Text Box 7"/>
          <p:cNvSpPr txBox="1">
            <a:spLocks noChangeArrowheads="1"/>
          </p:cNvSpPr>
          <p:nvPr/>
        </p:nvSpPr>
        <p:spPr bwMode="auto">
          <a:xfrm>
            <a:off x="762000" y="523875"/>
            <a:ext cx="1784350" cy="461963"/>
          </a:xfrm>
          <a:prstGeom prst="rect">
            <a:avLst/>
          </a:prstGeom>
          <a:noFill/>
          <a:ln w="9525" algn="ctr">
            <a:noFill/>
            <a:miter lim="800000"/>
            <a:headEnd/>
            <a:tailEnd/>
          </a:ln>
        </p:spPr>
        <p:txBody>
          <a:bodyPr>
            <a:spAutoFit/>
          </a:bodyPr>
          <a:lstStyle/>
          <a:p>
            <a:pPr eaLnBrk="1" hangingPunct="1"/>
            <a:r>
              <a:rPr lang="en-US" altLang="en-US" sz="2400" b="1">
                <a:solidFill>
                  <a:srgbClr val="990000"/>
                </a:solidFill>
              </a:rPr>
              <a:t>Tranh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500" decel="50000" fill="hold">
                                          <p:stCondLst>
                                            <p:cond delay="0"/>
                                          </p:stCondLst>
                                        </p:cTn>
                                        <p:tgtEl>
                                          <p:spTgt spid="3174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174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1748"/>
                                        </p:tgtEl>
                                        <p:attrNameLst>
                                          <p:attrName>ppt_w</p:attrName>
                                        </p:attrNameLst>
                                      </p:cBhvr>
                                      <p:tavLst>
                                        <p:tav tm="0">
                                          <p:val>
                                            <p:strVal val="#ppt_w*.05"/>
                                          </p:val>
                                        </p:tav>
                                        <p:tav tm="100000">
                                          <p:val>
                                            <p:strVal val="#ppt_w"/>
                                          </p:val>
                                        </p:tav>
                                      </p:tavLst>
                                    </p:anim>
                                    <p:anim calcmode="lin" valueType="num">
                                      <p:cBhvr>
                                        <p:cTn id="10" dur="1000" fill="hold"/>
                                        <p:tgtEl>
                                          <p:spTgt spid="3174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174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174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174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1748"/>
                                        </p:tgtEl>
                                      </p:cBhvr>
                                    </p:animEffect>
                                  </p:childTnLst>
                                </p:cTn>
                              </p:par>
                              <p:par>
                                <p:cTn id="15" presetID="3" presetClass="exit" presetSubtype="10" fill="hold" grpId="0" nodeType="withEffect">
                                  <p:stCondLst>
                                    <p:cond delay="0"/>
                                  </p:stCondLst>
                                  <p:childTnLst>
                                    <p:animEffect transition="out" filter="blinds(horizontal)">
                                      <p:cBhvr>
                                        <p:cTn id="16" dur="500"/>
                                        <p:tgtEl>
                                          <p:spTgt spid="31750"/>
                                        </p:tgtEl>
                                      </p:cBhvr>
                                    </p:animEffect>
                                    <p:set>
                                      <p:cBhvr>
                                        <p:cTn id="17" dur="1" fill="hold">
                                          <p:stCondLst>
                                            <p:cond delay="499"/>
                                          </p:stCondLst>
                                        </p:cTn>
                                        <p:tgtEl>
                                          <p:spTgt spid="317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P1010250"/>
          <p:cNvPicPr>
            <a:picLocks noChangeAspect="1" noChangeArrowheads="1"/>
          </p:cNvPicPr>
          <p:nvPr/>
        </p:nvPicPr>
        <p:blipFill>
          <a:blip r:embed="rId2"/>
          <a:srcRect/>
          <a:stretch>
            <a:fillRect/>
          </a:stretch>
        </p:blipFill>
        <p:spPr bwMode="auto">
          <a:xfrm>
            <a:off x="4572000" y="457200"/>
            <a:ext cx="3962400" cy="3257550"/>
          </a:xfrm>
          <a:prstGeom prst="rect">
            <a:avLst/>
          </a:prstGeom>
          <a:noFill/>
          <a:ln w="57150" cmpd="thinThick">
            <a:solidFill>
              <a:srgbClr val="9900CC"/>
            </a:solidFill>
            <a:miter lim="800000"/>
            <a:headEnd/>
            <a:tailEnd/>
          </a:ln>
        </p:spPr>
      </p:pic>
      <p:pic>
        <p:nvPicPr>
          <p:cNvPr id="34821" name="Picture 5" descr="P1010249"/>
          <p:cNvPicPr>
            <a:picLocks noChangeAspect="1" noChangeArrowheads="1"/>
          </p:cNvPicPr>
          <p:nvPr/>
        </p:nvPicPr>
        <p:blipFill>
          <a:blip r:embed="rId3"/>
          <a:srcRect/>
          <a:stretch>
            <a:fillRect/>
          </a:stretch>
        </p:blipFill>
        <p:spPr bwMode="auto">
          <a:xfrm>
            <a:off x="914400" y="457200"/>
            <a:ext cx="2986088" cy="3352800"/>
          </a:xfrm>
          <a:prstGeom prst="rect">
            <a:avLst/>
          </a:prstGeom>
          <a:noFill/>
          <a:ln w="57150" cmpd="thickThin">
            <a:solidFill>
              <a:srgbClr val="0000FF"/>
            </a:solidFill>
            <a:miter lim="800000"/>
            <a:headEnd/>
            <a:tailEnd/>
          </a:ln>
        </p:spPr>
      </p:pic>
      <p:sp>
        <p:nvSpPr>
          <p:cNvPr id="15364" name="Rectangle 6"/>
          <p:cNvSpPr>
            <a:spLocks noChangeArrowheads="1"/>
          </p:cNvSpPr>
          <p:nvPr/>
        </p:nvSpPr>
        <p:spPr bwMode="auto">
          <a:xfrm>
            <a:off x="762000" y="3962400"/>
            <a:ext cx="6172200" cy="1077913"/>
          </a:xfrm>
          <a:prstGeom prst="rect">
            <a:avLst/>
          </a:prstGeom>
          <a:noFill/>
          <a:ln w="9525" algn="ctr">
            <a:noFill/>
            <a:miter lim="800000"/>
            <a:headEnd/>
            <a:tailEnd/>
          </a:ln>
        </p:spPr>
        <p:txBody>
          <a:bodyPr>
            <a:spAutoFit/>
          </a:bodyPr>
          <a:lstStyle/>
          <a:p>
            <a:pPr eaLnBrk="1" hangingPunct="1"/>
            <a:r>
              <a:rPr lang="en-US" altLang="en-US" sz="3200" b="1">
                <a:solidFill>
                  <a:srgbClr val="0000FF"/>
                </a:solidFill>
              </a:rPr>
              <a:t>Tranh 1 và tranh 2 em thích  bức tranh nào nhất? Vì sao?</a:t>
            </a:r>
          </a:p>
        </p:txBody>
      </p:sp>
      <p:sp>
        <p:nvSpPr>
          <p:cNvPr id="15365" name="Text Box 9"/>
          <p:cNvSpPr txBox="1">
            <a:spLocks noChangeArrowheads="1"/>
          </p:cNvSpPr>
          <p:nvPr/>
        </p:nvSpPr>
        <p:spPr bwMode="auto">
          <a:xfrm>
            <a:off x="3413125" y="3279775"/>
            <a:ext cx="412750" cy="584200"/>
          </a:xfrm>
          <a:prstGeom prst="rect">
            <a:avLst/>
          </a:prstGeom>
          <a:noFill/>
          <a:ln w="9525" algn="ctr">
            <a:noFill/>
            <a:miter lim="800000"/>
            <a:headEnd/>
            <a:tailEnd/>
          </a:ln>
        </p:spPr>
        <p:txBody>
          <a:bodyPr wrap="none">
            <a:spAutoFit/>
          </a:bodyPr>
          <a:lstStyle/>
          <a:p>
            <a:pPr eaLnBrk="1" hangingPunct="1"/>
            <a:r>
              <a:rPr lang="en-US" altLang="en-US" sz="3200" b="1">
                <a:solidFill>
                  <a:srgbClr val="990000"/>
                </a:solidFill>
              </a:rPr>
              <a:t>1</a:t>
            </a:r>
          </a:p>
        </p:txBody>
      </p:sp>
      <p:sp>
        <p:nvSpPr>
          <p:cNvPr id="15366" name="Text Box 10"/>
          <p:cNvSpPr txBox="1">
            <a:spLocks noChangeArrowheads="1"/>
          </p:cNvSpPr>
          <p:nvPr/>
        </p:nvSpPr>
        <p:spPr bwMode="auto">
          <a:xfrm>
            <a:off x="8153400" y="3200400"/>
            <a:ext cx="412750" cy="584200"/>
          </a:xfrm>
          <a:prstGeom prst="rect">
            <a:avLst/>
          </a:prstGeom>
          <a:noFill/>
          <a:ln w="9525" algn="ctr">
            <a:noFill/>
            <a:miter lim="800000"/>
            <a:headEnd/>
            <a:tailEnd/>
          </a:ln>
        </p:spPr>
        <p:txBody>
          <a:bodyPr wrap="none">
            <a:spAutoFit/>
          </a:bodyPr>
          <a:lstStyle/>
          <a:p>
            <a:pPr eaLnBrk="1" hangingPunct="1"/>
            <a:r>
              <a:rPr lang="en-US" altLang="en-US" sz="3200" b="1">
                <a:solidFill>
                  <a:srgbClr val="99000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500" decel="50000" fill="hold">
                                          <p:stCondLst>
                                            <p:cond delay="0"/>
                                          </p:stCondLst>
                                        </p:cTn>
                                        <p:tgtEl>
                                          <p:spTgt spid="3482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482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4820"/>
                                        </p:tgtEl>
                                        <p:attrNameLst>
                                          <p:attrName>ppt_w</p:attrName>
                                        </p:attrNameLst>
                                      </p:cBhvr>
                                      <p:tavLst>
                                        <p:tav tm="0">
                                          <p:val>
                                            <p:strVal val="#ppt_w*.05"/>
                                          </p:val>
                                        </p:tav>
                                        <p:tav tm="100000">
                                          <p:val>
                                            <p:strVal val="#ppt_w"/>
                                          </p:val>
                                        </p:tav>
                                      </p:tavLst>
                                    </p:anim>
                                    <p:anim calcmode="lin" valueType="num">
                                      <p:cBhvr>
                                        <p:cTn id="10" dur="1000" fill="hold"/>
                                        <p:tgtEl>
                                          <p:spTgt spid="3482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482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482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482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4820"/>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4821"/>
                                        </p:tgtEl>
                                        <p:attrNameLst>
                                          <p:attrName>style.visibility</p:attrName>
                                        </p:attrNameLst>
                                      </p:cBhvr>
                                      <p:to>
                                        <p:strVal val="visible"/>
                                      </p:to>
                                    </p:set>
                                    <p:animEffect transition="in" filter="fade">
                                      <p:cBhvr>
                                        <p:cTn id="18" dur="20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85800" y="609600"/>
            <a:ext cx="7924800" cy="862013"/>
          </a:xfrm>
          <a:prstGeom prst="rect">
            <a:avLst/>
          </a:prstGeom>
          <a:noFill/>
          <a:ln w="9525" algn="ctr">
            <a:noFill/>
            <a:miter lim="800000"/>
            <a:headEnd/>
            <a:tailEnd/>
          </a:ln>
        </p:spPr>
        <p:txBody>
          <a:bodyPr>
            <a:spAutoFit/>
          </a:bodyPr>
          <a:lstStyle/>
          <a:p>
            <a:pPr eaLnBrk="1" hangingPunct="1">
              <a:spcBef>
                <a:spcPct val="50000"/>
              </a:spcBef>
            </a:pPr>
            <a:r>
              <a:rPr lang="en-US" altLang="en-US" sz="2000">
                <a:solidFill>
                  <a:srgbClr val="0000FF"/>
                </a:solidFill>
              </a:rPr>
              <a:t>Em hãy cho biết tranh khắc thạch cao là loại tranh thế nào?</a:t>
            </a:r>
          </a:p>
          <a:p>
            <a:pPr eaLnBrk="1" hangingPunct="1">
              <a:spcBef>
                <a:spcPct val="50000"/>
              </a:spcBef>
            </a:pPr>
            <a:r>
              <a:rPr lang="en-US" altLang="en-US" sz="2000">
                <a:solidFill>
                  <a:srgbClr val="0000FF"/>
                </a:solidFill>
              </a:rPr>
              <a:t>Câu nào em cho là </a:t>
            </a:r>
            <a:r>
              <a:rPr lang="vi-VN" altLang="en-US" sz="2000">
                <a:solidFill>
                  <a:srgbClr val="0000FF"/>
                </a:solidFill>
              </a:rPr>
              <a:t>đ</a:t>
            </a:r>
            <a:r>
              <a:rPr lang="en-US" altLang="en-US" sz="2000">
                <a:solidFill>
                  <a:srgbClr val="0000FF"/>
                </a:solidFill>
              </a:rPr>
              <a:t>úng?</a:t>
            </a:r>
          </a:p>
        </p:txBody>
      </p:sp>
      <p:sp>
        <p:nvSpPr>
          <p:cNvPr id="49155" name="Text Box 3"/>
          <p:cNvSpPr txBox="1">
            <a:spLocks noChangeArrowheads="1"/>
          </p:cNvSpPr>
          <p:nvPr/>
        </p:nvSpPr>
        <p:spPr bwMode="auto">
          <a:xfrm>
            <a:off x="1295400" y="2514600"/>
            <a:ext cx="6400800" cy="708025"/>
          </a:xfrm>
          <a:prstGeom prst="rect">
            <a:avLst/>
          </a:prstGeom>
          <a:noFill/>
          <a:ln w="9525" algn="ctr">
            <a:noFill/>
            <a:miter lim="800000"/>
            <a:headEnd/>
            <a:tailEnd/>
          </a:ln>
        </p:spPr>
        <p:txBody>
          <a:bodyPr>
            <a:spAutoFit/>
          </a:bodyPr>
          <a:lstStyle/>
          <a:p>
            <a:pPr eaLnBrk="1" hangingPunct="1">
              <a:spcBef>
                <a:spcPct val="50000"/>
              </a:spcBef>
            </a:pPr>
            <a:r>
              <a:rPr lang="en-US" altLang="en-US" sz="2000">
                <a:solidFill>
                  <a:srgbClr val="0000FF"/>
                </a:solidFill>
              </a:rPr>
              <a:t>Tranh khắc thạch cao.Bản khắc là chất liệu thạch cao, rồi in màu trên giấy.  </a:t>
            </a:r>
          </a:p>
        </p:txBody>
      </p:sp>
      <p:sp>
        <p:nvSpPr>
          <p:cNvPr id="49156" name="Text Box 4"/>
          <p:cNvSpPr txBox="1">
            <a:spLocks noChangeArrowheads="1"/>
          </p:cNvSpPr>
          <p:nvPr/>
        </p:nvSpPr>
        <p:spPr bwMode="auto">
          <a:xfrm>
            <a:off x="1295400" y="1600200"/>
            <a:ext cx="6781800" cy="708025"/>
          </a:xfrm>
          <a:prstGeom prst="rect">
            <a:avLst/>
          </a:prstGeom>
          <a:noFill/>
          <a:ln w="9525" algn="ctr">
            <a:noFill/>
            <a:miter lim="800000"/>
            <a:headEnd/>
            <a:tailEnd/>
          </a:ln>
        </p:spPr>
        <p:txBody>
          <a:bodyPr>
            <a:spAutoFit/>
          </a:bodyPr>
          <a:lstStyle/>
          <a:p>
            <a:pPr eaLnBrk="1" hangingPunct="1">
              <a:spcBef>
                <a:spcPct val="50000"/>
              </a:spcBef>
            </a:pPr>
            <a:r>
              <a:rPr lang="en-US" altLang="en-US" sz="2000">
                <a:solidFill>
                  <a:srgbClr val="0000FF"/>
                </a:solidFill>
              </a:rPr>
              <a:t>Tranh khắc thạch cao.Bản khắc là chất liệu gỗ, rồi in màu trên giấy.</a:t>
            </a:r>
          </a:p>
        </p:txBody>
      </p:sp>
      <p:sp>
        <p:nvSpPr>
          <p:cNvPr id="49157" name="Text Box 5"/>
          <p:cNvSpPr txBox="1">
            <a:spLocks noChangeArrowheads="1"/>
          </p:cNvSpPr>
          <p:nvPr/>
        </p:nvSpPr>
        <p:spPr bwMode="auto">
          <a:xfrm>
            <a:off x="1295400" y="3505200"/>
            <a:ext cx="6858000" cy="708025"/>
          </a:xfrm>
          <a:prstGeom prst="rect">
            <a:avLst/>
          </a:prstGeom>
          <a:noFill/>
          <a:ln w="9525" algn="ctr">
            <a:noFill/>
            <a:miter lim="800000"/>
            <a:headEnd/>
            <a:tailEnd/>
          </a:ln>
        </p:spPr>
        <p:txBody>
          <a:bodyPr>
            <a:spAutoFit/>
          </a:bodyPr>
          <a:lstStyle/>
          <a:p>
            <a:pPr eaLnBrk="1" hangingPunct="1">
              <a:spcBef>
                <a:spcPct val="50000"/>
              </a:spcBef>
            </a:pPr>
            <a:r>
              <a:rPr lang="en-US" altLang="en-US" sz="2000">
                <a:solidFill>
                  <a:srgbClr val="0000FF"/>
                </a:solidFill>
              </a:rPr>
              <a:t>Tranh khắc thạch cao.Bản khắc là chất liệu kẽm, rồi in màu trên giấy.</a:t>
            </a:r>
          </a:p>
        </p:txBody>
      </p:sp>
      <p:sp>
        <p:nvSpPr>
          <p:cNvPr id="49158" name="Oval 6"/>
          <p:cNvSpPr>
            <a:spLocks noChangeArrowheads="1"/>
          </p:cNvSpPr>
          <p:nvPr/>
        </p:nvSpPr>
        <p:spPr bwMode="auto">
          <a:xfrm>
            <a:off x="838200" y="1676400"/>
            <a:ext cx="457200" cy="457200"/>
          </a:xfrm>
          <a:prstGeom prst="ellipse">
            <a:avLst/>
          </a:prstGeom>
          <a:solidFill>
            <a:srgbClr val="0000CC"/>
          </a:solidFill>
          <a:ln w="9525" algn="ctr">
            <a:solidFill>
              <a:srgbClr val="000000"/>
            </a:solidFill>
            <a:round/>
            <a:headEnd/>
            <a:tailEnd/>
          </a:ln>
          <a:effectLst>
            <a:outerShdw sy="50000" rotWithShape="0">
              <a:srgbClr val="868686">
                <a:alpha val="50000"/>
              </a:srgbClr>
            </a:outerShdw>
          </a:effectLst>
        </p:spPr>
        <p:txBody>
          <a:bodyPr wrap="none" anchor="ctr"/>
          <a:lstStyle/>
          <a:p>
            <a:pPr algn="ctr" eaLnBrk="1" hangingPunct="1">
              <a:defRPr/>
            </a:pPr>
            <a:r>
              <a:rPr lang="en-US" altLang="en-US" sz="2000"/>
              <a:t>1</a:t>
            </a:r>
          </a:p>
        </p:txBody>
      </p:sp>
      <p:sp>
        <p:nvSpPr>
          <p:cNvPr id="49159" name="Oval 7"/>
          <p:cNvSpPr>
            <a:spLocks noChangeArrowheads="1"/>
          </p:cNvSpPr>
          <p:nvPr/>
        </p:nvSpPr>
        <p:spPr bwMode="auto">
          <a:xfrm>
            <a:off x="838200" y="2667000"/>
            <a:ext cx="457200" cy="457200"/>
          </a:xfrm>
          <a:prstGeom prst="ellipse">
            <a:avLst/>
          </a:prstGeom>
          <a:solidFill>
            <a:srgbClr val="0000CC"/>
          </a:solidFill>
          <a:ln w="9525" algn="ctr">
            <a:solidFill>
              <a:srgbClr val="000000"/>
            </a:solidFill>
            <a:round/>
            <a:headEnd/>
            <a:tailEnd/>
          </a:ln>
          <a:effectLst>
            <a:outerShdw sy="50000" rotWithShape="0">
              <a:srgbClr val="868686">
                <a:alpha val="50000"/>
              </a:srgbClr>
            </a:outerShdw>
          </a:effectLst>
        </p:spPr>
        <p:txBody>
          <a:bodyPr wrap="none" anchor="ctr"/>
          <a:lstStyle/>
          <a:p>
            <a:pPr algn="ctr" eaLnBrk="1" hangingPunct="1">
              <a:defRPr/>
            </a:pPr>
            <a:r>
              <a:rPr lang="en-US" altLang="en-US" sz="2000"/>
              <a:t>2</a:t>
            </a:r>
          </a:p>
        </p:txBody>
      </p:sp>
      <p:sp>
        <p:nvSpPr>
          <p:cNvPr id="49160" name="Oval 8"/>
          <p:cNvSpPr>
            <a:spLocks noChangeArrowheads="1"/>
          </p:cNvSpPr>
          <p:nvPr/>
        </p:nvSpPr>
        <p:spPr bwMode="auto">
          <a:xfrm>
            <a:off x="838200" y="3581400"/>
            <a:ext cx="457200" cy="457200"/>
          </a:xfrm>
          <a:prstGeom prst="ellipse">
            <a:avLst/>
          </a:prstGeom>
          <a:solidFill>
            <a:srgbClr val="0000CC"/>
          </a:solidFill>
          <a:ln w="9525" algn="ctr">
            <a:solidFill>
              <a:srgbClr val="000000"/>
            </a:solidFill>
            <a:round/>
            <a:headEnd/>
            <a:tailEnd/>
          </a:ln>
          <a:effectLst>
            <a:outerShdw sy="50000" rotWithShape="0">
              <a:srgbClr val="868686">
                <a:alpha val="50000"/>
              </a:srgbClr>
            </a:outerShdw>
          </a:effectLst>
        </p:spPr>
        <p:txBody>
          <a:bodyPr wrap="none" anchor="ctr"/>
          <a:lstStyle/>
          <a:p>
            <a:pPr algn="ctr" eaLnBrk="1" hangingPunct="1">
              <a:defRPr/>
            </a:pPr>
            <a:r>
              <a:rPr lang="en-US" altLang="en-US" sz="2000"/>
              <a:t>3</a:t>
            </a:r>
          </a:p>
        </p:txBody>
      </p:sp>
      <p:sp>
        <p:nvSpPr>
          <p:cNvPr id="16393" name="Rectangle 9"/>
          <p:cNvSpPr>
            <a:spLocks noChangeArrowheads="1"/>
          </p:cNvSpPr>
          <p:nvPr/>
        </p:nvSpPr>
        <p:spPr bwMode="auto">
          <a:xfrm>
            <a:off x="381000" y="4495800"/>
            <a:ext cx="8382000" cy="1905000"/>
          </a:xfrm>
          <a:prstGeom prst="rect">
            <a:avLst/>
          </a:prstGeom>
          <a:solidFill>
            <a:schemeClr val="tx1"/>
          </a:solidFill>
          <a:ln w="9525" algn="ctr">
            <a:solidFill>
              <a:srgbClr val="000000"/>
            </a:solidFill>
            <a:miter lim="800000"/>
            <a:headEnd/>
            <a:tailEnd/>
          </a:ln>
          <a:effectLst>
            <a:outerShdw sy="50000" rotWithShape="0">
              <a:srgbClr val="868686">
                <a:alpha val="50000"/>
              </a:srgbClr>
            </a:outerShdw>
          </a:effectLst>
        </p:spPr>
        <p:txBody>
          <a:bodyPr wrap="none" anchor="ctr"/>
          <a:lstStyle/>
          <a:p>
            <a:pPr>
              <a:defRPr/>
            </a:pPr>
            <a:endParaRPr lang="en-US" altLang="en-US" sz="1600"/>
          </a:p>
        </p:txBody>
      </p:sp>
      <p:sp>
        <p:nvSpPr>
          <p:cNvPr id="49162" name="Text Box 10"/>
          <p:cNvSpPr txBox="1">
            <a:spLocks noChangeArrowheads="1"/>
          </p:cNvSpPr>
          <p:nvPr/>
        </p:nvSpPr>
        <p:spPr bwMode="auto">
          <a:xfrm>
            <a:off x="457200" y="4724400"/>
            <a:ext cx="8229600" cy="1538288"/>
          </a:xfrm>
          <a:prstGeom prst="rect">
            <a:avLst/>
          </a:prstGeom>
          <a:noFill/>
          <a:ln w="9525" algn="ctr">
            <a:noFill/>
            <a:miter lim="800000"/>
            <a:headEnd/>
            <a:tailEnd/>
          </a:ln>
        </p:spPr>
        <p:txBody>
          <a:bodyPr>
            <a:spAutoFit/>
          </a:bodyPr>
          <a:lstStyle/>
          <a:p>
            <a:pPr eaLnBrk="1" hangingPunct="1">
              <a:spcBef>
                <a:spcPct val="50000"/>
              </a:spcBef>
            </a:pPr>
            <a:r>
              <a:rPr lang="en-US" altLang="en-US" sz="3200" b="1">
                <a:solidFill>
                  <a:srgbClr val="000066"/>
                </a:solidFill>
              </a:rPr>
              <a:t>Tranh khắc thạch cao.Bản khắc là chất liệu thạch cao, rồi in màu trên giấy.</a:t>
            </a:r>
            <a:r>
              <a:rPr lang="en-US" altLang="en-US" sz="2000">
                <a:solidFill>
                  <a:srgbClr val="00CC00"/>
                </a:solidFill>
              </a:rPr>
              <a:t>  </a:t>
            </a:r>
          </a:p>
          <a:p>
            <a:pPr eaLnBrk="1" hangingPunct="1">
              <a:spcBef>
                <a:spcPct val="50000"/>
              </a:spcBef>
            </a:pPr>
            <a:endParaRPr lang="en-US" altLang="en-US" sz="2000">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amond(in)">
                                      <p:cBhvr>
                                        <p:cTn id="7" dur="2000"/>
                                        <p:tgtEl>
                                          <p:spTgt spid="49154"/>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49158"/>
                                        </p:tgtEl>
                                        <p:attrNameLst>
                                          <p:attrName>style.visibility</p:attrName>
                                        </p:attrNameLst>
                                      </p:cBhvr>
                                      <p:to>
                                        <p:strVal val="visible"/>
                                      </p:to>
                                    </p:set>
                                    <p:animEffect transition="in" filter="diamond(in)">
                                      <p:cBhvr>
                                        <p:cTn id="11" dur="2000"/>
                                        <p:tgtEl>
                                          <p:spTgt spid="49158"/>
                                        </p:tgtEl>
                                      </p:cBhvr>
                                    </p:animEffect>
                                  </p:childTnLst>
                                </p:cTn>
                              </p:par>
                            </p:childTnLst>
                          </p:cTn>
                        </p:par>
                        <p:par>
                          <p:cTn id="12" fill="hold" nodeType="after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49156"/>
                                        </p:tgtEl>
                                        <p:attrNameLst>
                                          <p:attrName>style.visibility</p:attrName>
                                        </p:attrNameLst>
                                      </p:cBhvr>
                                      <p:to>
                                        <p:strVal val="visible"/>
                                      </p:to>
                                    </p:set>
                                    <p:animEffect transition="in" filter="diamond(in)">
                                      <p:cBhvr>
                                        <p:cTn id="15" dur="2000"/>
                                        <p:tgtEl>
                                          <p:spTgt spid="49156"/>
                                        </p:tgtEl>
                                      </p:cBhvr>
                                    </p:animEffect>
                                  </p:childTnLst>
                                </p:cTn>
                              </p:par>
                            </p:childTnLst>
                          </p:cTn>
                        </p:par>
                        <p:par>
                          <p:cTn id="16" fill="hold" nodeType="afterGroup">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49159"/>
                                        </p:tgtEl>
                                        <p:attrNameLst>
                                          <p:attrName>style.visibility</p:attrName>
                                        </p:attrNameLst>
                                      </p:cBhvr>
                                      <p:to>
                                        <p:strVal val="visible"/>
                                      </p:to>
                                    </p:set>
                                    <p:animEffect transition="in" filter="diamond(in)">
                                      <p:cBhvr>
                                        <p:cTn id="19" dur="2000"/>
                                        <p:tgtEl>
                                          <p:spTgt spid="49159"/>
                                        </p:tgtEl>
                                      </p:cBhvr>
                                    </p:animEffect>
                                  </p:childTnLst>
                                </p:cTn>
                              </p:par>
                            </p:childTnLst>
                          </p:cTn>
                        </p:par>
                        <p:par>
                          <p:cTn id="20" fill="hold" nodeType="afterGroup">
                            <p:stCondLst>
                              <p:cond delay="8000"/>
                            </p:stCondLst>
                            <p:childTnLst>
                              <p:par>
                                <p:cTn id="21" presetID="8" presetClass="entr" presetSubtype="16" fill="hold" grpId="0" nodeType="afterEffect">
                                  <p:stCondLst>
                                    <p:cond delay="0"/>
                                  </p:stCondLst>
                                  <p:childTnLst>
                                    <p:set>
                                      <p:cBhvr>
                                        <p:cTn id="22" dur="1" fill="hold">
                                          <p:stCondLst>
                                            <p:cond delay="0"/>
                                          </p:stCondLst>
                                        </p:cTn>
                                        <p:tgtEl>
                                          <p:spTgt spid="49155"/>
                                        </p:tgtEl>
                                        <p:attrNameLst>
                                          <p:attrName>style.visibility</p:attrName>
                                        </p:attrNameLst>
                                      </p:cBhvr>
                                      <p:to>
                                        <p:strVal val="visible"/>
                                      </p:to>
                                    </p:set>
                                    <p:animEffect transition="in" filter="diamond(in)">
                                      <p:cBhvr>
                                        <p:cTn id="23" dur="2000"/>
                                        <p:tgtEl>
                                          <p:spTgt spid="49155"/>
                                        </p:tgtEl>
                                      </p:cBhvr>
                                    </p:animEffect>
                                  </p:childTnLst>
                                </p:cTn>
                              </p:par>
                            </p:childTnLst>
                          </p:cTn>
                        </p:par>
                        <p:par>
                          <p:cTn id="24" fill="hold" nodeType="afterGroup">
                            <p:stCondLst>
                              <p:cond delay="10000"/>
                            </p:stCondLst>
                            <p:childTnLst>
                              <p:par>
                                <p:cTn id="25" presetID="8" presetClass="entr" presetSubtype="16" fill="hold" grpId="0" nodeType="afterEffect">
                                  <p:stCondLst>
                                    <p:cond delay="0"/>
                                  </p:stCondLst>
                                  <p:childTnLst>
                                    <p:set>
                                      <p:cBhvr>
                                        <p:cTn id="26" dur="1" fill="hold">
                                          <p:stCondLst>
                                            <p:cond delay="0"/>
                                          </p:stCondLst>
                                        </p:cTn>
                                        <p:tgtEl>
                                          <p:spTgt spid="49160"/>
                                        </p:tgtEl>
                                        <p:attrNameLst>
                                          <p:attrName>style.visibility</p:attrName>
                                        </p:attrNameLst>
                                      </p:cBhvr>
                                      <p:to>
                                        <p:strVal val="visible"/>
                                      </p:to>
                                    </p:set>
                                    <p:animEffect transition="in" filter="diamond(in)">
                                      <p:cBhvr>
                                        <p:cTn id="27" dur="2000"/>
                                        <p:tgtEl>
                                          <p:spTgt spid="49160"/>
                                        </p:tgtEl>
                                      </p:cBhvr>
                                    </p:animEffect>
                                  </p:childTnLst>
                                </p:cTn>
                              </p:par>
                            </p:childTnLst>
                          </p:cTn>
                        </p:par>
                        <p:par>
                          <p:cTn id="28" fill="hold" nodeType="afterGroup">
                            <p:stCondLst>
                              <p:cond delay="12000"/>
                            </p:stCondLst>
                            <p:childTnLst>
                              <p:par>
                                <p:cTn id="29" presetID="8" presetClass="entr" presetSubtype="16" fill="hold" grpId="0" nodeType="afterEffect">
                                  <p:stCondLst>
                                    <p:cond delay="0"/>
                                  </p:stCondLst>
                                  <p:childTnLst>
                                    <p:set>
                                      <p:cBhvr>
                                        <p:cTn id="30" dur="1" fill="hold">
                                          <p:stCondLst>
                                            <p:cond delay="0"/>
                                          </p:stCondLst>
                                        </p:cTn>
                                        <p:tgtEl>
                                          <p:spTgt spid="49157"/>
                                        </p:tgtEl>
                                        <p:attrNameLst>
                                          <p:attrName>style.visibility</p:attrName>
                                        </p:attrNameLst>
                                      </p:cBhvr>
                                      <p:to>
                                        <p:strVal val="visible"/>
                                      </p:to>
                                    </p:set>
                                    <p:animEffect transition="in" filter="diamond(in)">
                                      <p:cBhvr>
                                        <p:cTn id="31" dur="2000"/>
                                        <p:tgtEl>
                                          <p:spTgt spid="4915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1" nodeType="clickEffect">
                                  <p:stCondLst>
                                    <p:cond delay="0"/>
                                  </p:stCondLst>
                                  <p:childTnLst>
                                    <p:animEffect transition="out" filter="blinds(horizontal)">
                                      <p:cBhvr>
                                        <p:cTn id="35" dur="500"/>
                                        <p:tgtEl>
                                          <p:spTgt spid="49158"/>
                                        </p:tgtEl>
                                      </p:cBhvr>
                                    </p:animEffect>
                                    <p:set>
                                      <p:cBhvr>
                                        <p:cTn id="36" dur="1" fill="hold">
                                          <p:stCondLst>
                                            <p:cond delay="499"/>
                                          </p:stCondLst>
                                        </p:cTn>
                                        <p:tgtEl>
                                          <p:spTgt spid="49158"/>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49156"/>
                                        </p:tgtEl>
                                      </p:cBhvr>
                                    </p:animEffect>
                                    <p:set>
                                      <p:cBhvr>
                                        <p:cTn id="39" dur="1" fill="hold">
                                          <p:stCondLst>
                                            <p:cond delay="499"/>
                                          </p:stCondLst>
                                        </p:cTn>
                                        <p:tgtEl>
                                          <p:spTgt spid="49156"/>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xit" presetSubtype="10" fill="hold" grpId="1" nodeType="clickEffect">
                                  <p:stCondLst>
                                    <p:cond delay="0"/>
                                  </p:stCondLst>
                                  <p:childTnLst>
                                    <p:animEffect transition="out" filter="blinds(horizontal)">
                                      <p:cBhvr>
                                        <p:cTn id="43" dur="500"/>
                                        <p:tgtEl>
                                          <p:spTgt spid="49160"/>
                                        </p:tgtEl>
                                      </p:cBhvr>
                                    </p:animEffect>
                                    <p:set>
                                      <p:cBhvr>
                                        <p:cTn id="44" dur="1" fill="hold">
                                          <p:stCondLst>
                                            <p:cond delay="499"/>
                                          </p:stCondLst>
                                        </p:cTn>
                                        <p:tgtEl>
                                          <p:spTgt spid="49160"/>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49157"/>
                                        </p:tgtEl>
                                      </p:cBhvr>
                                    </p:animEffect>
                                    <p:set>
                                      <p:cBhvr>
                                        <p:cTn id="47" dur="1" fill="hold">
                                          <p:stCondLst>
                                            <p:cond delay="499"/>
                                          </p:stCondLst>
                                        </p:cTn>
                                        <p:tgtEl>
                                          <p:spTgt spid="49157"/>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49162"/>
                                        </p:tgtEl>
                                        <p:attrNameLst>
                                          <p:attrName>style.visibility</p:attrName>
                                        </p:attrNameLst>
                                      </p:cBhvr>
                                      <p:to>
                                        <p:strVal val="visible"/>
                                      </p:to>
                                    </p:set>
                                    <p:animEffect transition="in" filter="wedge">
                                      <p:cBhvr>
                                        <p:cTn id="52" dur="2000"/>
                                        <p:tgtEl>
                                          <p:spTgt spid="49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p:bldP spid="49156" grpId="0"/>
      <p:bldP spid="49156" grpId="1"/>
      <p:bldP spid="49157" grpId="0"/>
      <p:bldP spid="49157" grpId="1"/>
      <p:bldP spid="49158" grpId="0" animBg="1"/>
      <p:bldP spid="49158" grpId="1" animBg="1"/>
      <p:bldP spid="49159" grpId="0" animBg="1"/>
      <p:bldP spid="49160" grpId="0" animBg="1"/>
      <p:bldP spid="49160" grpId="1" animBg="1"/>
      <p:bldP spid="491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4"/>
          <p:cNvSpPr>
            <a:spLocks noChangeArrowheads="1" noChangeShapeType="1" noTextEdit="1"/>
          </p:cNvSpPr>
          <p:nvPr/>
        </p:nvSpPr>
        <p:spPr bwMode="auto">
          <a:xfrm>
            <a:off x="609600" y="762000"/>
            <a:ext cx="2762250" cy="1065213"/>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TRÒ CHƠI</a:t>
            </a:r>
            <a:endPar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endParaRPr>
          </a:p>
        </p:txBody>
      </p:sp>
      <p:sp>
        <p:nvSpPr>
          <p:cNvPr id="17411" name="WordArt 6"/>
          <p:cNvSpPr>
            <a:spLocks noChangeArrowheads="1" noChangeShapeType="1" noTextEdit="1"/>
          </p:cNvSpPr>
          <p:nvPr/>
        </p:nvSpPr>
        <p:spPr bwMode="auto">
          <a:xfrm>
            <a:off x="4419600" y="1838325"/>
            <a:ext cx="3505200" cy="981075"/>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CC0000"/>
                </a:solidFill>
                <a:latin typeface="Arial"/>
                <a:cs typeface="Arial"/>
              </a:rPr>
              <a:t>DÁN LỌ VÀ QUẢ</a:t>
            </a:r>
          </a:p>
        </p:txBody>
      </p:sp>
      <p:sp>
        <p:nvSpPr>
          <p:cNvPr id="17412" name="Text Box 7"/>
          <p:cNvSpPr txBox="1">
            <a:spLocks noChangeArrowheads="1"/>
          </p:cNvSpPr>
          <p:nvPr/>
        </p:nvSpPr>
        <p:spPr bwMode="auto">
          <a:xfrm>
            <a:off x="3641725" y="3003550"/>
            <a:ext cx="5349875" cy="3540125"/>
          </a:xfrm>
          <a:prstGeom prst="rect">
            <a:avLst/>
          </a:prstGeom>
          <a:noFill/>
          <a:ln w="9525" algn="ctr">
            <a:noFill/>
            <a:miter lim="800000"/>
            <a:headEnd/>
            <a:tailEnd/>
          </a:ln>
        </p:spPr>
        <p:txBody>
          <a:bodyPr>
            <a:spAutoFit/>
          </a:bodyPr>
          <a:lstStyle/>
          <a:p>
            <a:pPr eaLnBrk="1" hangingPunct="1"/>
            <a:r>
              <a:rPr lang="en-US" altLang="en-US" sz="3200">
                <a:solidFill>
                  <a:srgbClr val="FFFF66"/>
                </a:solidFill>
              </a:rPr>
              <a:t>- Chia lớp thành 4 nhóm</a:t>
            </a:r>
          </a:p>
          <a:p>
            <a:pPr eaLnBrk="1" hangingPunct="1"/>
            <a:r>
              <a:rPr lang="en-US" altLang="en-US" sz="3200">
                <a:solidFill>
                  <a:srgbClr val="FFFF66"/>
                </a:solidFill>
              </a:rPr>
              <a:t>- Trong thời gian 3 phút,</a:t>
            </a:r>
          </a:p>
          <a:p>
            <a:pPr eaLnBrk="1" hangingPunct="1"/>
            <a:r>
              <a:rPr lang="en-US" altLang="en-US" sz="3200">
                <a:solidFill>
                  <a:srgbClr val="FFFF66"/>
                </a:solidFill>
              </a:rPr>
              <a:t> nhóm nào dán được bức tranh “lọ và quả”  đẹp nhất (sắp xếp cân đối, hợp lí, đẹp)</a:t>
            </a:r>
          </a:p>
          <a:p>
            <a:pPr eaLnBrk="1" hangingPunct="1"/>
            <a:r>
              <a:rPr lang="en-US" altLang="en-US" sz="3200">
                <a:solidFill>
                  <a:srgbClr val="FFFF66"/>
                </a:solidFill>
              </a:rPr>
              <a:t>sẽ là nhóm chiến thắng</a:t>
            </a:r>
          </a:p>
        </p:txBody>
      </p:sp>
      <p:pic>
        <p:nvPicPr>
          <p:cNvPr id="21512" name="Picture 8" descr="Picture57"/>
          <p:cNvPicPr>
            <a:picLocks noChangeAspect="1" noChangeArrowheads="1" noCrop="1"/>
          </p:cNvPicPr>
          <p:nvPr/>
        </p:nvPicPr>
        <p:blipFill>
          <a:blip r:embed="rId2"/>
          <a:srcRect/>
          <a:stretch>
            <a:fillRect/>
          </a:stretch>
        </p:blipFill>
        <p:spPr bwMode="auto">
          <a:xfrm>
            <a:off x="1143000" y="2590800"/>
            <a:ext cx="173355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linds(horizontal)">
                                      <p:cBhvr>
                                        <p:cTn id="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descr="Gift2"/>
          <p:cNvPicPr>
            <a:picLocks noChangeAspect="1" noChangeArrowheads="1"/>
          </p:cNvPicPr>
          <p:nvPr/>
        </p:nvPicPr>
        <p:blipFill>
          <a:blip r:embed="rId2"/>
          <a:srcRect/>
          <a:stretch>
            <a:fillRect/>
          </a:stretch>
        </p:blipFill>
        <p:spPr bwMode="auto">
          <a:xfrm>
            <a:off x="1295400" y="3581400"/>
            <a:ext cx="1981200" cy="1249363"/>
          </a:xfrm>
          <a:prstGeom prst="rect">
            <a:avLst/>
          </a:prstGeom>
          <a:noFill/>
          <a:ln w="9525">
            <a:noFill/>
            <a:miter lim="800000"/>
            <a:headEnd/>
            <a:tailEnd/>
          </a:ln>
        </p:spPr>
      </p:pic>
      <p:pic>
        <p:nvPicPr>
          <p:cNvPr id="44045" name="Picture 13" descr="Picture57"/>
          <p:cNvPicPr>
            <a:picLocks noChangeAspect="1" noChangeArrowheads="1" noCrop="1"/>
          </p:cNvPicPr>
          <p:nvPr/>
        </p:nvPicPr>
        <p:blipFill>
          <a:blip r:embed="rId3"/>
          <a:srcRect/>
          <a:stretch>
            <a:fillRect/>
          </a:stretch>
        </p:blipFill>
        <p:spPr bwMode="auto">
          <a:xfrm>
            <a:off x="4343400" y="2743200"/>
            <a:ext cx="1733550" cy="1981200"/>
          </a:xfrm>
          <a:prstGeom prst="rect">
            <a:avLst/>
          </a:prstGeom>
          <a:noFill/>
          <a:ln w="9525">
            <a:noFill/>
            <a:miter lim="800000"/>
            <a:headEnd/>
            <a:tailEnd/>
          </a:ln>
        </p:spPr>
      </p:pic>
      <p:sp>
        <p:nvSpPr>
          <p:cNvPr id="18436" name="WordArt 15"/>
          <p:cNvSpPr>
            <a:spLocks noChangeArrowheads="1" noChangeShapeType="1" noTextEdit="1"/>
          </p:cNvSpPr>
          <p:nvPr/>
        </p:nvSpPr>
        <p:spPr bwMode="auto">
          <a:xfrm>
            <a:off x="3048000" y="533400"/>
            <a:ext cx="4419600" cy="1595438"/>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Kết ThúcTrò Chơi</a:t>
            </a:r>
            <a:endPar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endParaRPr>
          </a:p>
        </p:txBody>
      </p:sp>
      <p:sp>
        <p:nvSpPr>
          <p:cNvPr id="18437" name="Rectangle 16"/>
          <p:cNvSpPr>
            <a:spLocks noGrp="1" noChangeArrowheads="1"/>
          </p:cNvSpPr>
          <p:nvPr>
            <p:ph type="body" idx="1"/>
          </p:nvPr>
        </p:nvSpPr>
        <p:spPr>
          <a:xfrm>
            <a:off x="0" y="6781800"/>
            <a:ext cx="8229600" cy="76200"/>
          </a:xfrm>
        </p:spPr>
        <p:txBody>
          <a:bodyPr/>
          <a:lstStyle/>
          <a:p>
            <a:pPr eaLnBrk="1" hangingPunct="1">
              <a:lnSpc>
                <a:spcPct val="80000"/>
              </a:lnSpc>
            </a:pPr>
            <a:endParaRPr lang="en-US" altLang="en-US" sz="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4045"/>
                                        </p:tgtEl>
                                        <p:attrNameLst>
                                          <p:attrName>style.visibility</p:attrName>
                                        </p:attrNameLst>
                                      </p:cBhvr>
                                      <p:to>
                                        <p:strVal val="visible"/>
                                      </p:to>
                                    </p:set>
                                    <p:animEffect transition="in" filter="blinds(horizontal)">
                                      <p:cBhvr>
                                        <p:cTn id="7" dur="500"/>
                                        <p:tgtEl>
                                          <p:spTgt spid="44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WordArt 3" descr="Narrow vertical"/>
          <p:cNvSpPr>
            <a:spLocks noChangeArrowheads="1" noChangeShapeType="1" noTextEdit="1"/>
          </p:cNvSpPr>
          <p:nvPr/>
        </p:nvSpPr>
        <p:spPr bwMode="auto">
          <a:xfrm>
            <a:off x="4276725" y="685800"/>
            <a:ext cx="3800475" cy="1981200"/>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Hoan hô!</a:t>
            </a:r>
          </a:p>
          <a:p>
            <a:pPr algn="ctr"/>
            <a:r>
              <a:rPr lang="en-US"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 Các bạn giỏi quá!</a:t>
            </a:r>
          </a:p>
        </p:txBody>
      </p:sp>
      <p:pic>
        <p:nvPicPr>
          <p:cNvPr id="2" name="Picture 4" descr="!DK8_1LA"/>
          <p:cNvPicPr>
            <a:picLocks noChangeAspect="1" noChangeArrowheads="1" noCrop="1"/>
          </p:cNvPicPr>
          <p:nvPr/>
        </p:nvPicPr>
        <p:blipFill>
          <a:blip r:embed="rId3"/>
          <a:srcRect/>
          <a:stretch>
            <a:fillRect/>
          </a:stretch>
        </p:blipFill>
        <p:spPr bwMode="auto">
          <a:xfrm>
            <a:off x="5334000" y="3373438"/>
            <a:ext cx="2667000" cy="2617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checkerboard(across)">
                                      <p:cBhvr>
                                        <p:cTn id="7" dur="500"/>
                                        <p:tgtEl>
                                          <p:spTgt spid="19459"/>
                                        </p:tgtEl>
                                      </p:cBhvr>
                                    </p:animEffect>
                                  </p:childTnLst>
                                  <p:subTnLst>
                                    <p:audio>
                                      <p:cMediaNode vol="96000">
                                        <p:cTn display="0" masterRel="sameClick">
                                          <p:stCondLst>
                                            <p:cond evt="begin" delay="0">
                                              <p:tn val="5"/>
                                            </p:cond>
                                          </p:stCondLst>
                                          <p:endCondLst>
                                            <p:cond evt="onStopAudio" delay="0">
                                              <p:tgtEl>
                                                <p:sldTgt/>
                                              </p:tgtEl>
                                            </p:cond>
                                          </p:endCondLst>
                                        </p:cTn>
                                        <p:tgtEl>
                                          <p:sndTgt r:embed="rId2"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altLang="en-US" smtClean="0"/>
          </a:p>
        </p:txBody>
      </p:sp>
      <p:pic>
        <p:nvPicPr>
          <p:cNvPr id="20483" name="Picture 6"/>
          <p:cNvPicPr>
            <a:picLocks noChangeAspect="1" noChangeArrowheads="1"/>
          </p:cNvPicPr>
          <p:nvPr>
            <p:ph type="body" idx="1"/>
          </p:nvPr>
        </p:nvPicPr>
        <p:blipFill>
          <a:blip r:embed="rId2"/>
          <a:srcRect/>
          <a:stretch>
            <a:fillRect/>
          </a:stretch>
        </p:blipFill>
        <p:spPr>
          <a:xfrm>
            <a:off x="457200" y="457200"/>
            <a:ext cx="8382000" cy="6148388"/>
          </a:xfrm>
          <a:noFill/>
        </p:spPr>
      </p:pic>
      <p:sp>
        <p:nvSpPr>
          <p:cNvPr id="20484" name="Rectangle 8"/>
          <p:cNvSpPr>
            <a:spLocks noChangeArrowheads="1"/>
          </p:cNvSpPr>
          <p:nvPr/>
        </p:nvSpPr>
        <p:spPr bwMode="auto">
          <a:xfrm>
            <a:off x="1371600" y="1905000"/>
            <a:ext cx="7315200" cy="3416300"/>
          </a:xfrm>
          <a:prstGeom prst="rect">
            <a:avLst/>
          </a:prstGeom>
          <a:noFill/>
          <a:ln w="9525" algn="ctr">
            <a:noFill/>
            <a:miter lim="800000"/>
            <a:headEnd/>
            <a:tailEnd/>
          </a:ln>
        </p:spPr>
        <p:txBody>
          <a:bodyPr>
            <a:spAutoFit/>
          </a:bodyPr>
          <a:lstStyle/>
          <a:p>
            <a:pPr eaLnBrk="1" hangingPunct="1"/>
            <a:r>
              <a:rPr lang="en-US" altLang="en-US" sz="3600" b="1">
                <a:solidFill>
                  <a:srgbClr val="0000FF"/>
                </a:solidFill>
              </a:rPr>
              <a:t>Tranh tĩnh vật là loại tranh vẽ về </a:t>
            </a:r>
            <a:r>
              <a:rPr lang="vi-VN" altLang="en-US" sz="3600" b="1">
                <a:solidFill>
                  <a:srgbClr val="0000FF"/>
                </a:solidFill>
              </a:rPr>
              <a:t>đ</a:t>
            </a:r>
            <a:r>
              <a:rPr lang="en-US" altLang="en-US" sz="3600" b="1">
                <a:solidFill>
                  <a:srgbClr val="0000FF"/>
                </a:solidFill>
              </a:rPr>
              <a:t>ồ vật, hoa, quả </a:t>
            </a:r>
            <a:r>
              <a:rPr lang="vi-VN" altLang="en-US" sz="3600" b="1">
                <a:solidFill>
                  <a:srgbClr val="0000FF"/>
                </a:solidFill>
              </a:rPr>
              <a:t>đư</a:t>
            </a:r>
            <a:r>
              <a:rPr lang="en-US" altLang="en-US" sz="3600" b="1">
                <a:solidFill>
                  <a:srgbClr val="0000FF"/>
                </a:solidFill>
              </a:rPr>
              <a:t>ợc chọn lọc, chứ không phải sao chép lại mẫu, mà tranh </a:t>
            </a:r>
            <a:r>
              <a:rPr lang="vi-VN" altLang="en-US" sz="3600" b="1">
                <a:solidFill>
                  <a:srgbClr val="0000FF"/>
                </a:solidFill>
              </a:rPr>
              <a:t>đư</a:t>
            </a:r>
            <a:r>
              <a:rPr lang="en-US" altLang="en-US" sz="3600" b="1">
                <a:solidFill>
                  <a:srgbClr val="0000FF"/>
                </a:solidFill>
              </a:rPr>
              <a:t>ợc hoạ sĩ thể hiện sự hiểu biết cảm xúc riêng của mình.</a:t>
            </a:r>
          </a:p>
        </p:txBody>
      </p:sp>
      <p:pic>
        <p:nvPicPr>
          <p:cNvPr id="20485" name="Picture 9"/>
          <p:cNvPicPr>
            <a:picLocks noChangeAspect="1" noChangeArrowheads="1"/>
          </p:cNvPicPr>
          <p:nvPr/>
        </p:nvPicPr>
        <p:blipFill>
          <a:blip r:embed="rId3"/>
          <a:srcRect/>
          <a:stretch>
            <a:fillRect/>
          </a:stretch>
        </p:blipFill>
        <p:spPr bwMode="auto">
          <a:xfrm>
            <a:off x="381000" y="304800"/>
            <a:ext cx="1828800" cy="1820863"/>
          </a:xfrm>
          <a:prstGeom prst="rect">
            <a:avLst/>
          </a:prstGeom>
          <a:noFill/>
          <a:ln w="9525">
            <a:noFill/>
            <a:miter lim="800000"/>
            <a:headEnd/>
            <a:tailEnd/>
          </a:ln>
        </p:spPr>
      </p:pic>
      <p:sp>
        <p:nvSpPr>
          <p:cNvPr id="20486" name="WordArt 10"/>
          <p:cNvSpPr>
            <a:spLocks noChangeArrowheads="1" noChangeShapeType="1" noTextEdit="1"/>
          </p:cNvSpPr>
          <p:nvPr/>
        </p:nvSpPr>
        <p:spPr bwMode="auto">
          <a:xfrm>
            <a:off x="3429000" y="1447800"/>
            <a:ext cx="2514600" cy="533400"/>
          </a:xfrm>
          <a:prstGeom prst="rect">
            <a:avLst/>
          </a:prstGeom>
        </p:spPr>
        <p:txBody>
          <a:bodyPr wrap="none" fromWordArt="1">
            <a:prstTxWarp prst="textPlain">
              <a:avLst>
                <a:gd name="adj" fmla="val 50000"/>
              </a:avLst>
            </a:prstTxWarp>
          </a:bodyPr>
          <a:lstStyle/>
          <a:p>
            <a:pPr algn="ctr"/>
            <a:r>
              <a:rPr lang="en-US" sz="3600" b="1" kern="10">
                <a:ln w="9525">
                  <a:solidFill>
                    <a:srgbClr val="CC0000"/>
                  </a:solidFill>
                  <a:round/>
                  <a:headEnd/>
                  <a:tailEnd/>
                </a:ln>
                <a:solidFill>
                  <a:srgbClr val="FF0000"/>
                </a:solidFill>
                <a:latin typeface="Arial"/>
                <a:cs typeface="Arial"/>
              </a:rPr>
              <a:t>Củng cố</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ltLang="en-US" smtClean="0"/>
          </a:p>
        </p:txBody>
      </p:sp>
      <p:sp>
        <p:nvSpPr>
          <p:cNvPr id="41989" name="Rectangle 5"/>
          <p:cNvSpPr>
            <a:spLocks noChangeArrowheads="1"/>
          </p:cNvSpPr>
          <p:nvPr/>
        </p:nvSpPr>
        <p:spPr bwMode="auto">
          <a:xfrm>
            <a:off x="1219200" y="2057400"/>
            <a:ext cx="7696200" cy="2862263"/>
          </a:xfrm>
          <a:prstGeom prst="rect">
            <a:avLst/>
          </a:prstGeom>
          <a:noFill/>
          <a:ln w="9525" algn="ctr">
            <a:noFill/>
            <a:miter lim="800000"/>
            <a:headEnd/>
            <a:tailEnd/>
          </a:ln>
        </p:spPr>
        <p:txBody>
          <a:bodyPr>
            <a:spAutoFit/>
          </a:bodyPr>
          <a:lstStyle/>
          <a:p>
            <a:pPr eaLnBrk="1" hangingPunct="1"/>
            <a:r>
              <a:rPr lang="en-US" altLang="en-US" sz="3600" b="1">
                <a:solidFill>
                  <a:srgbClr val="0000FF"/>
                </a:solidFill>
              </a:rPr>
              <a:t>Tranh tĩnh vật </a:t>
            </a:r>
            <a:r>
              <a:rPr lang="vi-VN" altLang="en-US" sz="3600" b="1">
                <a:solidFill>
                  <a:srgbClr val="0000FF"/>
                </a:solidFill>
              </a:rPr>
              <a:t>đ</a:t>
            </a:r>
            <a:r>
              <a:rPr lang="en-US" altLang="en-US" sz="3600" b="1">
                <a:solidFill>
                  <a:srgbClr val="0000FF"/>
                </a:solidFill>
              </a:rPr>
              <a:t>em lại cho ng</a:t>
            </a:r>
            <a:r>
              <a:rPr lang="vi-VN" altLang="en-US" sz="3600" b="1">
                <a:solidFill>
                  <a:srgbClr val="0000FF"/>
                </a:solidFill>
              </a:rPr>
              <a:t>ư</a:t>
            </a:r>
            <a:r>
              <a:rPr lang="en-US" altLang="en-US" sz="3600" b="1">
                <a:solidFill>
                  <a:srgbClr val="0000FF"/>
                </a:solidFill>
              </a:rPr>
              <a:t>ời xem, ng</a:t>
            </a:r>
            <a:r>
              <a:rPr lang="vi-VN" altLang="en-US" sz="3600" b="1">
                <a:solidFill>
                  <a:srgbClr val="0000FF"/>
                </a:solidFill>
              </a:rPr>
              <a:t>ư</a:t>
            </a:r>
            <a:r>
              <a:rPr lang="en-US" altLang="en-US" sz="3600" b="1">
                <a:solidFill>
                  <a:srgbClr val="0000FF"/>
                </a:solidFill>
              </a:rPr>
              <a:t>ời th</a:t>
            </a:r>
            <a:r>
              <a:rPr lang="vi-VN" altLang="en-US" sz="3600" b="1">
                <a:solidFill>
                  <a:srgbClr val="0000FF"/>
                </a:solidFill>
              </a:rPr>
              <a:t>ư</a:t>
            </a:r>
            <a:r>
              <a:rPr lang="en-US" altLang="en-US" sz="3600" b="1">
                <a:solidFill>
                  <a:srgbClr val="0000FF"/>
                </a:solidFill>
              </a:rPr>
              <a:t>ởng thức những tình cảm nhịp nhàng, t</a:t>
            </a:r>
            <a:r>
              <a:rPr lang="vi-VN" altLang="en-US" sz="3600" b="1">
                <a:solidFill>
                  <a:srgbClr val="0000FF"/>
                </a:solidFill>
              </a:rPr>
              <a:t>ươ</a:t>
            </a:r>
            <a:r>
              <a:rPr lang="en-US" altLang="en-US" sz="3600" b="1">
                <a:solidFill>
                  <a:srgbClr val="0000FF"/>
                </a:solidFill>
              </a:rPr>
              <a:t>i mát, những cảm xúc yêu thiên nhiên, yêu </a:t>
            </a:r>
            <a:r>
              <a:rPr lang="vi-VN" altLang="en-US" sz="3600" b="1">
                <a:solidFill>
                  <a:srgbClr val="0000FF"/>
                </a:solidFill>
              </a:rPr>
              <a:t>đ</a:t>
            </a:r>
            <a:r>
              <a:rPr lang="en-US" altLang="en-US" sz="3600" b="1">
                <a:solidFill>
                  <a:srgbClr val="0000FF"/>
                </a:solidFill>
              </a:rPr>
              <a:t>ất n</a:t>
            </a:r>
            <a:r>
              <a:rPr lang="vi-VN" altLang="en-US" sz="3600" b="1">
                <a:solidFill>
                  <a:srgbClr val="0000FF"/>
                </a:solidFill>
              </a:rPr>
              <a:t>ư</a:t>
            </a:r>
            <a:r>
              <a:rPr lang="en-US" altLang="en-US" sz="3600" b="1">
                <a:solidFill>
                  <a:srgbClr val="0000FF"/>
                </a:solidFill>
              </a:rPr>
              <a:t>ớc.</a:t>
            </a:r>
          </a:p>
        </p:txBody>
      </p:sp>
      <p:pic>
        <p:nvPicPr>
          <p:cNvPr id="21508" name="Picture 6"/>
          <p:cNvPicPr>
            <a:picLocks noChangeAspect="1" noChangeArrowheads="1"/>
          </p:cNvPicPr>
          <p:nvPr/>
        </p:nvPicPr>
        <p:blipFill>
          <a:blip r:embed="rId2"/>
          <a:srcRect/>
          <a:stretch>
            <a:fillRect/>
          </a:stretch>
        </p:blipFill>
        <p:spPr bwMode="auto">
          <a:xfrm>
            <a:off x="304800" y="304800"/>
            <a:ext cx="1828800" cy="1820863"/>
          </a:xfrm>
          <a:prstGeom prst="rect">
            <a:avLst/>
          </a:prstGeom>
          <a:noFill/>
          <a:ln w="9525">
            <a:noFill/>
            <a:miter lim="800000"/>
            <a:headEnd/>
            <a:tailEnd/>
          </a:ln>
        </p:spPr>
      </p:pic>
      <p:sp>
        <p:nvSpPr>
          <p:cNvPr id="21509" name="WordArt 7"/>
          <p:cNvSpPr>
            <a:spLocks noChangeArrowheads="1" noChangeShapeType="1" noTextEdit="1"/>
          </p:cNvSpPr>
          <p:nvPr/>
        </p:nvSpPr>
        <p:spPr bwMode="auto">
          <a:xfrm>
            <a:off x="3429000" y="1447800"/>
            <a:ext cx="2514600" cy="533400"/>
          </a:xfrm>
          <a:prstGeom prst="rect">
            <a:avLst/>
          </a:prstGeom>
        </p:spPr>
        <p:txBody>
          <a:bodyPr wrap="none" fromWordArt="1">
            <a:prstTxWarp prst="textPlain">
              <a:avLst>
                <a:gd name="adj" fmla="val 50000"/>
              </a:avLst>
            </a:prstTxWarp>
          </a:bodyPr>
          <a:lstStyle/>
          <a:p>
            <a:pPr algn="ctr"/>
            <a:r>
              <a:rPr lang="en-US" sz="3600" b="1" kern="10">
                <a:ln w="9525">
                  <a:solidFill>
                    <a:srgbClr val="CC0000"/>
                  </a:solidFill>
                  <a:round/>
                  <a:headEnd/>
                  <a:tailEnd/>
                </a:ln>
                <a:solidFill>
                  <a:srgbClr val="FF0000"/>
                </a:solidFill>
                <a:latin typeface="Arial"/>
                <a:cs typeface="Arial"/>
              </a:rPr>
              <a:t>Củng cố</a:t>
            </a:r>
          </a:p>
        </p:txBody>
      </p:sp>
      <p:sp>
        <p:nvSpPr>
          <p:cNvPr id="21510" name="Rectangle 8"/>
          <p:cNvSpPr>
            <a:spLocks noGrp="1" noChangeArrowheads="1"/>
          </p:cNvSpPr>
          <p:nvPr>
            <p:ph type="body" idx="1"/>
          </p:nvPr>
        </p:nvSpPr>
        <p:spPr/>
        <p:txBody>
          <a:bodyPr/>
          <a:lstStyle/>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blinds(horizontal)">
                                      <p:cBhvr>
                                        <p:cTn id="7"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685800" y="0"/>
            <a:ext cx="7772400" cy="838200"/>
          </a:xfrm>
        </p:spPr>
        <p:txBody>
          <a:bodyPr/>
          <a:lstStyle/>
          <a:p>
            <a:pPr algn="ctr" eaLnBrk="1" hangingPunct="1"/>
            <a:r>
              <a:rPr lang="en-US" altLang="en-US" sz="3600" smtClean="0">
                <a:solidFill>
                  <a:srgbClr val="00CC00"/>
                </a:solidFill>
              </a:rPr>
              <a:t>Môn: Mĩ thuật</a:t>
            </a:r>
          </a:p>
        </p:txBody>
      </p:sp>
      <p:sp>
        <p:nvSpPr>
          <p:cNvPr id="5123" name="Rectangle 5"/>
          <p:cNvSpPr>
            <a:spLocks noGrp="1" noChangeArrowheads="1"/>
          </p:cNvSpPr>
          <p:nvPr>
            <p:ph type="subTitle" idx="1"/>
          </p:nvPr>
        </p:nvSpPr>
        <p:spPr>
          <a:xfrm>
            <a:off x="228600" y="990600"/>
            <a:ext cx="8534400" cy="2743200"/>
          </a:xfrm>
        </p:spPr>
        <p:txBody>
          <a:bodyPr/>
          <a:lstStyle/>
          <a:p>
            <a:pPr algn="ctr" eaLnBrk="1" hangingPunct="1"/>
            <a:r>
              <a:rPr lang="en-US" altLang="en-US" smtClean="0"/>
              <a:t>Bài 10: </a:t>
            </a:r>
            <a:r>
              <a:rPr lang="en-US" altLang="en-US" sz="4000" b="1" smtClean="0"/>
              <a:t>Thường thức Mĩ thuật</a:t>
            </a:r>
          </a:p>
          <a:p>
            <a:pPr algn="ctr" eaLnBrk="1" hangingPunct="1"/>
            <a:r>
              <a:rPr lang="en-US" altLang="en-US" sz="3600" b="1" smtClean="0"/>
              <a:t>(Xem tranh tĩnh vật hoa, quả của họa sĩ Đường Ngọc Cảnh)</a:t>
            </a:r>
          </a:p>
        </p:txBody>
      </p:sp>
      <p:pic>
        <p:nvPicPr>
          <p:cNvPr id="25606" name="Picture 6" descr="P1010249"/>
          <p:cNvPicPr>
            <a:picLocks noChangeAspect="1" noChangeArrowheads="1"/>
          </p:cNvPicPr>
          <p:nvPr/>
        </p:nvPicPr>
        <p:blipFill>
          <a:blip r:embed="rId2"/>
          <a:srcRect/>
          <a:stretch>
            <a:fillRect/>
          </a:stretch>
        </p:blipFill>
        <p:spPr bwMode="auto">
          <a:xfrm>
            <a:off x="1676400" y="3733800"/>
            <a:ext cx="2171700" cy="2438400"/>
          </a:xfrm>
          <a:prstGeom prst="rect">
            <a:avLst/>
          </a:prstGeom>
          <a:noFill/>
          <a:ln w="57150" cmpd="thickThin">
            <a:solidFill>
              <a:srgbClr val="0000FF"/>
            </a:solidFill>
            <a:miter lim="800000"/>
            <a:headEnd/>
            <a:tailEnd/>
          </a:ln>
        </p:spPr>
      </p:pic>
      <p:pic>
        <p:nvPicPr>
          <p:cNvPr id="25607" name="Picture 7" descr="P1010250"/>
          <p:cNvPicPr>
            <a:picLocks noChangeAspect="1" noChangeArrowheads="1"/>
          </p:cNvPicPr>
          <p:nvPr/>
        </p:nvPicPr>
        <p:blipFill>
          <a:blip r:embed="rId3"/>
          <a:srcRect/>
          <a:stretch>
            <a:fillRect/>
          </a:stretch>
        </p:blipFill>
        <p:spPr bwMode="auto">
          <a:xfrm>
            <a:off x="4724400" y="3657600"/>
            <a:ext cx="3124200" cy="2506663"/>
          </a:xfrm>
          <a:prstGeom prst="rect">
            <a:avLst/>
          </a:prstGeom>
          <a:noFill/>
          <a:ln w="57150" cmpd="thickThin">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p:cTn id="7" dur="500" decel="50000" fill="hold">
                                          <p:stCondLst>
                                            <p:cond delay="0"/>
                                          </p:stCondLst>
                                        </p:cTn>
                                        <p:tgtEl>
                                          <p:spTgt spid="2560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60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606"/>
                                        </p:tgtEl>
                                        <p:attrNameLst>
                                          <p:attrName>ppt_w</p:attrName>
                                        </p:attrNameLst>
                                      </p:cBhvr>
                                      <p:tavLst>
                                        <p:tav tm="0">
                                          <p:val>
                                            <p:strVal val="#ppt_w*.05"/>
                                          </p:val>
                                        </p:tav>
                                        <p:tav tm="100000">
                                          <p:val>
                                            <p:strVal val="#ppt_w"/>
                                          </p:val>
                                        </p:tav>
                                      </p:tavLst>
                                    </p:anim>
                                    <p:anim calcmode="lin" valueType="num">
                                      <p:cBhvr>
                                        <p:cTn id="10" dur="1000" fill="hold"/>
                                        <p:tgtEl>
                                          <p:spTgt spid="2560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60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60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60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606"/>
                                        </p:tgtEl>
                                      </p:cBhvr>
                                    </p:animEffect>
                                  </p:childTnLst>
                                </p:cTn>
                              </p:par>
                            </p:childTnLst>
                          </p:cTn>
                        </p:par>
                        <p:par>
                          <p:cTn id="15" fill="hold" nodeType="afterGroup">
                            <p:stCondLst>
                              <p:cond delay="1000"/>
                            </p:stCondLst>
                            <p:childTnLst>
                              <p:par>
                                <p:cTn id="16" presetID="25" presetClass="entr" presetSubtype="0" fill="hold" nodeType="afterEffect">
                                  <p:stCondLst>
                                    <p:cond delay="0"/>
                                  </p:stCondLst>
                                  <p:childTnLst>
                                    <p:set>
                                      <p:cBhvr>
                                        <p:cTn id="17" dur="1" fill="hold">
                                          <p:stCondLst>
                                            <p:cond delay="0"/>
                                          </p:stCondLst>
                                        </p:cTn>
                                        <p:tgtEl>
                                          <p:spTgt spid="25607"/>
                                        </p:tgtEl>
                                        <p:attrNameLst>
                                          <p:attrName>style.visibility</p:attrName>
                                        </p:attrNameLst>
                                      </p:cBhvr>
                                      <p:to>
                                        <p:strVal val="visible"/>
                                      </p:to>
                                    </p:set>
                                    <p:anim calcmode="lin" valueType="num">
                                      <p:cBhvr>
                                        <p:cTn id="18" dur="500" decel="50000" fill="hold">
                                          <p:stCondLst>
                                            <p:cond delay="0"/>
                                          </p:stCondLst>
                                        </p:cTn>
                                        <p:tgtEl>
                                          <p:spTgt spid="2560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560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5607"/>
                                        </p:tgtEl>
                                        <p:attrNameLst>
                                          <p:attrName>ppt_w</p:attrName>
                                        </p:attrNameLst>
                                      </p:cBhvr>
                                      <p:tavLst>
                                        <p:tav tm="0">
                                          <p:val>
                                            <p:strVal val="#ppt_w*.05"/>
                                          </p:val>
                                        </p:tav>
                                        <p:tav tm="100000">
                                          <p:val>
                                            <p:strVal val="#ppt_w"/>
                                          </p:val>
                                        </p:tav>
                                      </p:tavLst>
                                    </p:anim>
                                    <p:anim calcmode="lin" valueType="num">
                                      <p:cBhvr>
                                        <p:cTn id="21" dur="1000" fill="hold"/>
                                        <p:tgtEl>
                                          <p:spTgt spid="2560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560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560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560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6019800" y="1524000"/>
            <a:ext cx="457200" cy="381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a:t>
            </a:r>
          </a:p>
        </p:txBody>
      </p:sp>
      <p:sp>
        <p:nvSpPr>
          <p:cNvPr id="22531" name="WordArt 3"/>
          <p:cNvSpPr>
            <a:spLocks noChangeArrowheads="1" noChangeShapeType="1" noTextEdit="1"/>
          </p:cNvSpPr>
          <p:nvPr/>
        </p:nvSpPr>
        <p:spPr bwMode="auto">
          <a:xfrm>
            <a:off x="1143000" y="1295400"/>
            <a:ext cx="4419600" cy="762000"/>
          </a:xfrm>
          <a:prstGeom prst="rect">
            <a:avLst/>
          </a:prstGeom>
        </p:spPr>
        <p:txBody>
          <a:bodyPr wrap="none" fromWordArt="1">
            <a:prstTxWarp prst="textPlain">
              <a:avLst>
                <a:gd name="adj" fmla="val 50000"/>
              </a:avLst>
            </a:prstTxWarp>
          </a:bodyPr>
          <a:lstStyle/>
          <a:p>
            <a:pPr algn="ctr"/>
            <a:r>
              <a:rPr lang="en-US" sz="3600" kern="10">
                <a:ln w="12700">
                  <a:solidFill>
                    <a:srgbClr val="CC0000"/>
                  </a:solidFill>
                  <a:round/>
                  <a:headEnd/>
                  <a:tailEnd/>
                </a:ln>
                <a:solidFill>
                  <a:srgbClr val="FF0000">
                    <a:alpha val="50195"/>
                  </a:srgbClr>
                </a:solidFill>
                <a:effectLst>
                  <a:outerShdw dist="45791" dir="2021404" algn="ctr" rotWithShape="0">
                    <a:srgbClr val="9999FF"/>
                  </a:outerShdw>
                </a:effectLst>
                <a:latin typeface="Arial"/>
                <a:cs typeface="Arial"/>
              </a:rPr>
              <a:t>NHẬN XÉT ĐÁNH GIÁ</a:t>
            </a:r>
          </a:p>
        </p:txBody>
      </p:sp>
      <p:sp>
        <p:nvSpPr>
          <p:cNvPr id="22532" name="WordArt 7"/>
          <p:cNvSpPr>
            <a:spLocks noChangeArrowheads="1" noChangeShapeType="1" noTextEdit="1"/>
          </p:cNvSpPr>
          <p:nvPr/>
        </p:nvSpPr>
        <p:spPr bwMode="auto">
          <a:xfrm>
            <a:off x="1295400" y="2466975"/>
            <a:ext cx="1962150" cy="65722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DẶN DÒ</a:t>
            </a:r>
          </a:p>
        </p:txBody>
      </p:sp>
      <p:sp>
        <p:nvSpPr>
          <p:cNvPr id="22533" name="Text Box 8"/>
          <p:cNvSpPr txBox="1">
            <a:spLocks noChangeArrowheads="1"/>
          </p:cNvSpPr>
          <p:nvPr/>
        </p:nvSpPr>
        <p:spPr bwMode="auto">
          <a:xfrm>
            <a:off x="1066800" y="3200400"/>
            <a:ext cx="5562600" cy="3017838"/>
          </a:xfrm>
          <a:prstGeom prst="rect">
            <a:avLst/>
          </a:prstGeom>
          <a:noFill/>
          <a:ln w="9525" algn="ctr">
            <a:noFill/>
            <a:miter lim="800000"/>
            <a:headEnd/>
            <a:tailEnd/>
          </a:ln>
        </p:spPr>
        <p:txBody>
          <a:bodyPr>
            <a:spAutoFit/>
          </a:bodyPr>
          <a:lstStyle/>
          <a:p>
            <a:pPr eaLnBrk="1" hangingPunct="1">
              <a:spcBef>
                <a:spcPct val="50000"/>
              </a:spcBef>
            </a:pPr>
            <a:r>
              <a:rPr lang="en-US" altLang="en-US" sz="3200">
                <a:solidFill>
                  <a:srgbClr val="0000FF"/>
                </a:solidFill>
              </a:rPr>
              <a:t>Quan sát những </a:t>
            </a:r>
            <a:r>
              <a:rPr lang="vi-VN" altLang="en-US" sz="3200">
                <a:solidFill>
                  <a:srgbClr val="0000FF"/>
                </a:solidFill>
              </a:rPr>
              <a:t>đ</a:t>
            </a:r>
            <a:r>
              <a:rPr lang="en-US" altLang="en-US" sz="3200">
                <a:solidFill>
                  <a:srgbClr val="0000FF"/>
                </a:solidFill>
              </a:rPr>
              <a:t>ồ vật xung quanh nh</a:t>
            </a:r>
            <a:r>
              <a:rPr lang="vi-VN" altLang="en-US" sz="3200">
                <a:solidFill>
                  <a:srgbClr val="0000FF"/>
                </a:solidFill>
              </a:rPr>
              <a:t>ư</a:t>
            </a:r>
            <a:r>
              <a:rPr lang="en-US" altLang="en-US" sz="3200">
                <a:solidFill>
                  <a:srgbClr val="0000FF"/>
                </a:solidFill>
              </a:rPr>
              <a:t>: lọ, hoa, quả, ly, tách….</a:t>
            </a:r>
          </a:p>
          <a:p>
            <a:pPr eaLnBrk="1" hangingPunct="1">
              <a:spcBef>
                <a:spcPct val="50000"/>
              </a:spcBef>
            </a:pPr>
            <a:r>
              <a:rPr lang="en-US" altLang="en-US" sz="3200">
                <a:solidFill>
                  <a:srgbClr val="0000FF"/>
                </a:solidFill>
              </a:rPr>
              <a:t>Tập vẽ tranh tĩnh vật</a:t>
            </a:r>
          </a:p>
          <a:p>
            <a:pPr eaLnBrk="1" hangingPunct="1">
              <a:spcBef>
                <a:spcPct val="50000"/>
              </a:spcBef>
            </a:pPr>
            <a:r>
              <a:rPr lang="en-US" altLang="en-US" sz="3200">
                <a:solidFill>
                  <a:srgbClr val="0000FF"/>
                </a:solidFill>
              </a:rPr>
              <a:t>Chuẩn bị bài sau</a:t>
            </a:r>
          </a:p>
        </p:txBody>
      </p:sp>
    </p:spTree>
  </p:cSld>
  <p:clrMapOvr>
    <a:masterClrMapping/>
  </p:clrMapOvr>
  <p:transition advTm="10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WordArt 3"/>
          <p:cNvSpPr>
            <a:spLocks noChangeArrowheads="1" noChangeShapeType="1" noTextEdit="1"/>
          </p:cNvSpPr>
          <p:nvPr/>
        </p:nvSpPr>
        <p:spPr bwMode="auto">
          <a:xfrm>
            <a:off x="762000" y="1676400"/>
            <a:ext cx="3048000" cy="685800"/>
          </a:xfrm>
          <a:prstGeom prst="rect">
            <a:avLst/>
          </a:prstGeom>
        </p:spPr>
        <p:txBody>
          <a:bodyPr wrap="none" fromWordArt="1">
            <a:prstTxWarp prst="textDoubleWave1">
              <a:avLst>
                <a:gd name="adj1" fmla="val 10319"/>
                <a:gd name="adj2" fmla="val -1231"/>
              </a:avLst>
            </a:prstTxWarp>
          </a:bodyPr>
          <a:lstStyle/>
          <a:p>
            <a:pPr algn="ctr"/>
            <a:r>
              <a:rPr lang="vi-VN" sz="4000" b="1" i="1" kern="10" spc="-400">
                <a:ln w="12700">
                  <a:solidFill>
                    <a:srgbClr val="0000FF"/>
                  </a:solidFill>
                  <a:round/>
                  <a:headEnd/>
                  <a:tailEnd/>
                </a:ln>
                <a:solidFill>
                  <a:srgbClr val="33CCFF"/>
                </a:solidFill>
                <a:effectLst>
                  <a:outerShdw dist="125724" dir="18900000" algn="ctr" rotWithShape="0">
                    <a:srgbClr val="000099"/>
                  </a:outerShdw>
                </a:effectLst>
                <a:latin typeface="Arial"/>
                <a:cs typeface="Arial"/>
              </a:rPr>
              <a:t>trò chơi</a:t>
            </a:r>
            <a:endParaRPr lang="en-US" sz="4000" b="1" i="1" kern="10" spc="-400">
              <a:ln w="12700">
                <a:solidFill>
                  <a:srgbClr val="0000FF"/>
                </a:solidFill>
                <a:round/>
                <a:headEnd/>
                <a:tailEnd/>
              </a:ln>
              <a:solidFill>
                <a:srgbClr val="33CCFF"/>
              </a:solidFill>
              <a:effectLst>
                <a:outerShdw dist="125724" dir="18900000" algn="ctr" rotWithShape="0">
                  <a:srgbClr val="000099"/>
                </a:outerShdw>
              </a:effectLst>
              <a:latin typeface="Arial"/>
              <a:cs typeface="Arial"/>
            </a:endParaRPr>
          </a:p>
        </p:txBody>
      </p:sp>
      <p:pic>
        <p:nvPicPr>
          <p:cNvPr id="4100" name="Picture 4" descr="P1010238"/>
          <p:cNvPicPr>
            <a:picLocks noChangeAspect="1" noChangeArrowheads="1"/>
          </p:cNvPicPr>
          <p:nvPr/>
        </p:nvPicPr>
        <p:blipFill>
          <a:blip r:embed="rId2"/>
          <a:srcRect/>
          <a:stretch>
            <a:fillRect/>
          </a:stretch>
        </p:blipFill>
        <p:spPr bwMode="auto">
          <a:xfrm>
            <a:off x="7162800" y="2590800"/>
            <a:ext cx="1427163" cy="1828800"/>
          </a:xfrm>
          <a:prstGeom prst="rect">
            <a:avLst/>
          </a:prstGeom>
          <a:solidFill>
            <a:schemeClr val="hlink"/>
          </a:solidFill>
          <a:ln w="57150" cmpd="thickThin">
            <a:solidFill>
              <a:schemeClr val="hlink"/>
            </a:solidFill>
            <a:miter lim="800000"/>
            <a:headEnd/>
            <a:tailEnd/>
          </a:ln>
        </p:spPr>
      </p:pic>
      <p:pic>
        <p:nvPicPr>
          <p:cNvPr id="4101" name="Picture 5" descr="P1010246"/>
          <p:cNvPicPr>
            <a:picLocks noChangeAspect="1" noChangeArrowheads="1"/>
          </p:cNvPicPr>
          <p:nvPr/>
        </p:nvPicPr>
        <p:blipFill>
          <a:blip r:embed="rId3"/>
          <a:srcRect/>
          <a:stretch>
            <a:fillRect/>
          </a:stretch>
        </p:blipFill>
        <p:spPr bwMode="auto">
          <a:xfrm>
            <a:off x="3657600" y="2667000"/>
            <a:ext cx="2286000" cy="1679575"/>
          </a:xfrm>
          <a:prstGeom prst="rect">
            <a:avLst/>
          </a:prstGeom>
          <a:noFill/>
          <a:ln w="57150" cmpd="thickThin">
            <a:solidFill>
              <a:srgbClr val="00FF99"/>
            </a:solidFill>
            <a:miter lim="800000"/>
            <a:headEnd/>
            <a:tailEnd/>
          </a:ln>
        </p:spPr>
      </p:pic>
      <p:pic>
        <p:nvPicPr>
          <p:cNvPr id="4102" name="Picture 6" descr="P1010240"/>
          <p:cNvPicPr>
            <a:picLocks noChangeAspect="1" noChangeArrowheads="1"/>
          </p:cNvPicPr>
          <p:nvPr/>
        </p:nvPicPr>
        <p:blipFill>
          <a:blip r:embed="rId4"/>
          <a:srcRect/>
          <a:stretch>
            <a:fillRect/>
          </a:stretch>
        </p:blipFill>
        <p:spPr bwMode="auto">
          <a:xfrm>
            <a:off x="3657600" y="4800600"/>
            <a:ext cx="2133600" cy="1531938"/>
          </a:xfrm>
          <a:prstGeom prst="rect">
            <a:avLst/>
          </a:prstGeom>
          <a:noFill/>
          <a:ln w="57150" cmpd="thickThin">
            <a:solidFill>
              <a:srgbClr val="CC0000"/>
            </a:solidFill>
            <a:miter lim="800000"/>
            <a:headEnd/>
            <a:tailEnd/>
          </a:ln>
        </p:spPr>
      </p:pic>
      <p:pic>
        <p:nvPicPr>
          <p:cNvPr id="4103" name="Picture 7" descr="01"/>
          <p:cNvPicPr>
            <a:picLocks noChangeAspect="1" noChangeArrowheads="1"/>
          </p:cNvPicPr>
          <p:nvPr/>
        </p:nvPicPr>
        <p:blipFill>
          <a:blip r:embed="rId5"/>
          <a:srcRect/>
          <a:stretch>
            <a:fillRect/>
          </a:stretch>
        </p:blipFill>
        <p:spPr bwMode="auto">
          <a:xfrm>
            <a:off x="685800" y="2724150"/>
            <a:ext cx="2133600" cy="1608138"/>
          </a:xfrm>
          <a:prstGeom prst="rect">
            <a:avLst/>
          </a:prstGeom>
          <a:noFill/>
          <a:ln w="57150" cmpd="thickThin">
            <a:solidFill>
              <a:srgbClr val="0000FF"/>
            </a:solidFill>
            <a:miter lim="800000"/>
            <a:headEnd/>
            <a:tailEnd/>
          </a:ln>
        </p:spPr>
      </p:pic>
      <p:pic>
        <p:nvPicPr>
          <p:cNvPr id="4104" name="Picture 8" descr="SANY0116"/>
          <p:cNvPicPr>
            <a:picLocks noChangeAspect="1" noChangeArrowheads="1"/>
          </p:cNvPicPr>
          <p:nvPr/>
        </p:nvPicPr>
        <p:blipFill>
          <a:blip r:embed="rId6"/>
          <a:srcRect l="8333" t="3706" r="5556" b="7336"/>
          <a:stretch>
            <a:fillRect/>
          </a:stretch>
        </p:blipFill>
        <p:spPr bwMode="auto">
          <a:xfrm>
            <a:off x="6858000" y="4876800"/>
            <a:ext cx="1905000" cy="1479550"/>
          </a:xfrm>
          <a:prstGeom prst="rect">
            <a:avLst/>
          </a:prstGeom>
          <a:noFill/>
          <a:ln w="57150" cmpd="thickThin">
            <a:solidFill>
              <a:schemeClr val="folHlink"/>
            </a:solidFill>
            <a:miter lim="800000"/>
            <a:headEnd/>
            <a:tailEnd/>
          </a:ln>
        </p:spPr>
      </p:pic>
      <p:pic>
        <p:nvPicPr>
          <p:cNvPr id="4105" name="Picture 9" descr="DSCN2383"/>
          <p:cNvPicPr>
            <a:picLocks noChangeAspect="1" noChangeArrowheads="1"/>
          </p:cNvPicPr>
          <p:nvPr/>
        </p:nvPicPr>
        <p:blipFill>
          <a:blip r:embed="rId7"/>
          <a:srcRect l="16687" t="4167" r="13875" b="8333"/>
          <a:stretch>
            <a:fillRect/>
          </a:stretch>
        </p:blipFill>
        <p:spPr bwMode="auto">
          <a:xfrm>
            <a:off x="609600" y="4876800"/>
            <a:ext cx="2209800" cy="1485900"/>
          </a:xfrm>
          <a:prstGeom prst="rect">
            <a:avLst/>
          </a:prstGeom>
          <a:noFill/>
          <a:ln w="57150" cmpd="thickThin">
            <a:solidFill>
              <a:srgbClr val="FF00FF"/>
            </a:solidFill>
            <a:miter lim="800000"/>
            <a:headEnd/>
            <a:tailEnd/>
          </a:ln>
        </p:spPr>
      </p:pic>
      <p:sp>
        <p:nvSpPr>
          <p:cNvPr id="4112" name="WordArt 16"/>
          <p:cNvSpPr>
            <a:spLocks noChangeArrowheads="1" noChangeShapeType="1" noTextEdit="1"/>
          </p:cNvSpPr>
          <p:nvPr/>
        </p:nvSpPr>
        <p:spPr bwMode="auto">
          <a:xfrm>
            <a:off x="3962400" y="1752600"/>
            <a:ext cx="4876800" cy="5334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0066"/>
                </a:solidFill>
                <a:effectLst>
                  <a:outerShdw dist="35921" dir="2700000" algn="ctr" rotWithShape="0">
                    <a:srgbClr val="808080">
                      <a:alpha val="79999"/>
                    </a:srgbClr>
                  </a:outerShdw>
                </a:effectLst>
                <a:latin typeface="Arial"/>
                <a:cs typeface="Arial"/>
              </a:rPr>
              <a:t>Tìm tranh tĩnh vật</a:t>
            </a:r>
          </a:p>
        </p:txBody>
      </p:sp>
      <p:sp>
        <p:nvSpPr>
          <p:cNvPr id="6154" name="WordArt 20"/>
          <p:cNvSpPr>
            <a:spLocks noChangeArrowheads="1" noChangeShapeType="1" noTextEdit="1"/>
          </p:cNvSpPr>
          <p:nvPr/>
        </p:nvSpPr>
        <p:spPr bwMode="auto">
          <a:xfrm>
            <a:off x="1981200" y="838200"/>
            <a:ext cx="4114800" cy="685800"/>
          </a:xfrm>
          <a:prstGeom prst="rect">
            <a:avLst/>
          </a:prstGeom>
        </p:spPr>
        <p:txBody>
          <a:bodyPr wrap="none" fromWordArt="1">
            <a:prstTxWarp prst="textPlain">
              <a:avLst>
                <a:gd name="adj" fmla="val 50000"/>
              </a:avLst>
            </a:prstTxWarp>
          </a:bodyPr>
          <a:lstStyle/>
          <a:p>
            <a:pPr algn="ctr"/>
            <a:r>
              <a:rPr lang="vi-VN" sz="3600" b="1" kern="10">
                <a:ln w="9525">
                  <a:solidFill>
                    <a:srgbClr val="FF0066"/>
                  </a:solidFill>
                  <a:round/>
                  <a:headEnd/>
                  <a:tailEnd/>
                </a:ln>
                <a:solidFill>
                  <a:srgbClr val="800000"/>
                </a:solidFill>
                <a:latin typeface="Arial"/>
                <a:cs typeface="Arial"/>
              </a:rPr>
              <a:t>I. Hoạt động 1</a:t>
            </a:r>
          </a:p>
          <a:p>
            <a:pPr algn="ctr"/>
            <a:r>
              <a:rPr lang="vi-VN" sz="3600" b="1" kern="10">
                <a:ln w="9525">
                  <a:solidFill>
                    <a:srgbClr val="FF0066"/>
                  </a:solidFill>
                  <a:round/>
                  <a:headEnd/>
                  <a:tailEnd/>
                </a:ln>
                <a:solidFill>
                  <a:srgbClr val="800000"/>
                </a:solidFill>
                <a:latin typeface="Arial"/>
                <a:cs typeface="Arial"/>
              </a:rPr>
              <a:t>Tìm hiểu về tranh tĩnh vật</a:t>
            </a:r>
            <a:endParaRPr lang="en-US" sz="3600" b="1" kern="10">
              <a:ln w="9525">
                <a:solidFill>
                  <a:srgbClr val="FF0066"/>
                </a:solidFill>
                <a:round/>
                <a:headEnd/>
                <a:tailEnd/>
              </a:ln>
              <a:solidFill>
                <a:srgbClr val="800000"/>
              </a:solidFill>
              <a:latin typeface="Arial"/>
              <a:cs typeface="Arial"/>
            </a:endParaRPr>
          </a:p>
        </p:txBody>
      </p:sp>
      <p:pic>
        <p:nvPicPr>
          <p:cNvPr id="6155" name="Ink 22"/>
          <p:cNvPicPr>
            <a:picLocks noRot="1" noChangeAspect="1" noEditPoints="1" noChangeArrowheads="1" noChangeShapeType="1"/>
          </p:cNvPicPr>
          <p:nvPr/>
        </p:nvPicPr>
        <p:blipFill>
          <a:blip r:embed="rId8"/>
          <a:srcRect/>
          <a:stretch>
            <a:fillRect/>
          </a:stretch>
        </p:blipFill>
        <p:spPr bwMode="auto">
          <a:xfrm>
            <a:off x="1704975" y="3259138"/>
            <a:ext cx="171450" cy="438150"/>
          </a:xfrm>
          <a:prstGeom prst="rect">
            <a:avLst/>
          </a:prstGeom>
          <a:noFill/>
          <a:ln w="9525">
            <a:noFill/>
            <a:miter lim="800000"/>
            <a:headEnd/>
            <a:tailEnd/>
          </a:ln>
        </p:spPr>
      </p:pic>
      <p:pic>
        <p:nvPicPr>
          <p:cNvPr id="6156" name="Ink 23"/>
          <p:cNvPicPr>
            <a:picLocks noRot="1" noChangeAspect="1" noEditPoints="1" noChangeArrowheads="1" noChangeShapeType="1"/>
          </p:cNvPicPr>
          <p:nvPr/>
        </p:nvPicPr>
        <p:blipFill>
          <a:blip r:embed="rId9"/>
          <a:srcRect/>
          <a:stretch>
            <a:fillRect/>
          </a:stretch>
        </p:blipFill>
        <p:spPr bwMode="auto">
          <a:xfrm>
            <a:off x="4651375" y="3214688"/>
            <a:ext cx="331788" cy="527050"/>
          </a:xfrm>
          <a:prstGeom prst="rect">
            <a:avLst/>
          </a:prstGeom>
          <a:noFill/>
          <a:ln w="9525">
            <a:noFill/>
            <a:miter lim="800000"/>
            <a:headEnd/>
            <a:tailEnd/>
          </a:ln>
        </p:spPr>
      </p:pic>
      <p:pic>
        <p:nvPicPr>
          <p:cNvPr id="6157" name="Ink 24"/>
          <p:cNvPicPr>
            <a:picLocks noRot="1" noChangeAspect="1" noEditPoints="1" noChangeArrowheads="1" noChangeShapeType="1"/>
          </p:cNvPicPr>
          <p:nvPr/>
        </p:nvPicPr>
        <p:blipFill>
          <a:blip r:embed="rId10"/>
          <a:srcRect/>
          <a:stretch>
            <a:fillRect/>
          </a:stretch>
        </p:blipFill>
        <p:spPr bwMode="auto">
          <a:xfrm>
            <a:off x="7848600" y="3267075"/>
            <a:ext cx="233363" cy="501650"/>
          </a:xfrm>
          <a:prstGeom prst="rect">
            <a:avLst/>
          </a:prstGeom>
          <a:noFill/>
          <a:ln w="9525">
            <a:noFill/>
            <a:miter lim="800000"/>
            <a:headEnd/>
            <a:tailEnd/>
          </a:ln>
        </p:spPr>
      </p:pic>
      <p:pic>
        <p:nvPicPr>
          <p:cNvPr id="6158" name="Ink 25"/>
          <p:cNvPicPr>
            <a:picLocks noRot="1" noChangeAspect="1" noEditPoints="1" noChangeArrowheads="1" noChangeShapeType="1"/>
          </p:cNvPicPr>
          <p:nvPr/>
        </p:nvPicPr>
        <p:blipFill>
          <a:blip r:embed="rId11"/>
          <a:srcRect/>
          <a:stretch>
            <a:fillRect/>
          </a:stretch>
        </p:blipFill>
        <p:spPr bwMode="auto">
          <a:xfrm>
            <a:off x="1552575" y="5276850"/>
            <a:ext cx="368300" cy="733425"/>
          </a:xfrm>
          <a:prstGeom prst="rect">
            <a:avLst/>
          </a:prstGeom>
          <a:noFill/>
          <a:ln w="9525">
            <a:noFill/>
            <a:miter lim="800000"/>
            <a:headEnd/>
            <a:tailEnd/>
          </a:ln>
        </p:spPr>
      </p:pic>
      <p:pic>
        <p:nvPicPr>
          <p:cNvPr id="6159" name="Ink 26"/>
          <p:cNvPicPr>
            <a:picLocks noRot="1" noChangeAspect="1" noEditPoints="1" noChangeArrowheads="1" noChangeShapeType="1"/>
          </p:cNvPicPr>
          <p:nvPr/>
        </p:nvPicPr>
        <p:blipFill>
          <a:blip r:embed="rId12"/>
          <a:srcRect/>
          <a:stretch>
            <a:fillRect/>
          </a:stretch>
        </p:blipFill>
        <p:spPr bwMode="auto">
          <a:xfrm>
            <a:off x="4535488" y="5313363"/>
            <a:ext cx="323850" cy="492125"/>
          </a:xfrm>
          <a:prstGeom prst="rect">
            <a:avLst/>
          </a:prstGeom>
          <a:noFill/>
          <a:ln w="9525">
            <a:noFill/>
            <a:miter lim="800000"/>
            <a:headEnd/>
            <a:tailEnd/>
          </a:ln>
        </p:spPr>
      </p:pic>
      <p:pic>
        <p:nvPicPr>
          <p:cNvPr id="6160" name="Ink 27"/>
          <p:cNvPicPr>
            <a:picLocks noRot="1" noChangeAspect="1" noEditPoints="1" noChangeArrowheads="1" noChangeShapeType="1"/>
          </p:cNvPicPr>
          <p:nvPr/>
        </p:nvPicPr>
        <p:blipFill>
          <a:blip r:embed="rId13"/>
          <a:srcRect/>
          <a:stretch>
            <a:fillRect/>
          </a:stretch>
        </p:blipFill>
        <p:spPr bwMode="auto">
          <a:xfrm>
            <a:off x="7643813" y="5365750"/>
            <a:ext cx="295275" cy="447675"/>
          </a:xfrm>
          <a:prstGeom prst="rect">
            <a:avLst/>
          </a:prstGeom>
          <a:noFill/>
          <a:ln w="9525">
            <a:noFill/>
            <a:miter lim="800000"/>
            <a:headEnd/>
            <a:tailEnd/>
          </a:ln>
        </p:spPr>
      </p:pic>
    </p:spTree>
  </p:cSld>
  <p:clrMapOvr>
    <a:masterClrMapping/>
  </p:clrMapOvr>
  <p:transition advTm="10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12"/>
                                        </p:tgtEl>
                                        <p:attrNameLst>
                                          <p:attrName>style.visibility</p:attrName>
                                        </p:attrNameLst>
                                      </p:cBhvr>
                                      <p:to>
                                        <p:strVal val="visible"/>
                                      </p:to>
                                    </p:set>
                                    <p:animEffect transition="in" filter="wipe(down)">
                                      <p:cBhvr>
                                        <p:cTn id="11" dur="500"/>
                                        <p:tgtEl>
                                          <p:spTgt spid="4112"/>
                                        </p:tgtEl>
                                      </p:cBhvr>
                                    </p:animEffect>
                                  </p:childTnLst>
                                </p:cTn>
                              </p:par>
                            </p:childTnLst>
                          </p:cTn>
                        </p:par>
                        <p:par>
                          <p:cTn id="12" fill="hold" nodeType="afterGroup">
                            <p:stCondLst>
                              <p:cond delay="1000"/>
                            </p:stCondLst>
                            <p:childTnLst>
                              <p:par>
                                <p:cTn id="13" presetID="34" presetClass="entr" presetSubtype="0" fill="hold" nodeType="afterEffect">
                                  <p:stCondLst>
                                    <p:cond delay="0"/>
                                  </p:stCondLst>
                                  <p:childTnLst>
                                    <p:set>
                                      <p:cBhvr>
                                        <p:cTn id="14" dur="1" fill="hold">
                                          <p:stCondLst>
                                            <p:cond delay="0"/>
                                          </p:stCondLst>
                                        </p:cTn>
                                        <p:tgtEl>
                                          <p:spTgt spid="4103"/>
                                        </p:tgtEl>
                                        <p:attrNameLst>
                                          <p:attrName>style.visibility</p:attrName>
                                        </p:attrNameLst>
                                      </p:cBhvr>
                                      <p:to>
                                        <p:strVal val="visible"/>
                                      </p:to>
                                    </p:set>
                                    <p:anim from="(-#ppt_w/2)" to="(#ppt_x)" calcmode="lin" valueType="num">
                                      <p:cBhvr>
                                        <p:cTn id="15" dur="600" fill="hold">
                                          <p:stCondLst>
                                            <p:cond delay="0"/>
                                          </p:stCondLst>
                                        </p:cTn>
                                        <p:tgtEl>
                                          <p:spTgt spid="4103"/>
                                        </p:tgtEl>
                                        <p:attrNameLst>
                                          <p:attrName>ppt_x</p:attrName>
                                        </p:attrNameLst>
                                      </p:cBhvr>
                                    </p:anim>
                                    <p:anim from="0" to="-1.0" calcmode="lin" valueType="num">
                                      <p:cBhvr>
                                        <p:cTn id="16" dur="200" decel="50000" autoRev="1" fill="hold">
                                          <p:stCondLst>
                                            <p:cond delay="600"/>
                                          </p:stCondLst>
                                        </p:cTn>
                                        <p:tgtEl>
                                          <p:spTgt spid="4103"/>
                                        </p:tgtEl>
                                        <p:attrNameLst>
                                          <p:attrName>xshear</p:attrName>
                                        </p:attrNameLst>
                                      </p:cBhvr>
                                    </p:anim>
                                    <p:animScale>
                                      <p:cBhvr>
                                        <p:cTn id="17" dur="200" decel="100000" autoRev="1" fill="hold">
                                          <p:stCondLst>
                                            <p:cond delay="600"/>
                                          </p:stCondLst>
                                        </p:cTn>
                                        <p:tgtEl>
                                          <p:spTgt spid="4103"/>
                                        </p:tgtEl>
                                      </p:cBhvr>
                                      <p:from x="100000" y="100000"/>
                                      <p:to x="80000" y="100000"/>
                                    </p:animScale>
                                    <p:anim by="(#ppt_h/3+#ppt_w*0.1)" calcmode="lin" valueType="num">
                                      <p:cBhvr additive="sum">
                                        <p:cTn id="18" dur="200" decel="100000" autoRev="1" fill="hold">
                                          <p:stCondLst>
                                            <p:cond delay="600"/>
                                          </p:stCondLst>
                                        </p:cTn>
                                        <p:tgtEl>
                                          <p:spTgt spid="4103"/>
                                        </p:tgtEl>
                                        <p:attrNameLst>
                                          <p:attrName>ppt_x</p:attrName>
                                        </p:attrNameLst>
                                      </p:cBhvr>
                                    </p:anim>
                                  </p:childTnLst>
                                </p:cTn>
                              </p:par>
                            </p:childTnLst>
                          </p:cTn>
                        </p:par>
                        <p:par>
                          <p:cTn id="19" fill="hold" nodeType="afterGroup">
                            <p:stCondLst>
                              <p:cond delay="2000"/>
                            </p:stCondLst>
                            <p:childTnLst>
                              <p:par>
                                <p:cTn id="20" presetID="34" presetClass="entr" presetSubtype="0" fill="hold" nodeType="afterEffect">
                                  <p:stCondLst>
                                    <p:cond delay="0"/>
                                  </p:stCondLst>
                                  <p:childTnLst>
                                    <p:set>
                                      <p:cBhvr>
                                        <p:cTn id="21" dur="1" fill="hold">
                                          <p:stCondLst>
                                            <p:cond delay="0"/>
                                          </p:stCondLst>
                                        </p:cTn>
                                        <p:tgtEl>
                                          <p:spTgt spid="4101"/>
                                        </p:tgtEl>
                                        <p:attrNameLst>
                                          <p:attrName>style.visibility</p:attrName>
                                        </p:attrNameLst>
                                      </p:cBhvr>
                                      <p:to>
                                        <p:strVal val="visible"/>
                                      </p:to>
                                    </p:set>
                                    <p:anim from="(-#ppt_w/2)" to="(#ppt_x)" calcmode="lin" valueType="num">
                                      <p:cBhvr>
                                        <p:cTn id="22" dur="600" fill="hold">
                                          <p:stCondLst>
                                            <p:cond delay="0"/>
                                          </p:stCondLst>
                                        </p:cTn>
                                        <p:tgtEl>
                                          <p:spTgt spid="4101"/>
                                        </p:tgtEl>
                                        <p:attrNameLst>
                                          <p:attrName>ppt_x</p:attrName>
                                        </p:attrNameLst>
                                      </p:cBhvr>
                                    </p:anim>
                                    <p:anim from="0" to="-1.0" calcmode="lin" valueType="num">
                                      <p:cBhvr>
                                        <p:cTn id="23" dur="200" decel="50000" autoRev="1" fill="hold">
                                          <p:stCondLst>
                                            <p:cond delay="600"/>
                                          </p:stCondLst>
                                        </p:cTn>
                                        <p:tgtEl>
                                          <p:spTgt spid="4101"/>
                                        </p:tgtEl>
                                        <p:attrNameLst>
                                          <p:attrName>xshear</p:attrName>
                                        </p:attrNameLst>
                                      </p:cBhvr>
                                    </p:anim>
                                    <p:animScale>
                                      <p:cBhvr>
                                        <p:cTn id="24" dur="200" decel="100000" autoRev="1" fill="hold">
                                          <p:stCondLst>
                                            <p:cond delay="600"/>
                                          </p:stCondLst>
                                        </p:cTn>
                                        <p:tgtEl>
                                          <p:spTgt spid="4101"/>
                                        </p:tgtEl>
                                      </p:cBhvr>
                                      <p:from x="100000" y="100000"/>
                                      <p:to x="80000" y="100000"/>
                                    </p:animScale>
                                    <p:anim by="(#ppt_h/3+#ppt_w*0.1)" calcmode="lin" valueType="num">
                                      <p:cBhvr additive="sum">
                                        <p:cTn id="25" dur="200" decel="100000" autoRev="1" fill="hold">
                                          <p:stCondLst>
                                            <p:cond delay="600"/>
                                          </p:stCondLst>
                                        </p:cTn>
                                        <p:tgtEl>
                                          <p:spTgt spid="4101"/>
                                        </p:tgtEl>
                                        <p:attrNameLst>
                                          <p:attrName>ppt_x</p:attrName>
                                        </p:attrNameLst>
                                      </p:cBhvr>
                                    </p:anim>
                                  </p:childTnLst>
                                </p:cTn>
                              </p:par>
                            </p:childTnLst>
                          </p:cTn>
                        </p:par>
                        <p:par>
                          <p:cTn id="26" fill="hold" nodeType="afterGroup">
                            <p:stCondLst>
                              <p:cond delay="3000"/>
                            </p:stCondLst>
                            <p:childTnLst>
                              <p:par>
                                <p:cTn id="27" presetID="34" presetClass="entr" presetSubtype="0" fill="hold" nodeType="afterEffect">
                                  <p:stCondLst>
                                    <p:cond delay="0"/>
                                  </p:stCondLst>
                                  <p:childTnLst>
                                    <p:set>
                                      <p:cBhvr>
                                        <p:cTn id="28" dur="1" fill="hold">
                                          <p:stCondLst>
                                            <p:cond delay="0"/>
                                          </p:stCondLst>
                                        </p:cTn>
                                        <p:tgtEl>
                                          <p:spTgt spid="4100"/>
                                        </p:tgtEl>
                                        <p:attrNameLst>
                                          <p:attrName>style.visibility</p:attrName>
                                        </p:attrNameLst>
                                      </p:cBhvr>
                                      <p:to>
                                        <p:strVal val="visible"/>
                                      </p:to>
                                    </p:set>
                                    <p:anim from="(-#ppt_w/2)" to="(#ppt_x)" calcmode="lin" valueType="num">
                                      <p:cBhvr>
                                        <p:cTn id="29" dur="600" fill="hold">
                                          <p:stCondLst>
                                            <p:cond delay="0"/>
                                          </p:stCondLst>
                                        </p:cTn>
                                        <p:tgtEl>
                                          <p:spTgt spid="4100"/>
                                        </p:tgtEl>
                                        <p:attrNameLst>
                                          <p:attrName>ppt_x</p:attrName>
                                        </p:attrNameLst>
                                      </p:cBhvr>
                                    </p:anim>
                                    <p:anim from="0" to="-1.0" calcmode="lin" valueType="num">
                                      <p:cBhvr>
                                        <p:cTn id="30" dur="200" decel="50000" autoRev="1" fill="hold">
                                          <p:stCondLst>
                                            <p:cond delay="600"/>
                                          </p:stCondLst>
                                        </p:cTn>
                                        <p:tgtEl>
                                          <p:spTgt spid="4100"/>
                                        </p:tgtEl>
                                        <p:attrNameLst>
                                          <p:attrName>xshear</p:attrName>
                                        </p:attrNameLst>
                                      </p:cBhvr>
                                    </p:anim>
                                    <p:animScale>
                                      <p:cBhvr>
                                        <p:cTn id="31" dur="200" decel="100000" autoRev="1" fill="hold">
                                          <p:stCondLst>
                                            <p:cond delay="600"/>
                                          </p:stCondLst>
                                        </p:cTn>
                                        <p:tgtEl>
                                          <p:spTgt spid="4100"/>
                                        </p:tgtEl>
                                      </p:cBhvr>
                                      <p:from x="100000" y="100000"/>
                                      <p:to x="80000" y="100000"/>
                                    </p:animScale>
                                    <p:anim by="(#ppt_h/3+#ppt_w*0.1)" calcmode="lin" valueType="num">
                                      <p:cBhvr additive="sum">
                                        <p:cTn id="32" dur="200" decel="100000" autoRev="1" fill="hold">
                                          <p:stCondLst>
                                            <p:cond delay="600"/>
                                          </p:stCondLst>
                                        </p:cTn>
                                        <p:tgtEl>
                                          <p:spTgt spid="4100"/>
                                        </p:tgtEl>
                                        <p:attrNameLst>
                                          <p:attrName>ppt_x</p:attrName>
                                        </p:attrNameLst>
                                      </p:cBhvr>
                                    </p:anim>
                                  </p:childTnLst>
                                </p:cTn>
                              </p:par>
                            </p:childTnLst>
                          </p:cTn>
                        </p:par>
                        <p:par>
                          <p:cTn id="33" fill="hold" nodeType="afterGroup">
                            <p:stCondLst>
                              <p:cond delay="4000"/>
                            </p:stCondLst>
                            <p:childTnLst>
                              <p:par>
                                <p:cTn id="34" presetID="34" presetClass="entr" presetSubtype="0" fill="hold" nodeType="afterEffect">
                                  <p:stCondLst>
                                    <p:cond delay="0"/>
                                  </p:stCondLst>
                                  <p:childTnLst>
                                    <p:set>
                                      <p:cBhvr>
                                        <p:cTn id="35" dur="1" fill="hold">
                                          <p:stCondLst>
                                            <p:cond delay="0"/>
                                          </p:stCondLst>
                                        </p:cTn>
                                        <p:tgtEl>
                                          <p:spTgt spid="4105"/>
                                        </p:tgtEl>
                                        <p:attrNameLst>
                                          <p:attrName>style.visibility</p:attrName>
                                        </p:attrNameLst>
                                      </p:cBhvr>
                                      <p:to>
                                        <p:strVal val="visible"/>
                                      </p:to>
                                    </p:set>
                                    <p:anim from="(-#ppt_w/2)" to="(#ppt_x)" calcmode="lin" valueType="num">
                                      <p:cBhvr>
                                        <p:cTn id="36" dur="600" fill="hold">
                                          <p:stCondLst>
                                            <p:cond delay="0"/>
                                          </p:stCondLst>
                                        </p:cTn>
                                        <p:tgtEl>
                                          <p:spTgt spid="4105"/>
                                        </p:tgtEl>
                                        <p:attrNameLst>
                                          <p:attrName>ppt_x</p:attrName>
                                        </p:attrNameLst>
                                      </p:cBhvr>
                                    </p:anim>
                                    <p:anim from="0" to="-1.0" calcmode="lin" valueType="num">
                                      <p:cBhvr>
                                        <p:cTn id="37" dur="200" decel="50000" autoRev="1" fill="hold">
                                          <p:stCondLst>
                                            <p:cond delay="600"/>
                                          </p:stCondLst>
                                        </p:cTn>
                                        <p:tgtEl>
                                          <p:spTgt spid="4105"/>
                                        </p:tgtEl>
                                        <p:attrNameLst>
                                          <p:attrName>xshear</p:attrName>
                                        </p:attrNameLst>
                                      </p:cBhvr>
                                    </p:anim>
                                    <p:animScale>
                                      <p:cBhvr>
                                        <p:cTn id="38" dur="200" decel="100000" autoRev="1" fill="hold">
                                          <p:stCondLst>
                                            <p:cond delay="600"/>
                                          </p:stCondLst>
                                        </p:cTn>
                                        <p:tgtEl>
                                          <p:spTgt spid="4105"/>
                                        </p:tgtEl>
                                      </p:cBhvr>
                                      <p:from x="100000" y="100000"/>
                                      <p:to x="80000" y="100000"/>
                                    </p:animScale>
                                    <p:anim by="(#ppt_h/3+#ppt_w*0.1)" calcmode="lin" valueType="num">
                                      <p:cBhvr additive="sum">
                                        <p:cTn id="39" dur="200" decel="100000" autoRev="1" fill="hold">
                                          <p:stCondLst>
                                            <p:cond delay="600"/>
                                          </p:stCondLst>
                                        </p:cTn>
                                        <p:tgtEl>
                                          <p:spTgt spid="4105"/>
                                        </p:tgtEl>
                                        <p:attrNameLst>
                                          <p:attrName>ppt_x</p:attrName>
                                        </p:attrNameLst>
                                      </p:cBhvr>
                                    </p:anim>
                                  </p:childTnLst>
                                </p:cTn>
                              </p:par>
                            </p:childTnLst>
                          </p:cTn>
                        </p:par>
                        <p:par>
                          <p:cTn id="40" fill="hold" nodeType="afterGroup">
                            <p:stCondLst>
                              <p:cond delay="5000"/>
                            </p:stCondLst>
                            <p:childTnLst>
                              <p:par>
                                <p:cTn id="41" presetID="34" presetClass="entr" presetSubtype="0" fill="hold" nodeType="afterEffect">
                                  <p:stCondLst>
                                    <p:cond delay="0"/>
                                  </p:stCondLst>
                                  <p:childTnLst>
                                    <p:set>
                                      <p:cBhvr>
                                        <p:cTn id="42" dur="1" fill="hold">
                                          <p:stCondLst>
                                            <p:cond delay="0"/>
                                          </p:stCondLst>
                                        </p:cTn>
                                        <p:tgtEl>
                                          <p:spTgt spid="4102"/>
                                        </p:tgtEl>
                                        <p:attrNameLst>
                                          <p:attrName>style.visibility</p:attrName>
                                        </p:attrNameLst>
                                      </p:cBhvr>
                                      <p:to>
                                        <p:strVal val="visible"/>
                                      </p:to>
                                    </p:set>
                                    <p:anim from="(-#ppt_w/2)" to="(#ppt_x)" calcmode="lin" valueType="num">
                                      <p:cBhvr>
                                        <p:cTn id="43" dur="600" fill="hold">
                                          <p:stCondLst>
                                            <p:cond delay="0"/>
                                          </p:stCondLst>
                                        </p:cTn>
                                        <p:tgtEl>
                                          <p:spTgt spid="4102"/>
                                        </p:tgtEl>
                                        <p:attrNameLst>
                                          <p:attrName>ppt_x</p:attrName>
                                        </p:attrNameLst>
                                      </p:cBhvr>
                                    </p:anim>
                                    <p:anim from="0" to="-1.0" calcmode="lin" valueType="num">
                                      <p:cBhvr>
                                        <p:cTn id="44" dur="200" decel="50000" autoRev="1" fill="hold">
                                          <p:stCondLst>
                                            <p:cond delay="600"/>
                                          </p:stCondLst>
                                        </p:cTn>
                                        <p:tgtEl>
                                          <p:spTgt spid="4102"/>
                                        </p:tgtEl>
                                        <p:attrNameLst>
                                          <p:attrName>xshear</p:attrName>
                                        </p:attrNameLst>
                                      </p:cBhvr>
                                    </p:anim>
                                    <p:animScale>
                                      <p:cBhvr>
                                        <p:cTn id="45" dur="200" decel="100000" autoRev="1" fill="hold">
                                          <p:stCondLst>
                                            <p:cond delay="600"/>
                                          </p:stCondLst>
                                        </p:cTn>
                                        <p:tgtEl>
                                          <p:spTgt spid="4102"/>
                                        </p:tgtEl>
                                      </p:cBhvr>
                                      <p:from x="100000" y="100000"/>
                                      <p:to x="80000" y="100000"/>
                                    </p:animScale>
                                    <p:anim by="(#ppt_h/3+#ppt_w*0.1)" calcmode="lin" valueType="num">
                                      <p:cBhvr additive="sum">
                                        <p:cTn id="46" dur="200" decel="100000" autoRev="1" fill="hold">
                                          <p:stCondLst>
                                            <p:cond delay="600"/>
                                          </p:stCondLst>
                                        </p:cTn>
                                        <p:tgtEl>
                                          <p:spTgt spid="4102"/>
                                        </p:tgtEl>
                                        <p:attrNameLst>
                                          <p:attrName>ppt_x</p:attrName>
                                        </p:attrNameLst>
                                      </p:cBhvr>
                                    </p:anim>
                                  </p:childTnLst>
                                </p:cTn>
                              </p:par>
                            </p:childTnLst>
                          </p:cTn>
                        </p:par>
                        <p:par>
                          <p:cTn id="47" fill="hold" nodeType="afterGroup">
                            <p:stCondLst>
                              <p:cond delay="6000"/>
                            </p:stCondLst>
                            <p:childTnLst>
                              <p:par>
                                <p:cTn id="48" presetID="34" presetClass="entr" presetSubtype="0" fill="hold" nodeType="afterEffect">
                                  <p:stCondLst>
                                    <p:cond delay="0"/>
                                  </p:stCondLst>
                                  <p:childTnLst>
                                    <p:set>
                                      <p:cBhvr>
                                        <p:cTn id="49" dur="1" fill="hold">
                                          <p:stCondLst>
                                            <p:cond delay="0"/>
                                          </p:stCondLst>
                                        </p:cTn>
                                        <p:tgtEl>
                                          <p:spTgt spid="4104"/>
                                        </p:tgtEl>
                                        <p:attrNameLst>
                                          <p:attrName>style.visibility</p:attrName>
                                        </p:attrNameLst>
                                      </p:cBhvr>
                                      <p:to>
                                        <p:strVal val="visible"/>
                                      </p:to>
                                    </p:set>
                                    <p:anim from="(-#ppt_w/2)" to="(#ppt_x)" calcmode="lin" valueType="num">
                                      <p:cBhvr>
                                        <p:cTn id="50" dur="600" fill="hold">
                                          <p:stCondLst>
                                            <p:cond delay="0"/>
                                          </p:stCondLst>
                                        </p:cTn>
                                        <p:tgtEl>
                                          <p:spTgt spid="4104"/>
                                        </p:tgtEl>
                                        <p:attrNameLst>
                                          <p:attrName>ppt_x</p:attrName>
                                        </p:attrNameLst>
                                      </p:cBhvr>
                                    </p:anim>
                                    <p:anim from="0" to="-1.0" calcmode="lin" valueType="num">
                                      <p:cBhvr>
                                        <p:cTn id="51" dur="200" decel="50000" autoRev="1" fill="hold">
                                          <p:stCondLst>
                                            <p:cond delay="600"/>
                                          </p:stCondLst>
                                        </p:cTn>
                                        <p:tgtEl>
                                          <p:spTgt spid="4104"/>
                                        </p:tgtEl>
                                        <p:attrNameLst>
                                          <p:attrName>xshear</p:attrName>
                                        </p:attrNameLst>
                                      </p:cBhvr>
                                    </p:anim>
                                    <p:animScale>
                                      <p:cBhvr>
                                        <p:cTn id="52" dur="200" decel="100000" autoRev="1" fill="hold">
                                          <p:stCondLst>
                                            <p:cond delay="600"/>
                                          </p:stCondLst>
                                        </p:cTn>
                                        <p:tgtEl>
                                          <p:spTgt spid="4104"/>
                                        </p:tgtEl>
                                      </p:cBhvr>
                                      <p:from x="100000" y="100000"/>
                                      <p:to x="80000" y="100000"/>
                                    </p:animScale>
                                    <p:anim by="(#ppt_h/3+#ppt_w*0.1)" calcmode="lin" valueType="num">
                                      <p:cBhvr additive="sum">
                                        <p:cTn id="53" dur="200" decel="100000" autoRev="1" fill="hold">
                                          <p:stCondLst>
                                            <p:cond delay="600"/>
                                          </p:stCondLst>
                                        </p:cTn>
                                        <p:tgtEl>
                                          <p:spTgt spid="4104"/>
                                        </p:tgtEl>
                                        <p:attrNameLst>
                                          <p:attrName>ppt_x</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xit" presetSubtype="10" fill="hold" nodeType="clickEffect">
                                  <p:stCondLst>
                                    <p:cond delay="0"/>
                                  </p:stCondLst>
                                  <p:childTnLst>
                                    <p:animEffect transition="out" filter="blinds(horizontal)">
                                      <p:cBhvr>
                                        <p:cTn id="57" dur="500"/>
                                        <p:tgtEl>
                                          <p:spTgt spid="4103"/>
                                        </p:tgtEl>
                                      </p:cBhvr>
                                    </p:animEffect>
                                    <p:set>
                                      <p:cBhvr>
                                        <p:cTn id="58" dur="1" fill="hold">
                                          <p:stCondLst>
                                            <p:cond delay="499"/>
                                          </p:stCondLst>
                                        </p:cTn>
                                        <p:tgtEl>
                                          <p:spTgt spid="4103"/>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xit" presetSubtype="10" fill="hold" nodeType="clickEffect">
                                  <p:stCondLst>
                                    <p:cond delay="0"/>
                                  </p:stCondLst>
                                  <p:childTnLst>
                                    <p:animEffect transition="out" filter="blinds(horizontal)">
                                      <p:cBhvr>
                                        <p:cTn id="62" dur="500"/>
                                        <p:tgtEl>
                                          <p:spTgt spid="4105"/>
                                        </p:tgtEl>
                                      </p:cBhvr>
                                    </p:animEffect>
                                    <p:set>
                                      <p:cBhvr>
                                        <p:cTn id="63" dur="1" fill="hold">
                                          <p:stCondLst>
                                            <p:cond delay="499"/>
                                          </p:stCondLst>
                                        </p:cTn>
                                        <p:tgtEl>
                                          <p:spTgt spid="4105"/>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xit" presetSubtype="10" fill="hold" nodeType="clickEffect">
                                  <p:stCondLst>
                                    <p:cond delay="0"/>
                                  </p:stCondLst>
                                  <p:childTnLst>
                                    <p:animEffect transition="out" filter="blinds(horizontal)">
                                      <p:cBhvr>
                                        <p:cTn id="67" dur="500"/>
                                        <p:tgtEl>
                                          <p:spTgt spid="4104"/>
                                        </p:tgtEl>
                                      </p:cBhvr>
                                    </p:animEffect>
                                    <p:set>
                                      <p:cBhvr>
                                        <p:cTn id="68" dur="1" fill="hold">
                                          <p:stCondLst>
                                            <p:cond delay="499"/>
                                          </p:stCondLst>
                                        </p:cTn>
                                        <p:tgtEl>
                                          <p:spTgt spid="4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5" descr="IMG0-33"/>
          <p:cNvPicPr>
            <a:picLocks noChangeAspect="1" noChangeArrowheads="1" noCrop="1"/>
          </p:cNvPicPr>
          <p:nvPr/>
        </p:nvPicPr>
        <p:blipFill>
          <a:blip r:embed="rId2"/>
          <a:srcRect/>
          <a:stretch>
            <a:fillRect/>
          </a:stretch>
        </p:blipFill>
        <p:spPr bwMode="auto">
          <a:xfrm>
            <a:off x="1524000" y="609600"/>
            <a:ext cx="4583113" cy="5638800"/>
          </a:xfrm>
          <a:prstGeom prst="rect">
            <a:avLst/>
          </a:prstGeom>
          <a:noFill/>
          <a:ln w="9525">
            <a:noFill/>
            <a:miter lim="800000"/>
            <a:headEnd/>
            <a:tailEnd/>
          </a:ln>
        </p:spPr>
      </p:pic>
      <p:sp>
        <p:nvSpPr>
          <p:cNvPr id="7171" name="WordArt 10"/>
          <p:cNvSpPr>
            <a:spLocks noChangeArrowheads="1" noChangeShapeType="1" noTextEdit="1"/>
          </p:cNvSpPr>
          <p:nvPr/>
        </p:nvSpPr>
        <p:spPr bwMode="auto">
          <a:xfrm>
            <a:off x="2133600" y="0"/>
            <a:ext cx="3733800" cy="25146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solidFill>
                  <a:srgbClr val="990000"/>
                </a:solidFill>
                <a:effectLst>
                  <a:outerShdw dist="53882" dir="2700000" algn="ctr" rotWithShape="0">
                    <a:srgbClr val="9999FF">
                      <a:alpha val="79999"/>
                    </a:srgbClr>
                  </a:outerShdw>
                </a:effectLst>
                <a:latin typeface="Arial"/>
                <a:cs typeface="Arial"/>
              </a:rPr>
              <a:t>Bạn giỏi lắm</a:t>
            </a:r>
          </a:p>
        </p:txBody>
      </p:sp>
      <p:pic>
        <p:nvPicPr>
          <p:cNvPr id="7172" name="Picture 11" descr="Poinset2"/>
          <p:cNvPicPr>
            <a:picLocks noChangeAspect="1" noChangeArrowheads="1"/>
          </p:cNvPicPr>
          <p:nvPr/>
        </p:nvPicPr>
        <p:blipFill>
          <a:blip r:embed="rId3"/>
          <a:srcRect/>
          <a:stretch>
            <a:fillRect/>
          </a:stretch>
        </p:blipFill>
        <p:spPr bwMode="auto">
          <a:xfrm rot="5400000" flipV="1">
            <a:off x="457200" y="-457200"/>
            <a:ext cx="21336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609600" y="3962400"/>
            <a:ext cx="8001000" cy="2057400"/>
          </a:xfrm>
        </p:spPr>
        <p:txBody>
          <a:bodyPr/>
          <a:lstStyle/>
          <a:p>
            <a:pPr eaLnBrk="1" hangingPunct="1">
              <a:lnSpc>
                <a:spcPct val="80000"/>
              </a:lnSpc>
              <a:buFont typeface="Wingdings" pitchFamily="2" charset="2"/>
              <a:buNone/>
            </a:pPr>
            <a:r>
              <a:rPr lang="en-US" altLang="en-US" sz="2000" smtClean="0"/>
              <a:t>      </a:t>
            </a:r>
            <a:r>
              <a:rPr lang="en-US" altLang="en-US" sz="3600" smtClean="0">
                <a:solidFill>
                  <a:srgbClr val="0000FF"/>
                </a:solidFill>
              </a:rPr>
              <a:t>Đây là bài của những bạn thiếu nhi vẽ về tranh tĩnh vật, tuy các bạn chỉ vẽ đơn giản nhưng màu sắc, cách sắp xếp rất chặt chẽ và hài hòa</a:t>
            </a:r>
            <a:r>
              <a:rPr lang="en-US" altLang="en-US" smtClean="0">
                <a:solidFill>
                  <a:srgbClr val="0000FF"/>
                </a:solidFill>
              </a:rPr>
              <a:t>. </a:t>
            </a:r>
          </a:p>
        </p:txBody>
      </p:sp>
      <p:graphicFrame>
        <p:nvGraphicFramePr>
          <p:cNvPr id="5123" name="Object 3"/>
          <p:cNvGraphicFramePr>
            <a:graphicFrameLocks noChangeAspect="1"/>
          </p:cNvGraphicFramePr>
          <p:nvPr>
            <p:ph type="title"/>
          </p:nvPr>
        </p:nvGraphicFramePr>
        <p:xfrm>
          <a:off x="514350" y="1295400"/>
          <a:ext cx="1770063" cy="2362200"/>
        </p:xfrm>
        <a:graphic>
          <a:graphicData uri="http://schemas.openxmlformats.org/presentationml/2006/ole">
            <p:oleObj spid="_x0000_s1026" name="CorelDRAW" r:id="rId4" imgW="1349740" imgH="1799796" progId="CorelDRAW.Graphic.12">
              <p:embed/>
            </p:oleObj>
          </a:graphicData>
        </a:graphic>
      </p:graphicFrame>
      <p:pic>
        <p:nvPicPr>
          <p:cNvPr id="5124" name="Picture 4" descr="P1010238"/>
          <p:cNvPicPr>
            <a:picLocks noChangeAspect="1" noChangeArrowheads="1"/>
          </p:cNvPicPr>
          <p:nvPr/>
        </p:nvPicPr>
        <p:blipFill>
          <a:blip r:embed="rId5"/>
          <a:srcRect/>
          <a:stretch>
            <a:fillRect/>
          </a:stretch>
        </p:blipFill>
        <p:spPr bwMode="auto">
          <a:xfrm>
            <a:off x="2514600" y="1295400"/>
            <a:ext cx="1720850" cy="2286000"/>
          </a:xfrm>
          <a:prstGeom prst="rect">
            <a:avLst/>
          </a:prstGeom>
          <a:noFill/>
          <a:ln w="76200" cmpd="tri">
            <a:solidFill>
              <a:schemeClr val="hlink"/>
            </a:solidFill>
            <a:miter lim="800000"/>
            <a:headEnd/>
            <a:tailEnd/>
          </a:ln>
        </p:spPr>
      </p:pic>
      <p:pic>
        <p:nvPicPr>
          <p:cNvPr id="5125" name="Picture 5" descr="P1010246"/>
          <p:cNvPicPr>
            <a:picLocks noChangeAspect="1" noChangeArrowheads="1"/>
          </p:cNvPicPr>
          <p:nvPr/>
        </p:nvPicPr>
        <p:blipFill>
          <a:blip r:embed="rId6"/>
          <a:srcRect/>
          <a:stretch>
            <a:fillRect/>
          </a:stretch>
        </p:blipFill>
        <p:spPr bwMode="auto">
          <a:xfrm>
            <a:off x="4495800" y="1676400"/>
            <a:ext cx="2057400" cy="1725613"/>
          </a:xfrm>
          <a:prstGeom prst="rect">
            <a:avLst/>
          </a:prstGeom>
          <a:noFill/>
          <a:ln w="76200" cmpd="tri">
            <a:solidFill>
              <a:schemeClr val="accent2"/>
            </a:solidFill>
            <a:miter lim="800000"/>
            <a:headEnd/>
            <a:tailEnd/>
          </a:ln>
        </p:spPr>
      </p:pic>
      <p:pic>
        <p:nvPicPr>
          <p:cNvPr id="5126" name="Picture 6" descr="P1010240"/>
          <p:cNvPicPr>
            <a:picLocks noChangeAspect="1" noChangeArrowheads="1"/>
          </p:cNvPicPr>
          <p:nvPr/>
        </p:nvPicPr>
        <p:blipFill>
          <a:blip r:embed="rId7"/>
          <a:srcRect/>
          <a:stretch>
            <a:fillRect/>
          </a:stretch>
        </p:blipFill>
        <p:spPr bwMode="auto">
          <a:xfrm>
            <a:off x="6781800" y="1752600"/>
            <a:ext cx="1828800" cy="1760538"/>
          </a:xfrm>
          <a:prstGeom prst="rect">
            <a:avLst/>
          </a:prstGeom>
          <a:noFill/>
          <a:ln w="57150" cmpd="thickThin">
            <a:solidFill>
              <a:schemeClr val="folHlink"/>
            </a:solidFill>
            <a:miter lim="800000"/>
            <a:headEnd/>
            <a:tailEnd/>
          </a:ln>
        </p:spPr>
      </p:pic>
      <p:sp>
        <p:nvSpPr>
          <p:cNvPr id="1031" name="Rectangle 7"/>
          <p:cNvSpPr>
            <a:spLocks noChangeArrowheads="1"/>
          </p:cNvSpPr>
          <p:nvPr/>
        </p:nvSpPr>
        <p:spPr bwMode="auto">
          <a:xfrm>
            <a:off x="4479925" y="2835275"/>
            <a:ext cx="184150" cy="457200"/>
          </a:xfrm>
          <a:prstGeom prst="rect">
            <a:avLst/>
          </a:prstGeom>
          <a:noFill/>
          <a:ln w="9525" algn="ctr">
            <a:noFill/>
            <a:miter lim="800000"/>
            <a:headEnd/>
            <a:tailEnd/>
          </a:ln>
        </p:spPr>
        <p:txBody>
          <a:bodyPr wrap="none">
            <a:spAutoFit/>
          </a:bodyPr>
          <a:lstStyle/>
          <a:p>
            <a:pPr algn="ctr" eaLnBrk="1" hangingPunct="1"/>
            <a:endParaRPr lang="en-US" altLang="en-US" sz="2400" b="1"/>
          </a:p>
        </p:txBody>
      </p:sp>
      <p:pic>
        <p:nvPicPr>
          <p:cNvPr id="1032" name="Ink 8"/>
          <p:cNvPicPr>
            <a:picLocks noRot="1" noChangeAspect="1" noEditPoints="1" noChangeArrowheads="1" noChangeShapeType="1"/>
          </p:cNvPicPr>
          <p:nvPr/>
        </p:nvPicPr>
        <p:blipFill>
          <a:blip r:embed="rId8"/>
          <a:srcRect/>
          <a:stretch>
            <a:fillRect/>
          </a:stretch>
        </p:blipFill>
        <p:spPr bwMode="auto">
          <a:xfrm>
            <a:off x="1285875" y="598488"/>
            <a:ext cx="107950" cy="357187"/>
          </a:xfrm>
          <a:prstGeom prst="rect">
            <a:avLst/>
          </a:prstGeom>
          <a:noFill/>
          <a:ln w="9525">
            <a:noFill/>
            <a:miter lim="800000"/>
            <a:headEnd/>
            <a:tailEnd/>
          </a:ln>
        </p:spPr>
      </p:pic>
      <p:pic>
        <p:nvPicPr>
          <p:cNvPr id="1033" name="Ink 9"/>
          <p:cNvPicPr>
            <a:picLocks noRot="1" noChangeAspect="1" noEditPoints="1" noChangeArrowheads="1" noChangeShapeType="1"/>
          </p:cNvPicPr>
          <p:nvPr/>
        </p:nvPicPr>
        <p:blipFill>
          <a:blip r:embed="rId9"/>
          <a:srcRect/>
          <a:stretch>
            <a:fillRect/>
          </a:stretch>
        </p:blipFill>
        <p:spPr bwMode="auto">
          <a:xfrm>
            <a:off x="7383463" y="1106488"/>
            <a:ext cx="333375" cy="412750"/>
          </a:xfrm>
          <a:prstGeom prst="rect">
            <a:avLst/>
          </a:prstGeom>
          <a:noFill/>
          <a:ln w="9525">
            <a:noFill/>
            <a:miter lim="800000"/>
            <a:headEnd/>
            <a:tailEnd/>
          </a:ln>
        </p:spPr>
      </p:pic>
      <p:pic>
        <p:nvPicPr>
          <p:cNvPr id="1034" name="Ink 10"/>
          <p:cNvPicPr>
            <a:picLocks noRot="1" noChangeAspect="1" noEditPoints="1" noChangeArrowheads="1" noChangeShapeType="1"/>
          </p:cNvPicPr>
          <p:nvPr/>
        </p:nvPicPr>
        <p:blipFill>
          <a:blip r:embed="rId10"/>
          <a:srcRect/>
          <a:stretch>
            <a:fillRect/>
          </a:stretch>
        </p:blipFill>
        <p:spPr bwMode="auto">
          <a:xfrm>
            <a:off x="3116263" y="650875"/>
            <a:ext cx="242887" cy="341313"/>
          </a:xfrm>
          <a:prstGeom prst="rect">
            <a:avLst/>
          </a:prstGeom>
          <a:noFill/>
          <a:ln w="9525">
            <a:noFill/>
            <a:miter lim="800000"/>
            <a:headEnd/>
            <a:tailEnd/>
          </a:ln>
        </p:spPr>
      </p:pic>
      <p:pic>
        <p:nvPicPr>
          <p:cNvPr id="1035" name="Ink 11"/>
          <p:cNvPicPr>
            <a:picLocks noRot="1" noChangeAspect="1" noEditPoints="1" noChangeArrowheads="1" noChangeShapeType="1"/>
          </p:cNvPicPr>
          <p:nvPr/>
        </p:nvPicPr>
        <p:blipFill>
          <a:blip r:embed="rId11"/>
          <a:srcRect/>
          <a:stretch>
            <a:fillRect/>
          </a:stretch>
        </p:blipFill>
        <p:spPr bwMode="auto">
          <a:xfrm>
            <a:off x="5348288" y="1044575"/>
            <a:ext cx="304800" cy="420688"/>
          </a:xfrm>
          <a:prstGeom prst="rect">
            <a:avLst/>
          </a:prstGeom>
          <a:noFill/>
          <a:ln w="9525">
            <a:noFill/>
            <a:miter lim="800000"/>
            <a:headEnd/>
            <a:tailEnd/>
          </a:ln>
        </p:spPr>
      </p:pic>
    </p:spTree>
    <p:custDataLst>
      <p:tags r:id="rId2"/>
    </p:custData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par>
                                <p:cTn id="8" presetID="3" presetClass="entr" presetSubtype="1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blinds(horizontal)">
                                      <p:cBhvr>
                                        <p:cTn id="10" dur="500"/>
                                        <p:tgtEl>
                                          <p:spTgt spid="5124"/>
                                        </p:tgtEl>
                                      </p:cBhvr>
                                    </p:animEffect>
                                  </p:childTnLst>
                                </p:cTn>
                              </p:par>
                              <p:par>
                                <p:cTn id="11" presetID="3" presetClass="entr" presetSubtype="10" fill="hold" nodeType="with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blinds(horizontal)">
                                      <p:cBhvr>
                                        <p:cTn id="13" dur="500"/>
                                        <p:tgtEl>
                                          <p:spTgt spid="5125"/>
                                        </p:tgtEl>
                                      </p:cBhvr>
                                    </p:animEffect>
                                  </p:childTnLst>
                                </p:cTn>
                              </p:par>
                              <p:par>
                                <p:cTn id="14" presetID="3" presetClass="entr" presetSubtype="10"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Effect transition="in" filter="blinds(horizontal)">
                                      <p:cBhvr>
                                        <p:cTn id="16" dur="500"/>
                                        <p:tgtEl>
                                          <p:spTgt spid="51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5122">
                                            <p:txEl>
                                              <p:pRg st="0" end="0"/>
                                            </p:txEl>
                                          </p:spTgt>
                                        </p:tgtEl>
                                        <p:attrNameLst>
                                          <p:attrName>style.visibility</p:attrName>
                                        </p:attrNameLst>
                                      </p:cBhvr>
                                      <p:to>
                                        <p:strVal val="visible"/>
                                      </p:to>
                                    </p:set>
                                    <p:animEffect transition="in" filter="blinds(horizontal)">
                                      <p:cBhvr>
                                        <p:cTn id="21" dur="500"/>
                                        <p:tgtEl>
                                          <p:spTgt spid="51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381000" y="3124200"/>
            <a:ext cx="8458200" cy="3352800"/>
          </a:xfrm>
          <a:prstGeom prst="ribbon">
            <a:avLst>
              <a:gd name="adj1" fmla="val 12500"/>
              <a:gd name="adj2" fmla="val 50000"/>
            </a:avLst>
          </a:prstGeom>
          <a:gradFill rotWithShape="0">
            <a:gsLst>
              <a:gs pos="0">
                <a:srgbClr val="5E9EFF"/>
              </a:gs>
              <a:gs pos="39999">
                <a:srgbClr val="85C2FF"/>
              </a:gs>
              <a:gs pos="70000">
                <a:srgbClr val="C4D6EB"/>
              </a:gs>
              <a:gs pos="100000">
                <a:srgbClr val="FFEBFA"/>
              </a:gs>
            </a:gsLst>
            <a:lin ang="5400000" scaled="1"/>
          </a:gradFill>
          <a:ln w="9525">
            <a:solidFill>
              <a:srgbClr val="000000"/>
            </a:solidFill>
            <a:round/>
            <a:headEnd/>
            <a:tailEnd/>
          </a:ln>
        </p:spPr>
        <p:txBody>
          <a:bodyPr wrap="none" anchor="ctr"/>
          <a:lstStyle/>
          <a:p>
            <a:endParaRPr lang="en-US" altLang="en-US" sz="1600"/>
          </a:p>
        </p:txBody>
      </p:sp>
      <p:sp>
        <p:nvSpPr>
          <p:cNvPr id="6148" name="Text Box 4"/>
          <p:cNvSpPr txBox="1">
            <a:spLocks noChangeArrowheads="1"/>
          </p:cNvSpPr>
          <p:nvPr/>
        </p:nvSpPr>
        <p:spPr bwMode="auto">
          <a:xfrm>
            <a:off x="457200" y="2286000"/>
            <a:ext cx="5715000" cy="461963"/>
          </a:xfrm>
          <a:prstGeom prst="rect">
            <a:avLst/>
          </a:prstGeom>
          <a:noFill/>
          <a:ln w="9525" algn="ctr">
            <a:noFill/>
            <a:miter lim="800000"/>
            <a:headEnd/>
            <a:tailEnd/>
          </a:ln>
        </p:spPr>
        <p:txBody>
          <a:bodyPr>
            <a:spAutoFit/>
          </a:bodyPr>
          <a:lstStyle/>
          <a:p>
            <a:pPr algn="ctr" eaLnBrk="1" hangingPunct="1">
              <a:spcBef>
                <a:spcPct val="50000"/>
              </a:spcBef>
            </a:pPr>
            <a:r>
              <a:rPr lang="en-US" altLang="en-US" sz="2400">
                <a:solidFill>
                  <a:srgbClr val="CC0000"/>
                </a:solidFill>
              </a:rPr>
              <a:t>TRANH TĨNH VẬT LÀ TRANH VẼ GÌ ?</a:t>
            </a:r>
          </a:p>
        </p:txBody>
      </p:sp>
      <p:sp>
        <p:nvSpPr>
          <p:cNvPr id="6149" name="Text Box 5"/>
          <p:cNvSpPr txBox="1">
            <a:spLocks noChangeArrowheads="1"/>
          </p:cNvSpPr>
          <p:nvPr/>
        </p:nvSpPr>
        <p:spPr bwMode="auto">
          <a:xfrm>
            <a:off x="2438400" y="3657600"/>
            <a:ext cx="4343400" cy="2092325"/>
          </a:xfrm>
          <a:prstGeom prst="rect">
            <a:avLst/>
          </a:prstGeom>
          <a:noFill/>
          <a:ln w="9525" algn="ctr">
            <a:noFill/>
            <a:miter lim="800000"/>
            <a:headEnd/>
            <a:tailEnd/>
          </a:ln>
        </p:spPr>
        <p:txBody>
          <a:bodyPr>
            <a:spAutoFit/>
          </a:bodyPr>
          <a:lstStyle/>
          <a:p>
            <a:pPr algn="ctr" eaLnBrk="1" hangingPunct="1">
              <a:spcBef>
                <a:spcPct val="50000"/>
              </a:spcBef>
            </a:pPr>
            <a:r>
              <a:rPr lang="en-US" altLang="en-US" sz="2000">
                <a:solidFill>
                  <a:srgbClr val="FF00FF"/>
                </a:solidFill>
              </a:rPr>
              <a:t>Khái niệm : </a:t>
            </a:r>
          </a:p>
          <a:p>
            <a:pPr eaLnBrk="1" hangingPunct="1">
              <a:spcBef>
                <a:spcPct val="50000"/>
              </a:spcBef>
            </a:pPr>
            <a:r>
              <a:rPr lang="en-US" altLang="en-US" sz="2000"/>
              <a:t>  </a:t>
            </a:r>
            <a:r>
              <a:rPr lang="en-US" altLang="en-US" sz="2000" b="1">
                <a:solidFill>
                  <a:schemeClr val="bg1"/>
                </a:solidFill>
              </a:rPr>
              <a:t>Tranh tĩnh vật là loại tranh vẽ về </a:t>
            </a:r>
            <a:r>
              <a:rPr lang="vi-VN" altLang="en-US" sz="2000" b="1">
                <a:solidFill>
                  <a:schemeClr val="bg1"/>
                </a:solidFill>
              </a:rPr>
              <a:t>đ</a:t>
            </a:r>
            <a:r>
              <a:rPr lang="en-US" altLang="en-US" sz="2000" b="1">
                <a:solidFill>
                  <a:schemeClr val="bg1"/>
                </a:solidFill>
              </a:rPr>
              <a:t>ồ vật, hoa, quả </a:t>
            </a:r>
            <a:r>
              <a:rPr lang="vi-VN" altLang="en-US" sz="2000" b="1">
                <a:solidFill>
                  <a:schemeClr val="bg1"/>
                </a:solidFill>
              </a:rPr>
              <a:t>đư</a:t>
            </a:r>
            <a:r>
              <a:rPr lang="en-US" altLang="en-US" sz="2000" b="1">
                <a:solidFill>
                  <a:schemeClr val="bg1"/>
                </a:solidFill>
              </a:rPr>
              <a:t>ợc chọn lọc, chứ không phải sao chép lại mẫu, mà tranh </a:t>
            </a:r>
            <a:r>
              <a:rPr lang="vi-VN" altLang="en-US" sz="2000" b="1">
                <a:solidFill>
                  <a:schemeClr val="bg1"/>
                </a:solidFill>
              </a:rPr>
              <a:t>đư</a:t>
            </a:r>
            <a:r>
              <a:rPr lang="en-US" altLang="en-US" sz="2000" b="1">
                <a:solidFill>
                  <a:schemeClr val="bg1"/>
                </a:solidFill>
              </a:rPr>
              <a:t>ợc hoạ sĩ thể hiện sự hiểu biết cảm xúc riêng của mình.</a:t>
            </a:r>
          </a:p>
        </p:txBody>
      </p:sp>
      <p:sp>
        <p:nvSpPr>
          <p:cNvPr id="8197" name="WordArt 6"/>
          <p:cNvSpPr>
            <a:spLocks noChangeArrowheads="1" noChangeShapeType="1" noTextEdit="1"/>
          </p:cNvSpPr>
          <p:nvPr/>
        </p:nvSpPr>
        <p:spPr bwMode="auto">
          <a:xfrm>
            <a:off x="685800" y="457200"/>
            <a:ext cx="4114800" cy="838200"/>
          </a:xfrm>
          <a:prstGeom prst="rect">
            <a:avLst/>
          </a:prstGeom>
        </p:spPr>
        <p:txBody>
          <a:bodyPr wrap="none" fromWordArt="1">
            <a:prstTxWarp prst="textPlain">
              <a:avLst>
                <a:gd name="adj" fmla="val 50000"/>
              </a:avLst>
            </a:prstTxWarp>
          </a:bodyPr>
          <a:lstStyle/>
          <a:p>
            <a:pPr algn="ctr"/>
            <a:r>
              <a:rPr lang="vi-VN" sz="3200" b="1" kern="10">
                <a:ln w="9525">
                  <a:solidFill>
                    <a:srgbClr val="FF0066"/>
                  </a:solidFill>
                  <a:round/>
                  <a:headEnd/>
                  <a:tailEnd/>
                </a:ln>
                <a:solidFill>
                  <a:srgbClr val="800000"/>
                </a:solidFill>
                <a:latin typeface="Arial"/>
                <a:cs typeface="Arial"/>
              </a:rPr>
              <a:t>I. Hoạt động 1</a:t>
            </a:r>
          </a:p>
          <a:p>
            <a:pPr algn="ctr"/>
            <a:r>
              <a:rPr lang="vi-VN" sz="3200" b="1" kern="10">
                <a:ln w="9525">
                  <a:solidFill>
                    <a:srgbClr val="FF0066"/>
                  </a:solidFill>
                  <a:round/>
                  <a:headEnd/>
                  <a:tailEnd/>
                </a:ln>
                <a:solidFill>
                  <a:srgbClr val="800000"/>
                </a:solidFill>
                <a:latin typeface="Arial"/>
                <a:cs typeface="Arial"/>
              </a:rPr>
              <a:t>Tìm hiểu về tranh tĩnh vật</a:t>
            </a:r>
            <a:endParaRPr lang="en-US" sz="3200" b="1" kern="10">
              <a:ln w="9525">
                <a:solidFill>
                  <a:srgbClr val="FF0066"/>
                </a:solidFill>
                <a:round/>
                <a:headEnd/>
                <a:tailEnd/>
              </a:ln>
              <a:solidFill>
                <a:srgbClr val="800000"/>
              </a:solidFill>
              <a:latin typeface="Arial"/>
              <a:cs typeface="Arial"/>
            </a:endParaRPr>
          </a:p>
        </p:txBody>
      </p:sp>
      <p:pic>
        <p:nvPicPr>
          <p:cNvPr id="8198" name="Picture 9" descr="tinh_vat_trai_cay"/>
          <p:cNvPicPr>
            <a:picLocks noChangeAspect="1" noChangeArrowheads="1"/>
          </p:cNvPicPr>
          <p:nvPr/>
        </p:nvPicPr>
        <p:blipFill>
          <a:blip r:embed="rId2"/>
          <a:srcRect/>
          <a:stretch>
            <a:fillRect/>
          </a:stretch>
        </p:blipFill>
        <p:spPr bwMode="auto">
          <a:xfrm>
            <a:off x="5943600" y="228600"/>
            <a:ext cx="2968625" cy="23622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20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2000"/>
                                        <p:tgtEl>
                                          <p:spTgt spid="61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fade">
                                      <p:cBhvr>
                                        <p:cTn id="15"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8" grpId="0"/>
      <p:bldP spid="6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 </a:t>
            </a:r>
          </a:p>
        </p:txBody>
      </p:sp>
      <p:pic>
        <p:nvPicPr>
          <p:cNvPr id="7172" name="Picture 4" descr="P1010250"/>
          <p:cNvPicPr>
            <a:picLocks noChangeAspect="1" noChangeArrowheads="1"/>
          </p:cNvPicPr>
          <p:nvPr/>
        </p:nvPicPr>
        <p:blipFill>
          <a:blip r:embed="rId2"/>
          <a:srcRect/>
          <a:stretch>
            <a:fillRect/>
          </a:stretch>
        </p:blipFill>
        <p:spPr bwMode="auto">
          <a:xfrm>
            <a:off x="4953000" y="1676400"/>
            <a:ext cx="3429000" cy="2994025"/>
          </a:xfrm>
          <a:prstGeom prst="rect">
            <a:avLst/>
          </a:prstGeom>
          <a:noFill/>
          <a:ln w="57150" cmpd="thickThin">
            <a:solidFill>
              <a:srgbClr val="0000FF"/>
            </a:solidFill>
            <a:miter lim="800000"/>
            <a:headEnd/>
            <a:tailEnd/>
          </a:ln>
        </p:spPr>
      </p:pic>
      <p:sp>
        <p:nvSpPr>
          <p:cNvPr id="7173" name="WordArt 5"/>
          <p:cNvSpPr>
            <a:spLocks noChangeArrowheads="1" noChangeShapeType="1" noTextEdit="1"/>
          </p:cNvSpPr>
          <p:nvPr/>
        </p:nvSpPr>
        <p:spPr bwMode="auto">
          <a:xfrm>
            <a:off x="3886200" y="609600"/>
            <a:ext cx="3505200" cy="762000"/>
          </a:xfrm>
          <a:prstGeom prst="rect">
            <a:avLst/>
          </a:prstGeom>
        </p:spPr>
        <p:txBody>
          <a:bodyPr wrap="none" fromWordArt="1">
            <a:prstTxWarp prst="textCascadeUp">
              <a:avLst>
                <a:gd name="adj" fmla="val 73509"/>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200" kern="10">
                <a:ln w="9525">
                  <a:round/>
                  <a:headEnd/>
                  <a:tailEnd/>
                </a:ln>
                <a:gradFill rotWithShape="1">
                  <a:gsLst>
                    <a:gs pos="0">
                      <a:srgbClr val="FFE701"/>
                    </a:gs>
                    <a:gs pos="100000">
                      <a:srgbClr val="FE3E02"/>
                    </a:gs>
                  </a:gsLst>
                  <a:lin ang="5400000" scaled="1"/>
                </a:gradFill>
                <a:latin typeface="Arial"/>
                <a:cs typeface="Arial"/>
              </a:rPr>
              <a:t>XEM TRANH </a:t>
            </a:r>
          </a:p>
        </p:txBody>
      </p:sp>
      <p:sp>
        <p:nvSpPr>
          <p:cNvPr id="7174" name="Rectangle 6"/>
          <p:cNvSpPr>
            <a:spLocks noChangeArrowheads="1"/>
          </p:cNvSpPr>
          <p:nvPr/>
        </p:nvSpPr>
        <p:spPr bwMode="auto">
          <a:xfrm>
            <a:off x="8001000" y="4267200"/>
            <a:ext cx="1371600" cy="457200"/>
          </a:xfrm>
          <a:prstGeom prst="rect">
            <a:avLst/>
          </a:prstGeom>
          <a:noFill/>
          <a:ln w="9525" algn="ctr">
            <a:noFill/>
            <a:miter lim="800000"/>
            <a:headEnd/>
            <a:tailEnd/>
          </a:ln>
        </p:spPr>
        <p:txBody>
          <a:bodyPr anchor="ctr">
            <a:spAutoFit/>
          </a:bodyPr>
          <a:lstStyle/>
          <a:p>
            <a:pPr eaLnBrk="1" hangingPunct="1">
              <a:tabLst>
                <a:tab pos="0" algn="l"/>
              </a:tabLst>
            </a:pPr>
            <a:r>
              <a:rPr lang="en-US" altLang="en-US" sz="2400" b="1">
                <a:solidFill>
                  <a:schemeClr val="bg1"/>
                </a:solidFill>
              </a:rPr>
              <a:t>2 </a:t>
            </a:r>
          </a:p>
        </p:txBody>
      </p:sp>
      <p:sp>
        <p:nvSpPr>
          <p:cNvPr id="7175" name="Text Box 7"/>
          <p:cNvSpPr txBox="1">
            <a:spLocks noChangeArrowheads="1"/>
          </p:cNvSpPr>
          <p:nvPr/>
        </p:nvSpPr>
        <p:spPr bwMode="auto">
          <a:xfrm>
            <a:off x="457200" y="1905000"/>
            <a:ext cx="4876800" cy="1801813"/>
          </a:xfrm>
          <a:prstGeom prst="rect">
            <a:avLst/>
          </a:prstGeom>
          <a:noFill/>
          <a:ln w="9525" algn="ctr">
            <a:noFill/>
            <a:miter lim="800000"/>
            <a:headEnd/>
            <a:tailEnd/>
          </a:ln>
        </p:spPr>
        <p:txBody>
          <a:bodyPr>
            <a:spAutoFit/>
          </a:bodyPr>
          <a:lstStyle/>
          <a:p>
            <a:pPr eaLnBrk="1" hangingPunct="1">
              <a:spcBef>
                <a:spcPct val="50000"/>
              </a:spcBef>
            </a:pPr>
            <a:r>
              <a:rPr lang="en-US" altLang="en-US" sz="2800" b="1">
                <a:solidFill>
                  <a:srgbClr val="FF5050"/>
                </a:solidFill>
              </a:rPr>
              <a:t>Tên tranh là gì?</a:t>
            </a:r>
          </a:p>
          <a:p>
            <a:pPr eaLnBrk="1" hangingPunct="1">
              <a:spcBef>
                <a:spcPct val="50000"/>
              </a:spcBef>
            </a:pPr>
            <a:r>
              <a:rPr lang="en-US" altLang="en-US" sz="2800" b="1">
                <a:solidFill>
                  <a:srgbClr val="FF5050"/>
                </a:solidFill>
              </a:rPr>
              <a:t>Chất liệu của tranh?</a:t>
            </a:r>
          </a:p>
          <a:p>
            <a:pPr eaLnBrk="1" hangingPunct="1">
              <a:spcBef>
                <a:spcPct val="50000"/>
              </a:spcBef>
            </a:pPr>
            <a:r>
              <a:rPr lang="en-US" altLang="en-US" sz="2800" b="1">
                <a:solidFill>
                  <a:srgbClr val="FF5050"/>
                </a:solidFill>
              </a:rPr>
              <a:t>Tác giả là ai?</a:t>
            </a:r>
          </a:p>
        </p:txBody>
      </p:sp>
      <p:sp>
        <p:nvSpPr>
          <p:cNvPr id="9223" name="WordArt 9"/>
          <p:cNvSpPr>
            <a:spLocks noChangeArrowheads="1" noChangeShapeType="1" noTextEdit="1"/>
          </p:cNvSpPr>
          <p:nvPr/>
        </p:nvSpPr>
        <p:spPr bwMode="auto">
          <a:xfrm>
            <a:off x="533400" y="685800"/>
            <a:ext cx="2743200" cy="523875"/>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solidFill>
                  <a:srgbClr val="FF0000"/>
                </a:solidFill>
                <a:latin typeface="Arial"/>
                <a:cs typeface="Arial"/>
              </a:rPr>
              <a:t>II. Hoạt động 2</a:t>
            </a:r>
            <a:endParaRPr lang="en-US" sz="3600" b="1" kern="10">
              <a:ln w="9525">
                <a:solidFill>
                  <a:srgbClr val="000000"/>
                </a:solidFill>
                <a:round/>
                <a:headEnd/>
                <a:tailEnd/>
              </a:ln>
              <a:solidFill>
                <a:srgbClr val="FF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770" decel="100000"/>
                                        <p:tgtEl>
                                          <p:spTgt spid="7173"/>
                                        </p:tgtEl>
                                      </p:cBhvr>
                                    </p:animEffect>
                                    <p:animScale>
                                      <p:cBhvr>
                                        <p:cTn id="8" dur="770" decel="100000"/>
                                        <p:tgtEl>
                                          <p:spTgt spid="7173"/>
                                        </p:tgtEl>
                                      </p:cBhvr>
                                      <p:from x="10000" y="10000"/>
                                      <p:to x="200000" y="450000"/>
                                    </p:animScale>
                                    <p:animScale>
                                      <p:cBhvr>
                                        <p:cTn id="9" dur="1230" accel="100000" fill="hold">
                                          <p:stCondLst>
                                            <p:cond delay="770"/>
                                          </p:stCondLst>
                                        </p:cTn>
                                        <p:tgtEl>
                                          <p:spTgt spid="7173"/>
                                        </p:tgtEl>
                                      </p:cBhvr>
                                      <p:from x="200000" y="450000"/>
                                      <p:to x="100000" y="100000"/>
                                    </p:animScale>
                                    <p:set>
                                      <p:cBhvr>
                                        <p:cTn id="10" dur="770" fill="hold"/>
                                        <p:tgtEl>
                                          <p:spTgt spid="7173"/>
                                        </p:tgtEl>
                                        <p:attrNameLst>
                                          <p:attrName>ppt_x</p:attrName>
                                        </p:attrNameLst>
                                      </p:cBhvr>
                                      <p:to>
                                        <p:strVal val="(0.5)"/>
                                      </p:to>
                                    </p:set>
                                    <p:anim from="(0.5)" to="(#ppt_x)" calcmode="lin" valueType="num">
                                      <p:cBhvr>
                                        <p:cTn id="11" dur="1230" accel="100000" fill="hold">
                                          <p:stCondLst>
                                            <p:cond delay="770"/>
                                          </p:stCondLst>
                                        </p:cTn>
                                        <p:tgtEl>
                                          <p:spTgt spid="7173"/>
                                        </p:tgtEl>
                                        <p:attrNameLst>
                                          <p:attrName>ppt_x</p:attrName>
                                        </p:attrNameLst>
                                      </p:cBhvr>
                                    </p:anim>
                                    <p:set>
                                      <p:cBhvr>
                                        <p:cTn id="12" dur="770" fill="hold"/>
                                        <p:tgtEl>
                                          <p:spTgt spid="7173"/>
                                        </p:tgtEl>
                                        <p:attrNameLst>
                                          <p:attrName>ppt_y</p:attrName>
                                        </p:attrNameLst>
                                      </p:cBhvr>
                                      <p:to>
                                        <p:strVal val="(#ppt_y+0.4)"/>
                                      </p:to>
                                    </p:set>
                                    <p:anim from="(#ppt_y+0.4)" to="(#ppt_y)" calcmode="lin" valueType="num">
                                      <p:cBhvr>
                                        <p:cTn id="13" dur="1230" accel="100000" fill="hold">
                                          <p:stCondLst>
                                            <p:cond delay="770"/>
                                          </p:stCondLst>
                                        </p:cTn>
                                        <p:tgtEl>
                                          <p:spTgt spid="7173"/>
                                        </p:tgtEl>
                                        <p:attrNameLst>
                                          <p:attrName>ppt_y</p:attrName>
                                        </p:attrNameLst>
                                      </p:cBhvr>
                                    </p:anim>
                                  </p:childTnLst>
                                </p:cTn>
                              </p:par>
                            </p:childTnLst>
                          </p:cTn>
                        </p:par>
                        <p:par>
                          <p:cTn id="14" fill="hold" nodeType="afterGroup">
                            <p:stCondLst>
                              <p:cond delay="2000"/>
                            </p:stCondLst>
                            <p:childTnLst>
                              <p:par>
                                <p:cTn id="15" presetID="25" presetClass="entr" presetSubtype="0" fill="hold" nodeType="afterEffect">
                                  <p:stCondLst>
                                    <p:cond delay="0"/>
                                  </p:stCondLst>
                                  <p:childTnLst>
                                    <p:set>
                                      <p:cBhvr>
                                        <p:cTn id="16" dur="1" fill="hold">
                                          <p:stCondLst>
                                            <p:cond delay="0"/>
                                          </p:stCondLst>
                                        </p:cTn>
                                        <p:tgtEl>
                                          <p:spTgt spid="7172"/>
                                        </p:tgtEl>
                                        <p:attrNameLst>
                                          <p:attrName>style.visibility</p:attrName>
                                        </p:attrNameLst>
                                      </p:cBhvr>
                                      <p:to>
                                        <p:strVal val="visible"/>
                                      </p:to>
                                    </p:set>
                                    <p:anim calcmode="lin" valueType="num">
                                      <p:cBhvr>
                                        <p:cTn id="17" dur="500" decel="50000" fill="hold">
                                          <p:stCondLst>
                                            <p:cond delay="0"/>
                                          </p:stCondLst>
                                        </p:cTn>
                                        <p:tgtEl>
                                          <p:spTgt spid="717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17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172"/>
                                        </p:tgtEl>
                                        <p:attrNameLst>
                                          <p:attrName>ppt_w</p:attrName>
                                        </p:attrNameLst>
                                      </p:cBhvr>
                                      <p:tavLst>
                                        <p:tav tm="0">
                                          <p:val>
                                            <p:strVal val="#ppt_w*.05"/>
                                          </p:val>
                                        </p:tav>
                                        <p:tav tm="100000">
                                          <p:val>
                                            <p:strVal val="#ppt_w"/>
                                          </p:val>
                                        </p:tav>
                                      </p:tavLst>
                                    </p:anim>
                                    <p:anim calcmode="lin" valueType="num">
                                      <p:cBhvr>
                                        <p:cTn id="20" dur="1000" fill="hold"/>
                                        <p:tgtEl>
                                          <p:spTgt spid="717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17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17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17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172"/>
                                        </p:tgtEl>
                                      </p:cBhvr>
                                    </p:animEffect>
                                  </p:childTnLst>
                                </p:cTn>
                              </p:par>
                            </p:childTnLst>
                          </p:cTn>
                        </p:par>
                        <p:par>
                          <p:cTn id="25" fill="hold" nodeType="afterGroup">
                            <p:stCondLst>
                              <p:cond delay="3000"/>
                            </p:stCondLst>
                            <p:childTnLst>
                              <p:par>
                                <p:cTn id="26" presetID="25" presetClass="entr" presetSubtype="0" fill="hold" grpId="0" nodeType="afterEffect">
                                  <p:stCondLst>
                                    <p:cond delay="0"/>
                                  </p:stCondLst>
                                  <p:childTnLst>
                                    <p:set>
                                      <p:cBhvr>
                                        <p:cTn id="27" dur="1" fill="hold">
                                          <p:stCondLst>
                                            <p:cond delay="0"/>
                                          </p:stCondLst>
                                        </p:cTn>
                                        <p:tgtEl>
                                          <p:spTgt spid="7174"/>
                                        </p:tgtEl>
                                        <p:attrNameLst>
                                          <p:attrName>style.visibility</p:attrName>
                                        </p:attrNameLst>
                                      </p:cBhvr>
                                      <p:to>
                                        <p:strVal val="visible"/>
                                      </p:to>
                                    </p:set>
                                    <p:anim calcmode="lin" valueType="num">
                                      <p:cBhvr>
                                        <p:cTn id="28" dur="500" decel="50000" fill="hold">
                                          <p:stCondLst>
                                            <p:cond delay="0"/>
                                          </p:stCondLst>
                                        </p:cTn>
                                        <p:tgtEl>
                                          <p:spTgt spid="717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717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7174"/>
                                        </p:tgtEl>
                                        <p:attrNameLst>
                                          <p:attrName>ppt_w</p:attrName>
                                        </p:attrNameLst>
                                      </p:cBhvr>
                                      <p:tavLst>
                                        <p:tav tm="0">
                                          <p:val>
                                            <p:strVal val="#ppt_w*.05"/>
                                          </p:val>
                                        </p:tav>
                                        <p:tav tm="100000">
                                          <p:val>
                                            <p:strVal val="#ppt_w"/>
                                          </p:val>
                                        </p:tav>
                                      </p:tavLst>
                                    </p:anim>
                                    <p:anim calcmode="lin" valueType="num">
                                      <p:cBhvr>
                                        <p:cTn id="31" dur="1000" fill="hold"/>
                                        <p:tgtEl>
                                          <p:spTgt spid="717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717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717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717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717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175"/>
                                        </p:tgtEl>
                                        <p:attrNameLst>
                                          <p:attrName>style.visibility</p:attrName>
                                        </p:attrNameLst>
                                      </p:cBhvr>
                                      <p:to>
                                        <p:strVal val="visible"/>
                                      </p:to>
                                    </p:set>
                                    <p:animEffect transition="in" filter="fade">
                                      <p:cBhvr>
                                        <p:cTn id="40" dur="2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p:bldP spid="7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P1010250"/>
          <p:cNvPicPr>
            <a:picLocks noChangeAspect="1" noChangeArrowheads="1"/>
          </p:cNvPicPr>
          <p:nvPr/>
        </p:nvPicPr>
        <p:blipFill>
          <a:blip r:embed="rId2"/>
          <a:srcRect/>
          <a:stretch>
            <a:fillRect/>
          </a:stretch>
        </p:blipFill>
        <p:spPr bwMode="auto">
          <a:xfrm>
            <a:off x="1219200" y="533400"/>
            <a:ext cx="6781800" cy="3657600"/>
          </a:xfrm>
          <a:prstGeom prst="rect">
            <a:avLst/>
          </a:prstGeom>
          <a:noFill/>
          <a:ln w="57150" cmpd="thickThin">
            <a:solidFill>
              <a:srgbClr val="0000FF"/>
            </a:solidFill>
            <a:miter lim="800000"/>
            <a:headEnd/>
            <a:tailEnd/>
          </a:ln>
        </p:spPr>
      </p:pic>
      <p:sp>
        <p:nvSpPr>
          <p:cNvPr id="47110" name="Text Box 6"/>
          <p:cNvSpPr txBox="1">
            <a:spLocks noChangeArrowheads="1"/>
          </p:cNvSpPr>
          <p:nvPr/>
        </p:nvSpPr>
        <p:spPr bwMode="auto">
          <a:xfrm>
            <a:off x="2514600" y="4495800"/>
            <a:ext cx="4876800" cy="1016000"/>
          </a:xfrm>
          <a:prstGeom prst="rect">
            <a:avLst/>
          </a:prstGeom>
          <a:noFill/>
          <a:ln w="9525" algn="ctr">
            <a:noFill/>
            <a:miter lim="800000"/>
            <a:headEnd/>
            <a:tailEnd/>
          </a:ln>
        </p:spPr>
        <p:txBody>
          <a:bodyPr>
            <a:spAutoFit/>
          </a:bodyPr>
          <a:lstStyle/>
          <a:p>
            <a:pPr eaLnBrk="1" hangingPunct="1">
              <a:spcBef>
                <a:spcPct val="50000"/>
              </a:spcBef>
            </a:pPr>
            <a:r>
              <a:rPr lang="en-US" altLang="en-US" sz="2400">
                <a:solidFill>
                  <a:srgbClr val="CC0000"/>
                </a:solidFill>
              </a:rPr>
              <a:t>tranh  hoa và quả .</a:t>
            </a:r>
          </a:p>
          <a:p>
            <a:pPr eaLnBrk="1" hangingPunct="1">
              <a:spcBef>
                <a:spcPct val="50000"/>
              </a:spcBef>
            </a:pPr>
            <a:r>
              <a:rPr lang="en-US" altLang="en-US" sz="2400">
                <a:solidFill>
                  <a:srgbClr val="CC0000"/>
                </a:solidFill>
              </a:rPr>
              <a:t>tranh khắc thạch cao </a:t>
            </a:r>
          </a:p>
        </p:txBody>
      </p:sp>
      <p:sp>
        <p:nvSpPr>
          <p:cNvPr id="47112" name="Text Box 8"/>
          <p:cNvSpPr txBox="1">
            <a:spLocks noChangeArrowheads="1"/>
          </p:cNvSpPr>
          <p:nvPr/>
        </p:nvSpPr>
        <p:spPr bwMode="auto">
          <a:xfrm>
            <a:off x="2590800" y="5487988"/>
            <a:ext cx="4114800" cy="1384300"/>
          </a:xfrm>
          <a:prstGeom prst="rect">
            <a:avLst/>
          </a:prstGeom>
          <a:noFill/>
          <a:ln w="9525" algn="ctr">
            <a:noFill/>
            <a:miter lim="800000"/>
            <a:headEnd/>
            <a:tailEnd/>
          </a:ln>
        </p:spPr>
        <p:txBody>
          <a:bodyPr>
            <a:spAutoFit/>
          </a:bodyPr>
          <a:lstStyle/>
          <a:p>
            <a:pPr eaLnBrk="1" hangingPunct="1"/>
            <a:r>
              <a:rPr lang="en-US" altLang="en-US" sz="2400">
                <a:solidFill>
                  <a:srgbClr val="CC0000"/>
                </a:solidFill>
              </a:rPr>
              <a:t>Tác giả Đường Ngọc Cảnh </a:t>
            </a:r>
          </a:p>
          <a:p>
            <a:pPr eaLnBrk="1" hangingPunct="1"/>
            <a:endParaRPr lang="en-US" altLang="en-US" sz="2400">
              <a:solidFill>
                <a:srgbClr val="CC0000"/>
              </a:solidFill>
            </a:endParaRPr>
          </a:p>
          <a:p>
            <a:pPr eaLnBrk="1" hangingPunct="1">
              <a:spcBef>
                <a:spcPct val="50000"/>
              </a:spcBef>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p:cTn id="7" dur="500" decel="50000" fill="hold">
                                          <p:stCondLst>
                                            <p:cond delay="0"/>
                                          </p:stCondLst>
                                        </p:cTn>
                                        <p:tgtEl>
                                          <p:spTgt spid="471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71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7108"/>
                                        </p:tgtEl>
                                        <p:attrNameLst>
                                          <p:attrName>ppt_w</p:attrName>
                                        </p:attrNameLst>
                                      </p:cBhvr>
                                      <p:tavLst>
                                        <p:tav tm="0">
                                          <p:val>
                                            <p:strVal val="#ppt_w*.05"/>
                                          </p:val>
                                        </p:tav>
                                        <p:tav tm="100000">
                                          <p:val>
                                            <p:strVal val="#ppt_w"/>
                                          </p:val>
                                        </p:tav>
                                      </p:tavLst>
                                    </p:anim>
                                    <p:anim calcmode="lin" valueType="num">
                                      <p:cBhvr>
                                        <p:cTn id="10" dur="1000" fill="hold"/>
                                        <p:tgtEl>
                                          <p:spTgt spid="471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71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71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71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7108"/>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47110"/>
                                        </p:tgtEl>
                                        <p:attrNameLst>
                                          <p:attrName>style.visibility</p:attrName>
                                        </p:attrNameLst>
                                      </p:cBhvr>
                                      <p:to>
                                        <p:strVal val="visible"/>
                                      </p:to>
                                    </p:set>
                                    <p:animEffect transition="in" filter="box(in)">
                                      <p:cBhvr>
                                        <p:cTn id="17" dur="500"/>
                                        <p:tgtEl>
                                          <p:spTgt spid="47110"/>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47112"/>
                                        </p:tgtEl>
                                        <p:attrNameLst>
                                          <p:attrName>style.visibility</p:attrName>
                                        </p:attrNameLst>
                                      </p:cBhvr>
                                      <p:to>
                                        <p:strVal val="visible"/>
                                      </p:to>
                                    </p:set>
                                    <p:anim calcmode="lin" valueType="num">
                                      <p:cBhvr additive="base">
                                        <p:cTn id="20" dur="500" fill="hold"/>
                                        <p:tgtEl>
                                          <p:spTgt spid="47112"/>
                                        </p:tgtEl>
                                        <p:attrNameLst>
                                          <p:attrName>ppt_x</p:attrName>
                                        </p:attrNameLst>
                                      </p:cBhvr>
                                      <p:tavLst>
                                        <p:tav tm="0">
                                          <p:val>
                                            <p:strVal val="#ppt_x"/>
                                          </p:val>
                                        </p:tav>
                                        <p:tav tm="100000">
                                          <p:val>
                                            <p:strVal val="#ppt_x"/>
                                          </p:val>
                                        </p:tav>
                                      </p:tavLst>
                                    </p:anim>
                                    <p:anim calcmode="lin" valueType="num">
                                      <p:cBhvr additive="base">
                                        <p:cTn id="21" dur="500" fill="hold"/>
                                        <p:tgtEl>
                                          <p:spTgt spid="47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P1010249"/>
          <p:cNvPicPr>
            <a:picLocks noChangeAspect="1" noChangeArrowheads="1"/>
          </p:cNvPicPr>
          <p:nvPr/>
        </p:nvPicPr>
        <p:blipFill>
          <a:blip r:embed="rId2"/>
          <a:srcRect/>
          <a:stretch>
            <a:fillRect/>
          </a:stretch>
        </p:blipFill>
        <p:spPr bwMode="auto">
          <a:xfrm>
            <a:off x="5867400" y="1219200"/>
            <a:ext cx="2986088" cy="3352800"/>
          </a:xfrm>
          <a:prstGeom prst="rect">
            <a:avLst/>
          </a:prstGeom>
          <a:noFill/>
          <a:ln w="57150" cmpd="thickThin">
            <a:solidFill>
              <a:srgbClr val="0000FF"/>
            </a:solidFill>
            <a:miter lim="800000"/>
            <a:headEnd/>
            <a:tailEnd/>
          </a:ln>
        </p:spPr>
      </p:pic>
      <p:sp>
        <p:nvSpPr>
          <p:cNvPr id="8197" name="WordArt 5"/>
          <p:cNvSpPr>
            <a:spLocks noChangeArrowheads="1" noChangeShapeType="1" noTextEdit="1"/>
          </p:cNvSpPr>
          <p:nvPr/>
        </p:nvSpPr>
        <p:spPr bwMode="auto">
          <a:xfrm>
            <a:off x="1066800" y="533400"/>
            <a:ext cx="3962400" cy="990600"/>
          </a:xfrm>
          <a:prstGeom prst="rect">
            <a:avLst/>
          </a:prstGeom>
        </p:spPr>
        <p:txBody>
          <a:bodyPr wrap="none" fromWordArt="1">
            <a:prstTxWarp prst="textDoubleWave1">
              <a:avLst>
                <a:gd name="adj1" fmla="val 6500"/>
                <a:gd name="adj2" fmla="val 1079"/>
              </a:avLst>
            </a:prstTxWarp>
          </a:bodyPr>
          <a:lstStyle/>
          <a:p>
            <a:pPr algn="ctr"/>
            <a:r>
              <a:rPr lang="en-US" sz="3200" kern="10" spc="-360">
                <a:ln w="12700">
                  <a:solidFill>
                    <a:srgbClr val="000099"/>
                  </a:solidFill>
                  <a:round/>
                  <a:headEnd/>
                  <a:tailEnd/>
                </a:ln>
                <a:solidFill>
                  <a:srgbClr val="33CCFF"/>
                </a:solidFill>
                <a:effectLst>
                  <a:outerShdw dist="125724" dir="18900000" algn="ctr" rotWithShape="0">
                    <a:srgbClr val="000099"/>
                  </a:outerShdw>
                </a:effectLst>
                <a:latin typeface="Arial"/>
                <a:cs typeface="Arial"/>
              </a:rPr>
              <a:t>THẢO LUẬN </a:t>
            </a:r>
          </a:p>
        </p:txBody>
      </p:sp>
      <p:sp>
        <p:nvSpPr>
          <p:cNvPr id="11268" name="Text Box 7"/>
          <p:cNvSpPr txBox="1">
            <a:spLocks noChangeArrowheads="1"/>
          </p:cNvSpPr>
          <p:nvPr/>
        </p:nvSpPr>
        <p:spPr bwMode="auto">
          <a:xfrm>
            <a:off x="304800" y="1524000"/>
            <a:ext cx="5562600" cy="4800600"/>
          </a:xfrm>
          <a:prstGeom prst="rect">
            <a:avLst/>
          </a:prstGeom>
          <a:noFill/>
          <a:ln w="9525" algn="ctr">
            <a:noFill/>
            <a:miter lim="800000"/>
            <a:headEnd/>
            <a:tailEnd/>
          </a:ln>
        </p:spPr>
        <p:txBody>
          <a:bodyPr>
            <a:spAutoFit/>
          </a:bodyPr>
          <a:lstStyle/>
          <a:p>
            <a:pPr eaLnBrk="1" hangingPunct="1">
              <a:spcBef>
                <a:spcPct val="50000"/>
              </a:spcBef>
            </a:pPr>
            <a:r>
              <a:rPr lang="en-US" altLang="en-US" sz="2000">
                <a:solidFill>
                  <a:srgbClr val="0000FF"/>
                </a:solidFill>
                <a:sym typeface="Webdings" pitchFamily="18" charset="2"/>
              </a:rPr>
              <a:t></a:t>
            </a:r>
            <a:r>
              <a:rPr lang="en-US" altLang="en-US" sz="2000" b="1">
                <a:solidFill>
                  <a:srgbClr val="0000FF"/>
                </a:solidFill>
              </a:rPr>
              <a:t>Bức tranh vẽ gì?</a:t>
            </a:r>
          </a:p>
          <a:p>
            <a:pPr eaLnBrk="1" hangingPunct="1">
              <a:spcBef>
                <a:spcPct val="50000"/>
              </a:spcBef>
            </a:pPr>
            <a:r>
              <a:rPr lang="en-US" altLang="en-US" sz="2000" b="1">
                <a:solidFill>
                  <a:srgbClr val="0000FF"/>
                </a:solidFill>
                <a:sym typeface="Webdings" pitchFamily="18" charset="2"/>
              </a:rPr>
              <a:t>Nêu </a:t>
            </a:r>
            <a:r>
              <a:rPr lang="en-US" altLang="en-US" sz="2000" b="1">
                <a:solidFill>
                  <a:srgbClr val="0000FF"/>
                </a:solidFill>
              </a:rPr>
              <a:t>hình ảnh chính của bức tranh? Nĩ được </a:t>
            </a:r>
            <a:r>
              <a:rPr lang="vi-VN" altLang="en-US" sz="2000" b="1">
                <a:solidFill>
                  <a:srgbClr val="0000FF"/>
                </a:solidFill>
              </a:rPr>
              <a:t>đ</a:t>
            </a:r>
            <a:r>
              <a:rPr lang="en-US" altLang="en-US" sz="2000" b="1">
                <a:solidFill>
                  <a:srgbClr val="0000FF"/>
                </a:solidFill>
              </a:rPr>
              <a:t>ặt ở vị trí nào? </a:t>
            </a:r>
          </a:p>
          <a:p>
            <a:pPr eaLnBrk="1" hangingPunct="1">
              <a:spcBef>
                <a:spcPct val="50000"/>
              </a:spcBef>
            </a:pPr>
            <a:r>
              <a:rPr lang="en-US" altLang="en-US" sz="2000" b="1">
                <a:solidFill>
                  <a:srgbClr val="0000FF"/>
                </a:solidFill>
                <a:sym typeface="Webdings" pitchFamily="18" charset="2"/>
              </a:rPr>
              <a:t></a:t>
            </a:r>
            <a:r>
              <a:rPr lang="en-US" altLang="en-US" sz="2000" b="1">
                <a:solidFill>
                  <a:srgbClr val="0000FF"/>
                </a:solidFill>
              </a:rPr>
              <a:t>Tỷ lệ  hình ảnh chính so với hình ảnh </a:t>
            </a:r>
          </a:p>
          <a:p>
            <a:pPr eaLnBrk="1" hangingPunct="1">
              <a:spcBef>
                <a:spcPct val="50000"/>
              </a:spcBef>
              <a:buFontTx/>
              <a:buChar char="•"/>
            </a:pPr>
            <a:r>
              <a:rPr lang="en-US" altLang="en-US" sz="2000" b="1">
                <a:solidFill>
                  <a:srgbClr val="0000FF"/>
                </a:solidFill>
              </a:rPr>
              <a:t>      phụ nh</a:t>
            </a:r>
            <a:r>
              <a:rPr lang="vi-VN" altLang="en-US" sz="2000" b="1">
                <a:solidFill>
                  <a:srgbClr val="0000FF"/>
                </a:solidFill>
              </a:rPr>
              <a:t>ư</a:t>
            </a:r>
            <a:r>
              <a:rPr lang="en-US" altLang="en-US" sz="2000" b="1">
                <a:solidFill>
                  <a:srgbClr val="0000FF"/>
                </a:solidFill>
              </a:rPr>
              <a:t> thế nào?</a:t>
            </a:r>
          </a:p>
          <a:p>
            <a:pPr eaLnBrk="1" hangingPunct="1">
              <a:spcBef>
                <a:spcPct val="50000"/>
              </a:spcBef>
            </a:pPr>
            <a:r>
              <a:rPr lang="en-US" altLang="en-US" sz="2000" b="1">
                <a:solidFill>
                  <a:srgbClr val="0000FF"/>
                </a:solidFill>
                <a:sym typeface="Webdings" pitchFamily="18" charset="2"/>
              </a:rPr>
              <a:t></a:t>
            </a:r>
            <a:r>
              <a:rPr lang="en-US" altLang="en-US" sz="2000" b="1">
                <a:solidFill>
                  <a:srgbClr val="0000FF"/>
                </a:solidFill>
              </a:rPr>
              <a:t>Có những màu sắc nào </a:t>
            </a:r>
            <a:r>
              <a:rPr lang="vi-VN" altLang="en-US" sz="2000" b="1">
                <a:solidFill>
                  <a:srgbClr val="0000FF"/>
                </a:solidFill>
              </a:rPr>
              <a:t>đư</a:t>
            </a:r>
            <a:r>
              <a:rPr lang="en-US" altLang="en-US" sz="2000" b="1">
                <a:solidFill>
                  <a:srgbClr val="0000FF"/>
                </a:solidFill>
              </a:rPr>
              <a:t>ợc vẽ trên tranh?   </a:t>
            </a:r>
          </a:p>
          <a:p>
            <a:pPr eaLnBrk="1" hangingPunct="1">
              <a:spcBef>
                <a:spcPct val="50000"/>
              </a:spcBef>
            </a:pPr>
            <a:r>
              <a:rPr lang="en-US" altLang="en-US" sz="2000" b="1">
                <a:solidFill>
                  <a:srgbClr val="0000FF"/>
                </a:solidFill>
                <a:sym typeface="Webdings" pitchFamily="18" charset="2"/>
              </a:rPr>
              <a:t></a:t>
            </a:r>
            <a:r>
              <a:rPr lang="en-US" altLang="en-US" sz="2000" b="1">
                <a:solidFill>
                  <a:srgbClr val="0000FF"/>
                </a:solidFill>
              </a:rPr>
              <a:t>Em có cảm nhận gì về bức tranh?</a:t>
            </a:r>
          </a:p>
          <a:p>
            <a:pPr eaLnBrk="1" hangingPunct="1">
              <a:spcBef>
                <a:spcPct val="50000"/>
              </a:spcBef>
              <a:buFontTx/>
              <a:buChar char="•"/>
            </a:pPr>
            <a:endParaRPr lang="en-US" altLang="en-US" sz="2000" b="1">
              <a:solidFill>
                <a:srgbClr val="0000FF"/>
              </a:solidFill>
            </a:endParaRPr>
          </a:p>
          <a:p>
            <a:pPr algn="ctr" eaLnBrk="1" hangingPunct="1">
              <a:spcBef>
                <a:spcPct val="50000"/>
              </a:spcBef>
              <a:buFontTx/>
              <a:buChar char="•"/>
            </a:pPr>
            <a:endParaRPr lang="en-US" altLang="en-US" sz="2400">
              <a:solidFill>
                <a:srgbClr val="0000FF"/>
              </a:solidFill>
            </a:endParaRPr>
          </a:p>
          <a:p>
            <a:pPr algn="ctr" eaLnBrk="1" hangingPunct="1">
              <a:spcBef>
                <a:spcPct val="50000"/>
              </a:spcBef>
            </a:pPr>
            <a:endParaRPr lang="en-US" altLang="en-US" sz="200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8197"/>
                                        </p:tgtEl>
                                        <p:attrNameLst>
                                          <p:attrName>style.color</p:attrName>
                                        </p:attrNameLst>
                                      </p:cBhvr>
                                      <p:by>
                                        <p:hsl h="7200000" s="0" l="0"/>
                                      </p:by>
                                    </p:animClr>
                                    <p:animClr clrSpc="hsl" dir="cw">
                                      <p:cBhvr>
                                        <p:cTn id="7" dur="500" fill="hold"/>
                                        <p:tgtEl>
                                          <p:spTgt spid="8197"/>
                                        </p:tgtEl>
                                        <p:attrNameLst>
                                          <p:attrName>fillcolor</p:attrName>
                                        </p:attrNameLst>
                                      </p:cBhvr>
                                      <p:by>
                                        <p:hsl h="7200000" s="0" l="0"/>
                                      </p:by>
                                    </p:animClr>
                                    <p:animClr clrSpc="hsl" dir="cw">
                                      <p:cBhvr>
                                        <p:cTn id="8" dur="500" fill="hold"/>
                                        <p:tgtEl>
                                          <p:spTgt spid="8197"/>
                                        </p:tgtEl>
                                        <p:attrNameLst>
                                          <p:attrName>stroke.color</p:attrName>
                                        </p:attrNameLst>
                                      </p:cBhvr>
                                      <p:by>
                                        <p:hsl h="7200000" s="0" l="0"/>
                                      </p:by>
                                    </p:animClr>
                                    <p:set>
                                      <p:cBhvr>
                                        <p:cTn id="9" dur="500" fill="hold"/>
                                        <p:tgtEl>
                                          <p:spTgt spid="81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Watermark">
  <a:themeElements>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9525" cap="flat" cmpd="sng" algn="ctr">
          <a:noFill/>
          <a:prstDash val="solid"/>
          <a:round/>
          <a:headEnd type="none" w="med" len="med"/>
          <a:tailEnd type="none" w="med" len="med"/>
        </a:ln>
        <a:effectLst/>
        <a:scene3d>
          <a:camera prst="legacyPerspectiveFront">
            <a:rot lat="20519999" lon="1080000" rev="0"/>
          </a:camera>
          <a:lightRig rig="legacyHarsh2" dir="b"/>
        </a:scene3d>
        <a:sp3d extrusionH="430200" prstMaterial="legacyMatte">
          <a:bevelT w="13500" h="13500" prst="angle"/>
          <a:bevelB w="13500" h="13500" prst="angle"/>
          <a:extrusionClr>
            <a:srgbClr val="FF6600"/>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9525" cap="flat" cmpd="sng" algn="ctr">
          <a:noFill/>
          <a:prstDash val="solid"/>
          <a:round/>
          <a:headEnd type="none" w="med" len="med"/>
          <a:tailEnd type="none" w="med" len="med"/>
        </a:ln>
        <a:effectLst/>
        <a:scene3d>
          <a:camera prst="legacyPerspectiveFront">
            <a:rot lat="20519999" lon="1080000" rev="0"/>
          </a:camera>
          <a:lightRig rig="legacyHarsh2" dir="b"/>
        </a:scene3d>
        <a:sp3d extrusionH="430200" prstMaterial="legacyMatte">
          <a:bevelT w="13500" h="13500" prst="angle"/>
          <a:bevelB w="13500" h="13500" prst="angle"/>
          <a:extrusionClr>
            <a:srgbClr val="FF6600"/>
          </a:extrusionClr>
        </a:sp3d>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Watermark</Template>
  <TotalTime>513</TotalTime>
  <Words>851</Words>
  <Application>Microsoft Office PowerPoint</Application>
  <PresentationFormat>On-screen Show (4:3)</PresentationFormat>
  <Paragraphs>81</Paragraphs>
  <Slides>20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Wingdings</vt:lpstr>
      <vt:lpstr>Calibri</vt:lpstr>
      <vt:lpstr>Times New Roman</vt:lpstr>
      <vt:lpstr>Webdings</vt:lpstr>
      <vt:lpstr>Watermark</vt:lpstr>
      <vt:lpstr>CorelDRAW 12.0 Graphic</vt:lpstr>
      <vt:lpstr>Slide 1</vt:lpstr>
      <vt:lpstr>Môn: Mĩ thuật</vt:lpstr>
      <vt:lpstr>Slide 3</vt:lpstr>
      <vt:lpstr>Slide 4</vt:lpstr>
      <vt:lpstr>Slide 5</vt:lpstr>
      <vt:lpstr>Slide 6</vt:lpstr>
      <vt:lpstr> </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 Thường Thức Mỹ Thuật  Xem tranh tĩnh vật của họa sĩ Đường Ngọc Cảnh .</dc:title>
  <dc:creator>User</dc:creator>
  <cp:lastModifiedBy>CSTeam</cp:lastModifiedBy>
  <cp:revision>282</cp:revision>
  <dcterms:created xsi:type="dcterms:W3CDTF">2009-11-02T08:02:09Z</dcterms:created>
  <dcterms:modified xsi:type="dcterms:W3CDTF">2016-06-29T09:54:15Z</dcterms:modified>
</cp:coreProperties>
</file>