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CC"/>
    <a:srgbClr val="FF3300"/>
    <a:srgbClr val="006600"/>
    <a:srgbClr val="9900CC"/>
    <a:srgbClr val="9999FF"/>
    <a:srgbClr val="3333FF"/>
    <a:srgbClr val="FFFF00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EDD91-B527-4437-9F85-B9DA398CE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41B8B-AF9C-4ABB-A50D-EF4C1E1A2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3912A-92C1-4333-B640-A8DA33A26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0DC4C-E16E-4909-9672-FC2C0F0C3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92B49-E1F7-4756-9C88-BF43C7E42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EBB59-9725-432D-9E58-38769519F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B6B45-D4CD-4605-A577-CBA56FEA4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1E851-D63A-4F8B-AC27-44E8C1E5B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8FD38-CA21-431E-A25F-DC11645E8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EC01B-8E02-40E1-9E59-00F312E65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05551-E167-4908-856F-98CCB5DE2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hecker/>
    <p:sndAc>
      <p:stSnd>
        <p:snd r:embed="rId1" name="arrow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5EE065F-A54A-4E0D-9A1F-E9E464ED5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hecker/>
    <p:sndAc>
      <p:stSnd>
        <p:snd r:embed="rId13" name="arrow.wav" builtIn="1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90800" y="2362200"/>
            <a:ext cx="346551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000">
                <a:solidFill>
                  <a:schemeClr val="bg1"/>
                </a:solidFill>
                <a:latin typeface="Arial" charset="0"/>
              </a:rPr>
              <a:t>MÔN TOÁN LỚP 4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14400" y="3124200"/>
            <a:ext cx="6667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Tiết 15: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FFFF66"/>
                </a:solidFill>
                <a:latin typeface="Arial" charset="0"/>
              </a:rPr>
              <a:t>VIẾT SỐ TỰ NHIÊN TRONG HỆ THẬP PHÂN</a:t>
            </a:r>
            <a:endParaRPr lang="en-US" sz="1200">
              <a:solidFill>
                <a:srgbClr val="FFFF66"/>
              </a:solidFill>
              <a:latin typeface="Arial" charset="0"/>
            </a:endParaRPr>
          </a:p>
        </p:txBody>
      </p:sp>
      <p:sp>
        <p:nvSpPr>
          <p:cNvPr id="2" name="WordArt 9"/>
          <p:cNvSpPr>
            <a:spLocks noChangeArrowheads="1" noChangeShapeType="1" noTextEdit="1"/>
          </p:cNvSpPr>
          <p:nvPr/>
        </p:nvSpPr>
        <p:spPr bwMode="auto">
          <a:xfrm>
            <a:off x="2362200" y="1371600"/>
            <a:ext cx="4495800" cy="1676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3769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checker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3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3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utoUpdateAnimBg="0"/>
      <p:bldP spid="205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955675"/>
            <a:ext cx="3475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6600FF"/>
                </a:solidFill>
                <a:latin typeface="Arial" charset="0"/>
              </a:rPr>
              <a:t>   Trong cách viết số tự nhiên:</a:t>
            </a:r>
            <a:endParaRPr lang="en-US" sz="900" b="1" i="1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1000" y="1260475"/>
            <a:ext cx="6575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1.Ở mỗi hàng có thể viết 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ợc một chữ số. Cứ m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ời 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đơ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n vị ở </a:t>
            </a:r>
          </a:p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một hàng lại hợp thành một 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đơ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n vị ở hàng trên tiếp liền nó.</a:t>
            </a:r>
            <a:endParaRPr lang="en-US" sz="900">
              <a:solidFill>
                <a:srgbClr val="9933FF"/>
              </a:solidFill>
              <a:latin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514600" y="1981200"/>
            <a:ext cx="2085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3300"/>
                </a:solidFill>
                <a:latin typeface="Arial" charset="0"/>
              </a:rPr>
              <a:t>10 </a:t>
            </a:r>
            <a:r>
              <a:rPr lang="vi-VN">
                <a:solidFill>
                  <a:srgbClr val="6600FF"/>
                </a:solidFill>
                <a:latin typeface="Arial" charset="0"/>
              </a:rPr>
              <a:t>đơ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n vị =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 1 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chục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514600" y="2286000"/>
            <a:ext cx="1844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3300"/>
                </a:solidFill>
                <a:latin typeface="Arial" charset="0"/>
              </a:rPr>
              <a:t>10 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chục =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 1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tr</a:t>
            </a:r>
            <a:r>
              <a:rPr lang="vi-VN">
                <a:solidFill>
                  <a:srgbClr val="66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m</a:t>
            </a:r>
            <a:endParaRPr lang="en-US" sz="900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514600" y="2590800"/>
            <a:ext cx="1998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3300"/>
                </a:solidFill>
                <a:latin typeface="Arial" charset="0"/>
              </a:rPr>
              <a:t>10 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tr</a:t>
            </a:r>
            <a:r>
              <a:rPr lang="vi-VN">
                <a:solidFill>
                  <a:srgbClr val="66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m =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 1 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nghìn</a:t>
            </a:r>
            <a:endParaRPr lang="en-US" sz="900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00FF"/>
                </a:solidFill>
                <a:latin typeface="Arial" charset="0"/>
              </a:rPr>
              <a:t>2. Với m</a:t>
            </a:r>
            <a:r>
              <a:rPr lang="vi-VN">
                <a:solidFill>
                  <a:srgbClr val="FF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ời chữ số: 0; 1; 2; 3; 4; 5; 6; 7; 8; 9 có thể viết </a:t>
            </a:r>
            <a:r>
              <a:rPr lang="vi-VN">
                <a:solidFill>
                  <a:srgbClr val="FF00FF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ợc mọi số tự nhiên.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1000" y="5327650"/>
            <a:ext cx="7289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 Chẳng hạn, số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999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 có ba chữ số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, kể từ phải sang trái môi chữ số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</a:t>
            </a:r>
          </a:p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 lần l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ợt nhận giá trị là: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;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90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;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900.</a:t>
            </a:r>
            <a:endParaRPr lang="en-US" sz="9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533400" y="334963"/>
            <a:ext cx="1036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i="1">
                <a:solidFill>
                  <a:srgbClr val="3333FF"/>
                </a:solidFill>
                <a:latin typeface="Arial" charset="0"/>
              </a:rPr>
              <a:t>Tiết 15:</a:t>
            </a:r>
            <a:endParaRPr lang="en-US" sz="110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057400" y="365125"/>
            <a:ext cx="5368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  <a:latin typeface="Arial" charset="0"/>
              </a:rPr>
              <a:t>Viết số tự nhiên trong hệ thập phân</a:t>
            </a:r>
            <a:endParaRPr lang="en-US" sz="1200" b="1">
              <a:latin typeface="Arial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381000" y="3352800"/>
            <a:ext cx="5978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Chẳng hạn:    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*Số “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chín tr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 chín m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i chín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” viết là: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999</a:t>
            </a:r>
            <a:endParaRPr lang="en-US" sz="9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04800" y="4876800"/>
            <a:ext cx="807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i="1">
                <a:solidFill>
                  <a:srgbClr val="6600FF"/>
                </a:solidFill>
                <a:latin typeface="Arial" charset="0"/>
              </a:rPr>
              <a:t>Nhận xêt:</a:t>
            </a:r>
            <a:r>
              <a:rPr lang="en-US" b="1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b="1" i="1">
                <a:solidFill>
                  <a:srgbClr val="9900CC"/>
                </a:solidFill>
                <a:latin typeface="Arial" charset="0"/>
              </a:rPr>
              <a:t>Giá trị của mỗi chữ số phụ thuộc vào vị trí của nó trong số </a:t>
            </a:r>
            <a:r>
              <a:rPr lang="vi-VN" b="1" i="1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9900CC"/>
                </a:solidFill>
                <a:latin typeface="Arial" charset="0"/>
              </a:rPr>
              <a:t>ó</a:t>
            </a:r>
            <a:endParaRPr lang="en-US" b="1" i="1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1828800" y="3657600"/>
            <a:ext cx="5186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6600FF"/>
                </a:solidFill>
                <a:latin typeface="Arial" charset="0"/>
              </a:rPr>
              <a:t>*Số “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hai nghìn không tr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 linh n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” viết là: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2005</a:t>
            </a:r>
            <a:endParaRPr lang="en-US" sz="9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1828800" y="3962400"/>
            <a:ext cx="55673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6600FF"/>
                </a:solidFill>
                <a:latin typeface="Arial" charset="0"/>
              </a:rPr>
              <a:t>*Số “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sáu tr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 tám m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i l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 triệu bốn tr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 linh hai</a:t>
            </a:r>
          </a:p>
          <a:p>
            <a:pPr eaLnBrk="0" hangingPunct="0"/>
            <a:r>
              <a:rPr lang="en-US">
                <a:solidFill>
                  <a:srgbClr val="FF3300"/>
                </a:solidFill>
                <a:latin typeface="Arial" charset="0"/>
              </a:rPr>
              <a:t>    nghìn bảy tr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m chín m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i ba</a:t>
            </a:r>
            <a:r>
              <a:rPr lang="en-US">
                <a:solidFill>
                  <a:srgbClr val="6600FF"/>
                </a:solidFill>
                <a:latin typeface="Arial" charset="0"/>
              </a:rPr>
              <a:t>” viết là: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685 402 793</a:t>
            </a:r>
            <a:endParaRPr lang="en-US" sz="9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81000" y="6156325"/>
            <a:ext cx="7586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 Viết số tự nhiên với các 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ặc 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iểm trên </a:t>
            </a:r>
            <a:r>
              <a:rPr lang="vi-VN">
                <a:solidFill>
                  <a:srgbClr val="9933FF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9933FF"/>
                </a:solidFill>
                <a:latin typeface="Arial" charset="0"/>
              </a:rPr>
              <a:t>ợc gọi là viết số tự nhiên trong</a:t>
            </a:r>
          </a:p>
          <a:p>
            <a:pPr eaLnBrk="0" hangingPunct="0"/>
            <a:r>
              <a:rPr lang="en-US">
                <a:solidFill>
                  <a:srgbClr val="9933FF"/>
                </a:solidFill>
                <a:latin typeface="Arial" charset="0"/>
              </a:rPr>
              <a:t> </a:t>
            </a:r>
            <a:r>
              <a:rPr lang="en-US" i="1">
                <a:solidFill>
                  <a:srgbClr val="9933FF"/>
                </a:solidFill>
                <a:latin typeface="Arial" charset="0"/>
              </a:rPr>
              <a:t>hệ thập phân.</a:t>
            </a:r>
            <a:endParaRPr lang="en-US" sz="900" i="1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hecker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3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3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9" grpId="0"/>
      <p:bldP spid="3080" grpId="0"/>
      <p:bldP spid="3081" grpId="0"/>
      <p:bldP spid="3082" grpId="0"/>
      <p:bldP spid="3086" grpId="0"/>
      <p:bldP spid="3087" grpId="0"/>
      <p:bldP spid="3088" grpId="0"/>
      <p:bldP spid="3089" grpId="0"/>
      <p:bldP spid="3090" grpId="0"/>
      <p:bldP spid="3092" grpId="0"/>
      <p:bldP spid="3093" grpId="0"/>
      <p:bldP spid="30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133600" y="1371600"/>
            <a:ext cx="63119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600">
                <a:solidFill>
                  <a:srgbClr val="FFFF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ransition spd="slow">
    <p:checker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3"/>
          <p:cNvSpPr txBox="1">
            <a:spLocks noChangeArrowheads="1"/>
          </p:cNvSpPr>
          <p:nvPr/>
        </p:nvSpPr>
        <p:spPr bwMode="auto">
          <a:xfrm>
            <a:off x="533400" y="334963"/>
            <a:ext cx="1036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i="1">
                <a:solidFill>
                  <a:srgbClr val="3333FF"/>
                </a:solidFill>
                <a:latin typeface="Arial" charset="0"/>
              </a:rPr>
              <a:t>Tiết 15:</a:t>
            </a:r>
            <a:endParaRPr lang="en-US" sz="110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5123" name="Text Box 34"/>
          <p:cNvSpPr txBox="1">
            <a:spLocks noChangeArrowheads="1"/>
          </p:cNvSpPr>
          <p:nvPr/>
        </p:nvSpPr>
        <p:spPr bwMode="auto">
          <a:xfrm>
            <a:off x="2057400" y="320675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6600FF"/>
                </a:solidFill>
                <a:latin typeface="Arial" charset="0"/>
              </a:rPr>
              <a:t>Viết số tự nhiên trong hệ thập phân</a:t>
            </a:r>
            <a:endParaRPr lang="en-US" sz="1400" b="1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4131" name="Oval 35"/>
          <p:cNvSpPr>
            <a:spLocks noChangeArrowheads="1"/>
          </p:cNvSpPr>
          <p:nvPr/>
        </p:nvSpPr>
        <p:spPr bwMode="auto">
          <a:xfrm>
            <a:off x="0" y="838200"/>
            <a:ext cx="4572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  <p:graphicFrame>
        <p:nvGraphicFramePr>
          <p:cNvPr id="4219" name="Group 123"/>
          <p:cNvGraphicFramePr>
            <a:graphicFrameLocks noGrp="1"/>
          </p:cNvGraphicFramePr>
          <p:nvPr/>
        </p:nvGraphicFramePr>
        <p:xfrm>
          <a:off x="685800" y="1447800"/>
          <a:ext cx="8305800" cy="3995738"/>
        </p:xfrm>
        <a:graphic>
          <a:graphicData uri="http://schemas.openxmlformats.org/drawingml/2006/table">
            <a:tbl>
              <a:tblPr/>
              <a:tblGrid>
                <a:gridCol w="3505200"/>
                <a:gridCol w="1397000"/>
                <a:gridCol w="3403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.VnTime" pitchFamily="34" charset="0"/>
                        </a:rPr>
                        <a:t>§äc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.VnTime" pitchFamily="34" charset="0"/>
                        </a:rPr>
                        <a:t>viÕt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.VnTime" pitchFamily="34" charset="0"/>
                        </a:rPr>
                        <a:t>Sè gåm cã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685800" y="2209800"/>
            <a:ext cx="34305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3300"/>
                </a:solidFill>
                <a:latin typeface="Arial" charset="0"/>
              </a:rPr>
              <a:t>Tám m</a:t>
            </a:r>
            <a:r>
              <a:rPr lang="vi-VN" sz="1600">
                <a:solidFill>
                  <a:srgbClr val="FF3300"/>
                </a:solidFill>
                <a:latin typeface="Arial" charset="0"/>
              </a:rPr>
              <a:t>ươ</a:t>
            </a:r>
            <a:r>
              <a:rPr lang="en-US" sz="1600">
                <a:solidFill>
                  <a:srgbClr val="FF3300"/>
                </a:solidFill>
                <a:latin typeface="Arial" charset="0"/>
              </a:rPr>
              <a:t>i nghìn bảy tr</a:t>
            </a:r>
            <a:r>
              <a:rPr lang="vi-VN" sz="1600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3300"/>
                </a:solidFill>
                <a:latin typeface="Arial" charset="0"/>
              </a:rPr>
              <a:t>m m</a:t>
            </a:r>
            <a:r>
              <a:rPr lang="vi-VN" sz="1600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 sz="1600">
                <a:solidFill>
                  <a:srgbClr val="FF3300"/>
                </a:solidFill>
                <a:latin typeface="Arial" charset="0"/>
              </a:rPr>
              <a:t>ời hai</a:t>
            </a:r>
          </a:p>
        </p:txBody>
      </p:sp>
      <p:sp>
        <p:nvSpPr>
          <p:cNvPr id="4209" name="Text Box 113"/>
          <p:cNvSpPr txBox="1">
            <a:spLocks noChangeArrowheads="1"/>
          </p:cNvSpPr>
          <p:nvPr/>
        </p:nvSpPr>
        <p:spPr bwMode="auto">
          <a:xfrm>
            <a:off x="4419600" y="22098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3300"/>
                </a:solidFill>
                <a:latin typeface="Arial" charset="0"/>
              </a:rPr>
              <a:t>80 712</a:t>
            </a:r>
          </a:p>
        </p:txBody>
      </p:sp>
      <p:sp>
        <p:nvSpPr>
          <p:cNvPr id="4210" name="Text Box 114"/>
          <p:cNvSpPr txBox="1">
            <a:spLocks noChangeArrowheads="1"/>
          </p:cNvSpPr>
          <p:nvPr/>
        </p:nvSpPr>
        <p:spPr bwMode="auto">
          <a:xfrm>
            <a:off x="5713413" y="2209800"/>
            <a:ext cx="3430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3300"/>
                </a:solidFill>
                <a:latin typeface="Arial" charset="0"/>
              </a:rPr>
              <a:t>8 chục nghìn, 7tr</a:t>
            </a:r>
            <a:r>
              <a:rPr lang="vi-VN" sz="1600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3300"/>
                </a:solidFill>
                <a:latin typeface="Arial" charset="0"/>
              </a:rPr>
              <a:t>m,1chục,  2</a:t>
            </a:r>
            <a:r>
              <a:rPr lang="vi-VN" sz="1600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FF3300"/>
                </a:solidFill>
                <a:latin typeface="Arial" charset="0"/>
              </a:rPr>
              <a:t>v</a:t>
            </a:r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609600" y="838200"/>
            <a:ext cx="1939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 i="1">
                <a:solidFill>
                  <a:srgbClr val="FF3300"/>
                </a:solidFill>
                <a:latin typeface="Arial" charset="0"/>
              </a:rPr>
              <a:t>Viết theo mẫu:</a:t>
            </a:r>
            <a:endParaRPr lang="en-US" sz="11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215" name="Text Box 119"/>
          <p:cNvSpPr txBox="1">
            <a:spLocks noChangeArrowheads="1"/>
          </p:cNvSpPr>
          <p:nvPr/>
        </p:nvSpPr>
        <p:spPr bwMode="auto">
          <a:xfrm>
            <a:off x="685800" y="2971800"/>
            <a:ext cx="34305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9933FF"/>
                </a:solidFill>
                <a:latin typeface="Arial" charset="0"/>
              </a:rPr>
              <a:t>N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 nghìn tám tr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 sáu m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ươ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i t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ư</a:t>
            </a:r>
            <a:endParaRPr lang="en-US" sz="1600">
              <a:solidFill>
                <a:srgbClr val="9933FF"/>
              </a:solidFill>
              <a:latin typeface="Arial" charset="0"/>
            </a:endParaRPr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4419600" y="35814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3300"/>
                </a:solidFill>
                <a:latin typeface="Arial" charset="0"/>
              </a:rPr>
              <a:t>2020</a:t>
            </a:r>
          </a:p>
        </p:txBody>
      </p:sp>
      <p:sp>
        <p:nvSpPr>
          <p:cNvPr id="4217" name="Text Box 121"/>
          <p:cNvSpPr txBox="1">
            <a:spLocks noChangeArrowheads="1"/>
          </p:cNvSpPr>
          <p:nvPr/>
        </p:nvSpPr>
        <p:spPr bwMode="auto">
          <a:xfrm>
            <a:off x="685800" y="4267200"/>
            <a:ext cx="34305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9933FF"/>
                </a:solidFill>
                <a:latin typeface="Arial" charset="0"/>
              </a:rPr>
              <a:t>N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 m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ươ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i n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 nghìn n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 tr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</a:t>
            </a:r>
          </a:p>
        </p:txBody>
      </p:sp>
      <p:sp>
        <p:nvSpPr>
          <p:cNvPr id="4218" name="Text Box 122"/>
          <p:cNvSpPr txBox="1">
            <a:spLocks noChangeArrowheads="1"/>
          </p:cNvSpPr>
          <p:nvPr/>
        </p:nvSpPr>
        <p:spPr bwMode="auto">
          <a:xfrm>
            <a:off x="5713413" y="4876800"/>
            <a:ext cx="3430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66FF"/>
                </a:solidFill>
                <a:latin typeface="Arial" charset="0"/>
              </a:rPr>
              <a:t>9 triệu, 5 tr</a:t>
            </a:r>
            <a:r>
              <a:rPr lang="vi-VN" sz="1600">
                <a:solidFill>
                  <a:srgbClr val="FF66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66FF"/>
                </a:solidFill>
                <a:latin typeface="Arial" charset="0"/>
              </a:rPr>
              <a:t>m, 9 </a:t>
            </a:r>
            <a:r>
              <a:rPr lang="vi-VN" sz="1600">
                <a:solidFill>
                  <a:srgbClr val="FF66FF"/>
                </a:solidFill>
                <a:latin typeface="Arial" charset="0"/>
              </a:rPr>
              <a:t>đơ</a:t>
            </a:r>
            <a:r>
              <a:rPr lang="en-US" sz="1600">
                <a:solidFill>
                  <a:srgbClr val="FF66FF"/>
                </a:solidFill>
                <a:latin typeface="Arial" charset="0"/>
              </a:rPr>
              <a:t>n vị</a:t>
            </a:r>
          </a:p>
        </p:txBody>
      </p:sp>
      <p:sp>
        <p:nvSpPr>
          <p:cNvPr id="4220" name="Text Box 124"/>
          <p:cNvSpPr txBox="1">
            <a:spLocks noChangeArrowheads="1"/>
          </p:cNvSpPr>
          <p:nvPr/>
        </p:nvSpPr>
        <p:spPr bwMode="auto">
          <a:xfrm>
            <a:off x="4495800" y="28956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6600FF"/>
                </a:solidFill>
                <a:latin typeface="Arial" charset="0"/>
              </a:rPr>
              <a:t>5864</a:t>
            </a:r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5562600" y="28956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66FF"/>
                </a:solidFill>
                <a:latin typeface="Arial" charset="0"/>
              </a:rPr>
              <a:t>5 nghìn,8  tr</a:t>
            </a:r>
            <a:r>
              <a:rPr lang="vi-VN" sz="1600">
                <a:solidFill>
                  <a:srgbClr val="FF66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66FF"/>
                </a:solidFill>
                <a:latin typeface="Arial" charset="0"/>
              </a:rPr>
              <a:t>m, 6 chục, 4 </a:t>
            </a:r>
            <a:r>
              <a:rPr lang="vi-VN" sz="1600">
                <a:solidFill>
                  <a:srgbClr val="FF66FF"/>
                </a:solidFill>
                <a:latin typeface="Arial" charset="0"/>
              </a:rPr>
              <a:t>đơ</a:t>
            </a:r>
            <a:r>
              <a:rPr lang="en-US" sz="1600">
                <a:solidFill>
                  <a:srgbClr val="FF66FF"/>
                </a:solidFill>
                <a:latin typeface="Arial" charset="0"/>
              </a:rPr>
              <a:t>n vị</a:t>
            </a:r>
          </a:p>
        </p:txBody>
      </p:sp>
      <p:sp>
        <p:nvSpPr>
          <p:cNvPr id="4223" name="Text Box 127"/>
          <p:cNvSpPr txBox="1">
            <a:spLocks noChangeArrowheads="1"/>
          </p:cNvSpPr>
          <p:nvPr/>
        </p:nvSpPr>
        <p:spPr bwMode="auto">
          <a:xfrm>
            <a:off x="838200" y="35814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66FF"/>
                </a:solidFill>
                <a:latin typeface="Arial" charset="0"/>
              </a:rPr>
              <a:t>hai nghìn không tr</a:t>
            </a:r>
            <a:r>
              <a:rPr lang="vi-VN" sz="1600">
                <a:solidFill>
                  <a:srgbClr val="FF66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FF66FF"/>
                </a:solidFill>
                <a:latin typeface="Arial" charset="0"/>
              </a:rPr>
              <a:t>m hai m</a:t>
            </a:r>
            <a:r>
              <a:rPr lang="vi-VN" sz="1600">
                <a:solidFill>
                  <a:srgbClr val="FF66FF"/>
                </a:solidFill>
                <a:latin typeface="Arial" charset="0"/>
              </a:rPr>
              <a:t>ươ</a:t>
            </a:r>
            <a:r>
              <a:rPr lang="en-US" sz="1600">
                <a:solidFill>
                  <a:srgbClr val="FF66FF"/>
                </a:solidFill>
                <a:latin typeface="Arial" charset="0"/>
              </a:rPr>
              <a:t>i</a:t>
            </a:r>
          </a:p>
        </p:txBody>
      </p:sp>
      <p:sp>
        <p:nvSpPr>
          <p:cNvPr id="4224" name="Text Box 128"/>
          <p:cNvSpPr txBox="1">
            <a:spLocks noChangeArrowheads="1"/>
          </p:cNvSpPr>
          <p:nvPr/>
        </p:nvSpPr>
        <p:spPr bwMode="auto">
          <a:xfrm>
            <a:off x="5713413" y="3505200"/>
            <a:ext cx="3430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9933FF"/>
                </a:solidFill>
                <a:latin typeface="Arial" charset="0"/>
              </a:rPr>
              <a:t>2 nghìn, 0 tr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m, 2 chục, 0 </a:t>
            </a:r>
            <a:r>
              <a:rPr lang="vi-VN" sz="1600">
                <a:solidFill>
                  <a:srgbClr val="9933FF"/>
                </a:solidFill>
                <a:latin typeface="Arial" charset="0"/>
              </a:rPr>
              <a:t>đơ</a:t>
            </a:r>
            <a:r>
              <a:rPr lang="en-US" sz="1600">
                <a:solidFill>
                  <a:srgbClr val="9933FF"/>
                </a:solidFill>
                <a:latin typeface="Arial" charset="0"/>
              </a:rPr>
              <a:t>n vị</a:t>
            </a:r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4343400" y="42672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FF66FF"/>
                </a:solidFill>
                <a:latin typeface="Arial" charset="0"/>
              </a:rPr>
              <a:t>50500</a:t>
            </a:r>
          </a:p>
        </p:txBody>
      </p:sp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5713413" y="4267200"/>
            <a:ext cx="3430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6600FF"/>
                </a:solidFill>
                <a:latin typeface="Arial" charset="0"/>
              </a:rPr>
              <a:t>50 nghìn, 5 tr</a:t>
            </a:r>
            <a:r>
              <a:rPr lang="vi-VN" sz="1600">
                <a:solidFill>
                  <a:srgbClr val="6600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6600FF"/>
                </a:solidFill>
                <a:latin typeface="Arial" charset="0"/>
              </a:rPr>
              <a:t>m, 0 chục, 0 </a:t>
            </a:r>
            <a:r>
              <a:rPr lang="vi-VN" sz="1600">
                <a:solidFill>
                  <a:srgbClr val="6600FF"/>
                </a:solidFill>
                <a:latin typeface="Arial" charset="0"/>
              </a:rPr>
              <a:t>đơ</a:t>
            </a:r>
            <a:r>
              <a:rPr lang="en-US" sz="1600">
                <a:solidFill>
                  <a:srgbClr val="6600FF"/>
                </a:solidFill>
                <a:latin typeface="Arial" charset="0"/>
              </a:rPr>
              <a:t>n vị</a:t>
            </a:r>
          </a:p>
        </p:txBody>
      </p:sp>
      <p:sp>
        <p:nvSpPr>
          <p:cNvPr id="4227" name="Text Box 131"/>
          <p:cNvSpPr txBox="1">
            <a:spLocks noChangeArrowheads="1"/>
          </p:cNvSpPr>
          <p:nvPr/>
        </p:nvSpPr>
        <p:spPr bwMode="auto">
          <a:xfrm>
            <a:off x="4343400" y="48768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6600FF"/>
                </a:solidFill>
                <a:latin typeface="Arial" charset="0"/>
              </a:rPr>
              <a:t>9000509</a:t>
            </a:r>
          </a:p>
        </p:txBody>
      </p:sp>
      <p:sp>
        <p:nvSpPr>
          <p:cNvPr id="4228" name="Text Box 132"/>
          <p:cNvSpPr txBox="1">
            <a:spLocks noChangeArrowheads="1"/>
          </p:cNvSpPr>
          <p:nvPr/>
        </p:nvSpPr>
        <p:spPr bwMode="auto">
          <a:xfrm>
            <a:off x="838200" y="48006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6600FF"/>
                </a:solidFill>
                <a:latin typeface="Arial" charset="0"/>
              </a:rPr>
              <a:t>chín triệu n</a:t>
            </a:r>
            <a:r>
              <a:rPr lang="vi-VN" sz="1600">
                <a:solidFill>
                  <a:srgbClr val="6600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6600FF"/>
                </a:solidFill>
                <a:latin typeface="Arial" charset="0"/>
              </a:rPr>
              <a:t>m tr</a:t>
            </a:r>
            <a:r>
              <a:rPr lang="vi-VN" sz="1600">
                <a:solidFill>
                  <a:srgbClr val="6600FF"/>
                </a:solidFill>
                <a:latin typeface="Arial" charset="0"/>
              </a:rPr>
              <a:t>ă</a:t>
            </a:r>
            <a:r>
              <a:rPr lang="en-US" sz="1600">
                <a:solidFill>
                  <a:srgbClr val="6600FF"/>
                </a:solidFill>
                <a:latin typeface="Arial" charset="0"/>
              </a:rPr>
              <a:t>m linh chín.</a:t>
            </a:r>
          </a:p>
        </p:txBody>
      </p:sp>
    </p:spTree>
  </p:cSld>
  <p:clrMapOvr>
    <a:masterClrMapping/>
  </p:clrMapOvr>
  <p:transition spd="slow">
    <p:checker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4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4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4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1" grpId="0" animBg="1"/>
      <p:bldP spid="4208" grpId="0"/>
      <p:bldP spid="4209" grpId="0"/>
      <p:bldP spid="4210" grpId="0"/>
      <p:bldP spid="4214" grpId="0"/>
      <p:bldP spid="4215" grpId="0"/>
      <p:bldP spid="4216" grpId="0"/>
      <p:bldP spid="4217" grpId="0"/>
      <p:bldP spid="4218" grpId="0"/>
      <p:bldP spid="4220" grpId="0"/>
      <p:bldP spid="4221" grpId="0"/>
      <p:bldP spid="4223" grpId="0"/>
      <p:bldP spid="4224" grpId="0"/>
      <p:bldP spid="4225" grpId="0"/>
      <p:bldP spid="4226" grpId="0"/>
      <p:bldP spid="4227" grpId="0"/>
      <p:bldP spid="42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838200" y="1301750"/>
            <a:ext cx="7808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i="1">
                <a:solidFill>
                  <a:srgbClr val="3333FF"/>
                </a:solidFill>
                <a:latin typeface="Arial" charset="0"/>
              </a:rPr>
              <a:t> Viết mỗi số sau thành tổng (theo mẫu): </a:t>
            </a:r>
            <a:r>
              <a:rPr lang="en-US" sz="2000">
                <a:solidFill>
                  <a:srgbClr val="FF3300"/>
                </a:solidFill>
                <a:latin typeface="Arial" charset="0"/>
              </a:rPr>
              <a:t>387 ; 873 ; 4738 ; 10 837.</a:t>
            </a:r>
            <a:endParaRPr lang="en-US" sz="10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295400" y="1905000"/>
            <a:ext cx="3502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i="1">
                <a:solidFill>
                  <a:srgbClr val="9933FF"/>
                </a:solidFill>
                <a:latin typeface="Arial" charset="0"/>
              </a:rPr>
              <a:t> Mẫu:</a:t>
            </a:r>
            <a:r>
              <a:rPr lang="en-US" sz="2000">
                <a:solidFill>
                  <a:srgbClr val="FF3300"/>
                </a:solidFill>
                <a:latin typeface="Arial" charset="0"/>
              </a:rPr>
              <a:t>       387 = 300 + 80 + 7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657600" y="2389188"/>
            <a:ext cx="1225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u="sng">
                <a:solidFill>
                  <a:srgbClr val="3333FF"/>
                </a:solidFill>
                <a:latin typeface="Arial" charset="0"/>
              </a:rPr>
              <a:t>Bài làm</a:t>
            </a:r>
          </a:p>
        </p:txBody>
      </p:sp>
      <p:sp>
        <p:nvSpPr>
          <p:cNvPr id="6149" name="Text Box 19"/>
          <p:cNvSpPr txBox="1">
            <a:spLocks noChangeArrowheads="1"/>
          </p:cNvSpPr>
          <p:nvPr/>
        </p:nvSpPr>
        <p:spPr bwMode="auto">
          <a:xfrm>
            <a:off x="533400" y="334963"/>
            <a:ext cx="1208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solidFill>
                  <a:srgbClr val="3333FF"/>
                </a:solidFill>
                <a:latin typeface="Arial" charset="0"/>
              </a:rPr>
              <a:t>Tiết 15:</a:t>
            </a:r>
            <a:endParaRPr lang="en-US" sz="120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6150" name="Text Box 20"/>
          <p:cNvSpPr txBox="1">
            <a:spLocks noChangeArrowheads="1"/>
          </p:cNvSpPr>
          <p:nvPr/>
        </p:nvSpPr>
        <p:spPr bwMode="auto">
          <a:xfrm>
            <a:off x="2057400" y="320675"/>
            <a:ext cx="7254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rgbClr val="FF0000"/>
                </a:solidFill>
                <a:latin typeface="Arial" charset="0"/>
              </a:rPr>
              <a:t>Viết số tự nhiên trong hệ thập phân</a:t>
            </a:r>
            <a:endParaRPr lang="en-US" sz="1600" b="1">
              <a:latin typeface="Arial" charset="0"/>
            </a:endParaRPr>
          </a:p>
        </p:txBody>
      </p:sp>
      <p:sp>
        <p:nvSpPr>
          <p:cNvPr id="5141" name="Oval 21"/>
          <p:cNvSpPr>
            <a:spLocks noChangeArrowheads="1"/>
          </p:cNvSpPr>
          <p:nvPr/>
        </p:nvSpPr>
        <p:spPr bwMode="auto">
          <a:xfrm>
            <a:off x="0" y="1295400"/>
            <a:ext cx="4572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3300"/>
                </a:solidFill>
                <a:latin typeface="Arial" charset="0"/>
              </a:rPr>
              <a:t>2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048000" y="3124200"/>
            <a:ext cx="2338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3300"/>
                </a:solidFill>
                <a:latin typeface="Arial" charset="0"/>
              </a:rPr>
              <a:t>873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 = 800 + 70 + 3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2895600" y="3581400"/>
            <a:ext cx="3343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3300"/>
                </a:solidFill>
                <a:latin typeface="Arial" charset="0"/>
              </a:rPr>
              <a:t>4738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 = 4000 + 700 + 30 + 8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743200" y="4038600"/>
            <a:ext cx="3768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3300"/>
                </a:solidFill>
                <a:latin typeface="Arial" charset="0"/>
              </a:rPr>
              <a:t>10 837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 = 10 000 + 800 + 30 + 7</a:t>
            </a:r>
          </a:p>
        </p:txBody>
      </p:sp>
    </p:spTree>
  </p:cSld>
  <p:clrMapOvr>
    <a:masterClrMapping/>
  </p:clrMapOvr>
  <p:transition spd="slow">
    <p:checker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37" grpId="0"/>
      <p:bldP spid="5138" grpId="0" autoUpdateAnimBg="0"/>
      <p:bldP spid="5141" grpId="0" animBg="1"/>
      <p:bldP spid="5142" grpId="0"/>
      <p:bldP spid="5143" grpId="0"/>
      <p:bldP spid="51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838200" y="1295400"/>
            <a:ext cx="7135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3333FF"/>
                </a:solidFill>
                <a:latin typeface="Arial" charset="0"/>
              </a:rPr>
              <a:t> Ghi giá trị của chữ số </a:t>
            </a:r>
            <a:r>
              <a:rPr lang="en-US" sz="2000">
                <a:solidFill>
                  <a:srgbClr val="FF3300"/>
                </a:solidFill>
                <a:latin typeface="Arial" charset="0"/>
              </a:rPr>
              <a:t>5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 trong mỗi số ở bảng sau (theo mẫu):</a:t>
            </a:r>
            <a:endParaRPr lang="en-US" sz="10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7171" name="Text Box 22"/>
          <p:cNvSpPr txBox="1">
            <a:spLocks noChangeArrowheads="1"/>
          </p:cNvSpPr>
          <p:nvPr/>
        </p:nvSpPr>
        <p:spPr bwMode="auto">
          <a:xfrm>
            <a:off x="533400" y="334963"/>
            <a:ext cx="1208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solidFill>
                  <a:srgbClr val="3333FF"/>
                </a:solidFill>
                <a:latin typeface="Arial" charset="0"/>
              </a:rPr>
              <a:t>Tiết 15:</a:t>
            </a:r>
            <a:endParaRPr lang="en-US" sz="120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7172" name="Text Box 23"/>
          <p:cNvSpPr txBox="1">
            <a:spLocks noChangeArrowheads="1"/>
          </p:cNvSpPr>
          <p:nvPr/>
        </p:nvSpPr>
        <p:spPr bwMode="auto">
          <a:xfrm>
            <a:off x="2057400" y="320675"/>
            <a:ext cx="7254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rgbClr val="FF0000"/>
                </a:solidFill>
                <a:latin typeface="Arial" charset="0"/>
              </a:rPr>
              <a:t>Viết số tự nhiên trong hệ thập phân</a:t>
            </a:r>
            <a:endParaRPr lang="en-US" sz="1600" b="1">
              <a:latin typeface="Arial" charset="0"/>
            </a:endParaRPr>
          </a:p>
        </p:txBody>
      </p:sp>
      <p:sp>
        <p:nvSpPr>
          <p:cNvPr id="6168" name="Oval 24"/>
          <p:cNvSpPr>
            <a:spLocks noChangeArrowheads="1"/>
          </p:cNvSpPr>
          <p:nvPr/>
        </p:nvSpPr>
        <p:spPr bwMode="auto">
          <a:xfrm>
            <a:off x="0" y="1295400"/>
            <a:ext cx="4572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3300"/>
                </a:solidFill>
                <a:latin typeface="Arial" charset="0"/>
              </a:rPr>
              <a:t>3</a:t>
            </a:r>
          </a:p>
        </p:txBody>
      </p:sp>
      <p:graphicFrame>
        <p:nvGraphicFramePr>
          <p:cNvPr id="6248" name="Group 104"/>
          <p:cNvGraphicFramePr>
            <a:graphicFrameLocks noGrp="1"/>
          </p:cNvGraphicFramePr>
          <p:nvPr/>
        </p:nvGraphicFramePr>
        <p:xfrm>
          <a:off x="381000" y="2133600"/>
          <a:ext cx="8382000" cy="1727200"/>
        </p:xfrm>
        <a:graphic>
          <a:graphicData uri="http://schemas.openxmlformats.org/drawingml/2006/table">
            <a:tbl>
              <a:tblPr/>
              <a:tblGrid>
                <a:gridCol w="2819400"/>
                <a:gridCol w="990600"/>
                <a:gridCol w="1066800"/>
                <a:gridCol w="1066800"/>
                <a:gridCol w="1143000"/>
                <a:gridCol w="12954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5824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5 842 769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.VnTime" pitchFamily="34" charset="0"/>
                        </a:rPr>
                        <a:t>Gi¸ trÞ cña ch÷ sè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242" name="Text Box 98"/>
          <p:cNvSpPr txBox="1">
            <a:spLocks noChangeArrowheads="1"/>
          </p:cNvSpPr>
          <p:nvPr/>
        </p:nvSpPr>
        <p:spPr bwMode="auto">
          <a:xfrm>
            <a:off x="4495800" y="3276600"/>
            <a:ext cx="469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Arial" charset="0"/>
              </a:rPr>
              <a:t>50</a:t>
            </a:r>
          </a:p>
        </p:txBody>
      </p:sp>
      <p:sp>
        <p:nvSpPr>
          <p:cNvPr id="6249" name="Text Box 105"/>
          <p:cNvSpPr txBox="1">
            <a:spLocks noChangeArrowheads="1"/>
          </p:cNvSpPr>
          <p:nvPr/>
        </p:nvSpPr>
        <p:spPr bwMode="auto">
          <a:xfrm>
            <a:off x="5410200" y="3276600"/>
            <a:ext cx="666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Arial" charset="0"/>
              </a:rPr>
              <a:t>500</a:t>
            </a:r>
          </a:p>
        </p:txBody>
      </p:sp>
      <p:sp>
        <p:nvSpPr>
          <p:cNvPr id="6250" name="Text Box 106"/>
          <p:cNvSpPr txBox="1">
            <a:spLocks noChangeArrowheads="1"/>
          </p:cNvSpPr>
          <p:nvPr/>
        </p:nvSpPr>
        <p:spPr bwMode="auto">
          <a:xfrm>
            <a:off x="6629400" y="3276600"/>
            <a:ext cx="755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Arial" charset="0"/>
              </a:rPr>
              <a:t>5000</a:t>
            </a:r>
          </a:p>
        </p:txBody>
      </p:sp>
      <p:sp>
        <p:nvSpPr>
          <p:cNvPr id="6251" name="Text Box 107"/>
          <p:cNvSpPr txBox="1">
            <a:spLocks noChangeArrowheads="1"/>
          </p:cNvSpPr>
          <p:nvPr/>
        </p:nvSpPr>
        <p:spPr bwMode="auto">
          <a:xfrm>
            <a:off x="7543800" y="3276600"/>
            <a:ext cx="1323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Arial" charset="0"/>
              </a:rPr>
              <a:t>5 000 000</a:t>
            </a:r>
          </a:p>
        </p:txBody>
      </p:sp>
    </p:spTree>
  </p:cSld>
  <p:clrMapOvr>
    <a:masterClrMapping/>
  </p:clrMapOvr>
  <p:transition spd="slow">
    <p:checker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5" grpId="0" autoUpdateAnimBg="0"/>
      <p:bldP spid="6168" grpId="0" animBg="1" autoUpdateAnimBg="0"/>
      <p:bldP spid="6242" grpId="0"/>
      <p:bldP spid="6249" grpId="0"/>
      <p:bldP spid="6250" grpId="0"/>
      <p:bldP spid="625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574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.VnTime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1234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</dc:creator>
  <cp:lastModifiedBy>CSTeam</cp:lastModifiedBy>
  <cp:revision>13</cp:revision>
  <dcterms:created xsi:type="dcterms:W3CDTF">2006-02-25T12:58:29Z</dcterms:created>
  <dcterms:modified xsi:type="dcterms:W3CDTF">2016-06-30T02:10:58Z</dcterms:modified>
</cp:coreProperties>
</file>