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00"/>
    <a:srgbClr val="00FF00"/>
    <a:srgbClr val="AFEFDE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B095-0961-462B-AC13-E33C34B67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CA0C-0C68-45B4-A243-A6403675B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026F-694D-4D07-888B-9BAC3A25D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F428A-79B1-4B4C-A469-BC3F94378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6B5F8-96ED-4BC3-858C-749C62687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FDE3-FC61-4CA7-8038-645A9DF07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9F06D-4269-4D34-8C21-ACA9B0195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6CDC1-CD17-417A-8DAC-1B622DEF4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FE395-6361-43AE-8FF7-842955791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1445-8B78-4683-B064-5902749E4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B408-5B4C-48C4-A09D-34D582FDF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2A5CCFF-2474-4486-BDE3-D74DD326E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0" y="1981200"/>
            <a:ext cx="655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hlink"/>
                </a:solidFill>
                <a:cs typeface="Arial" charset="0"/>
              </a:rPr>
              <a:t> </a:t>
            </a:r>
            <a:r>
              <a:rPr lang="en-US" sz="4800" b="1">
                <a:solidFill>
                  <a:srgbClr val="FF0066"/>
                </a:solidFill>
                <a:cs typeface="Arial" charset="0"/>
              </a:rPr>
              <a:t>MÔN   : ĐẠO ĐỨC</a:t>
            </a:r>
          </a:p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0000FF"/>
                </a:solidFill>
                <a:cs typeface="Arial" charset="0"/>
              </a:rPr>
              <a:t>LỚP: BA</a:t>
            </a:r>
          </a:p>
        </p:txBody>
      </p:sp>
      <p:pic>
        <p:nvPicPr>
          <p:cNvPr id="2056" name="Picture 8" descr="Awreath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3282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95400" y="0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Thứ </a:t>
            </a:r>
            <a:r>
              <a:rPr lang="en-US" sz="2800" b="1">
                <a:solidFill>
                  <a:srgbClr val="0000FF"/>
                </a:solidFill>
              </a:rPr>
              <a:t>tư </a:t>
            </a:r>
            <a:r>
              <a:rPr lang="en-US" sz="3200" b="1">
                <a:solidFill>
                  <a:srgbClr val="0000FF"/>
                </a:solidFill>
              </a:rPr>
              <a:t>ngày 3 tháng 3 năm 2010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76600" y="4572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7800" y="1087438"/>
            <a:ext cx="5181600" cy="1077912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chemeClr val="folHlink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- Em hiểu thế nào là tôn trọng đám tang? 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609600" y="1905000"/>
            <a:ext cx="8153400" cy="1524000"/>
          </a:xfrm>
          <a:prstGeom prst="ellipse">
            <a:avLst/>
          </a:prstGeom>
          <a:solidFill>
            <a:srgbClr val="AFEFDE"/>
          </a:solidFill>
          <a:ln w="9525">
            <a:pattFill prst="narVert">
              <a:fgClr>
                <a:srgbClr val="00FF00"/>
              </a:fgClr>
              <a:bgClr>
                <a:srgbClr val="FFFF00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FF0066"/>
                </a:solidFill>
              </a:rPr>
              <a:t>Tôn trọng đám tang là tôn trọng người </a:t>
            </a:r>
          </a:p>
          <a:p>
            <a:pPr algn="ctr" eaLnBrk="1" hangingPunct="1"/>
            <a:r>
              <a:rPr lang="en-US" sz="3200" b="1">
                <a:solidFill>
                  <a:srgbClr val="FF0066"/>
                </a:solidFill>
              </a:rPr>
              <a:t>đã khuất và những người thân của họ.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2" grpId="1"/>
      <p:bldP spid="143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95400" y="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Thứ </a:t>
            </a:r>
            <a:r>
              <a:rPr lang="en-US" sz="2400" b="1">
                <a:solidFill>
                  <a:srgbClr val="0000FF"/>
                </a:solidFill>
              </a:rPr>
              <a:t>tư </a:t>
            </a:r>
            <a:r>
              <a:rPr lang="en-US" sz="2800" b="1">
                <a:solidFill>
                  <a:srgbClr val="0000FF"/>
                </a:solidFill>
              </a:rPr>
              <a:t>ngày 3 tháng 3 năm 2010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76600" y="4572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47800" y="1163638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chemeClr val="folHlink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09600" y="1905000"/>
            <a:ext cx="8229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* Hướng dẫn thực hành:</a:t>
            </a:r>
          </a:p>
          <a:p>
            <a:pPr eaLnBrk="1" hangingPunct="1"/>
            <a:r>
              <a:rPr lang="en-US" sz="2800" b="1">
                <a:solidFill>
                  <a:srgbClr val="FF0066"/>
                </a:solidFill>
              </a:rPr>
              <a:t>- Về thực hiện tôn trọng đám tang và nhắc bạn bè cùng thực hiện.</a:t>
            </a:r>
          </a:p>
          <a:p>
            <a:pPr eaLnBrk="1" hangingPunct="1"/>
            <a:r>
              <a:rPr lang="en-US" sz="2800" b="1">
                <a:solidFill>
                  <a:srgbClr val="FF0066"/>
                </a:solidFill>
              </a:rPr>
              <a:t>- Chuẩn bị bài sau:.</a:t>
            </a:r>
            <a:r>
              <a:rPr lang="en-US" sz="2800" b="1" i="1">
                <a:solidFill>
                  <a:srgbClr val="FF0066"/>
                </a:solidFill>
              </a:rPr>
              <a:t>Tôn trọng đám tang (tt).</a:t>
            </a:r>
            <a:r>
              <a:rPr lang="en-US" sz="2800" b="1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371600" y="1905000"/>
            <a:ext cx="525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Xem VBT Đạo đức trang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5" grpId="1"/>
      <p:bldP spid="174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AY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533400" y="381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295400" y="0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Thứ T</a:t>
            </a:r>
            <a:r>
              <a:rPr lang="en-US" sz="2800" b="1">
                <a:solidFill>
                  <a:srgbClr val="0000FF"/>
                </a:solidFill>
              </a:rPr>
              <a:t>ư</a:t>
            </a:r>
            <a:r>
              <a:rPr lang="en-US" sz="3200" b="1">
                <a:solidFill>
                  <a:srgbClr val="0000FF"/>
                </a:solidFill>
              </a:rPr>
              <a:t> ngày 3 tháng 3 năm 2010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276600" y="5334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Kiểm tra bài cũ: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33400" y="1676400"/>
            <a:ext cx="8229600" cy="955675"/>
          </a:xfrm>
          <a:prstGeom prst="rect">
            <a:avLst/>
          </a:prstGeom>
          <a:noFill/>
          <a:ln w="9525">
            <a:pattFill prst="ltUpDiag">
              <a:fgClr>
                <a:schemeClr val="tx1"/>
              </a:fgClr>
              <a:bgClr>
                <a:srgbClr val="0000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- Khi gặp khách nước ngoài các em cần có thái độ như thế nào?</a:t>
            </a: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457200" y="1752600"/>
            <a:ext cx="7924800" cy="2057400"/>
          </a:xfrm>
          <a:prstGeom prst="ellipse">
            <a:avLst/>
          </a:prstGeom>
          <a:solidFill>
            <a:schemeClr val="accent1"/>
          </a:solidFill>
          <a:ln w="28575">
            <a:pattFill prst="smConfetti">
              <a:fgClr>
                <a:schemeClr val="tx1"/>
              </a:fgClr>
              <a:bgClr>
                <a:schemeClr val="folHlink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FF0066"/>
                </a:solidFill>
              </a:rPr>
              <a:t>+ Khi gặp khách nước ngoài em có thể chào, cười </a:t>
            </a:r>
          </a:p>
          <a:p>
            <a:pPr algn="ctr" eaLnBrk="1" hangingPunct="1"/>
            <a:r>
              <a:rPr lang="en-US" sz="2800" b="1">
                <a:solidFill>
                  <a:srgbClr val="FF0066"/>
                </a:solidFill>
              </a:rPr>
              <a:t>thân thiện và sẵn sàng giúp đỡ họ nếu họ nhờ.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57200" y="19050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- Vì sao chúng ta phải tôn trọng và giúp đỡ khách nước ngoài ?</a:t>
            </a:r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457200" y="1676400"/>
            <a:ext cx="8229600" cy="2743200"/>
          </a:xfrm>
          <a:prstGeom prst="ellipse">
            <a:avLst/>
          </a:prstGeom>
          <a:solidFill>
            <a:schemeClr val="accent1"/>
          </a:solidFill>
          <a:ln w="9525">
            <a:pattFill prst="pct5">
              <a:fgClr>
                <a:schemeClr val="tx1"/>
              </a:fgClr>
              <a:bgClr>
                <a:srgbClr val="0000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FF0066"/>
                </a:solidFill>
              </a:rPr>
              <a:t>+ Chúng ta phải tôn trọng và giúp đỡ khách </a:t>
            </a:r>
          </a:p>
          <a:p>
            <a:pPr algn="ctr" eaLnBrk="1" hangingPunct="1"/>
            <a:r>
              <a:rPr lang="en-US" sz="2800" b="1">
                <a:solidFill>
                  <a:srgbClr val="FF0066"/>
                </a:solidFill>
              </a:rPr>
              <a:t>nước ngoài là để hiện lòng mến khách, giúp họ</a:t>
            </a:r>
          </a:p>
          <a:p>
            <a:pPr algn="ctr" eaLnBrk="1" hangingPunct="1"/>
            <a:r>
              <a:rPr lang="en-US" sz="2800" b="1">
                <a:solidFill>
                  <a:srgbClr val="FF0066"/>
                </a:solidFill>
              </a:rPr>
              <a:t> thêm hiểu và quý trọng đất nước và con </a:t>
            </a:r>
          </a:p>
          <a:p>
            <a:pPr algn="ctr" eaLnBrk="1" hangingPunct="1"/>
            <a:r>
              <a:rPr lang="en-US" sz="2800" b="1">
                <a:solidFill>
                  <a:srgbClr val="FF0066"/>
                </a:solidFill>
              </a:rPr>
              <a:t>người VN.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4" grpId="0" animBg="1"/>
      <p:bldP spid="3084" grpId="1" animBg="1"/>
      <p:bldP spid="3085" grpId="0" animBg="1"/>
      <p:bldP spid="3085" grpId="1" animBg="1"/>
      <p:bldP spid="3096" grpId="0"/>
      <p:bldP spid="3096" grpId="1"/>
      <p:bldP spid="3098" grpId="0" animBg="1"/>
      <p:bldP spid="309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95400" y="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Thứ </a:t>
            </a:r>
            <a:r>
              <a:rPr lang="en-US" sz="2400" b="1">
                <a:solidFill>
                  <a:srgbClr val="0000FF"/>
                </a:solidFill>
              </a:rPr>
              <a:t>tư</a:t>
            </a:r>
            <a:r>
              <a:rPr lang="en-US" sz="2800" b="1">
                <a:solidFill>
                  <a:srgbClr val="0000FF"/>
                </a:solidFill>
              </a:rPr>
              <a:t> ngày 3 tháng 3 năm 2010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76600" y="5334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47800" y="1219200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3400" y="20574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Bài tập 1: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5800" y="27432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a) Đọc truyện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886200" y="2667000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1295400" y="0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Thứ T</a:t>
            </a:r>
            <a:r>
              <a:rPr lang="en-US" sz="2800" b="1">
                <a:solidFill>
                  <a:srgbClr val="0000FF"/>
                </a:solidFill>
              </a:rPr>
              <a:t>ư</a:t>
            </a:r>
            <a:r>
              <a:rPr lang="en-US" sz="3200" b="1">
                <a:solidFill>
                  <a:srgbClr val="0000FF"/>
                </a:solidFill>
              </a:rPr>
              <a:t> ngày 3 tháng 3 năm 2010</a:t>
            </a: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3200400" y="485775"/>
            <a:ext cx="1747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1676400" y="914400"/>
            <a:ext cx="5434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Tôn trọng đám tang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95400" y="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Thứ </a:t>
            </a:r>
            <a:r>
              <a:rPr lang="en-US" sz="2400" b="1">
                <a:solidFill>
                  <a:srgbClr val="0000FF"/>
                </a:solidFill>
              </a:rPr>
              <a:t>tư </a:t>
            </a:r>
            <a:r>
              <a:rPr lang="en-US" sz="2800" b="1">
                <a:solidFill>
                  <a:srgbClr val="0000FF"/>
                </a:solidFill>
              </a:rPr>
              <a:t>ngày 3 tháng 3 năm 2010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76600" y="4572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47800" y="1163638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33400" y="20574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Bài tập 1: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a) Đọc truyện 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3886200" y="2667000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85800" y="34290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b) Thảo luận theo các câu hỏi: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95400" y="-122238"/>
            <a:ext cx="6705600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Thứ </a:t>
            </a:r>
            <a:r>
              <a:rPr lang="en-US" sz="2400" b="1">
                <a:solidFill>
                  <a:srgbClr val="0000FF"/>
                </a:solidFill>
              </a:rPr>
              <a:t>tư </a:t>
            </a:r>
            <a:r>
              <a:rPr lang="en-US" sz="2800" b="1">
                <a:solidFill>
                  <a:srgbClr val="0000FF"/>
                </a:solidFill>
              </a:rPr>
              <a:t>ngày 3 tháng 3 năm 2010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76600" y="3810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47800" y="1011238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 Mẹ Hoàng và một số người đi đường</a:t>
            </a:r>
            <a:r>
              <a:rPr lang="en-US" sz="1600" b="1"/>
              <a:t> </a:t>
            </a:r>
            <a:r>
              <a:rPr lang="en-US" sz="2400" b="1">
                <a:solidFill>
                  <a:srgbClr val="0000FF"/>
                </a:solidFill>
              </a:rPr>
              <a:t>đã</a:t>
            </a:r>
            <a:r>
              <a:rPr lang="en-US" sz="3600" b="1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làm gì khi gặp đám tang?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- Mẹ Hoàng và một số người dừng xe, đứng vào lề đường chờ đám tang đi qua.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+ Vì sao mẹ Hoàng lại dừng xe, nhường đường cho đám tang ?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1981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- Vì cảm thông với người thân của họ và tôn trọng người đã khuất.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 Hoàng đã hiểu ra điều gì sau khi mẹ giải thích ?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04800" y="21336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- Hoàng hiểu: Chúng con cũng không nên chạy theo xem chỉ trỏ, cười đùa khi gặp đám tang.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81000" y="14478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 Qua câu chuyện trên, các em thấy cần phải làm gì khi gặp đám tang ?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09600" y="1600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- Tôn trọng đám tang, cảm thông với nỗi đau khổ của gia đình có người vừa mất.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4800" y="30480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 Em hiểu thế nào là tôn trọng đám tang?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81000" y="3048000"/>
            <a:ext cx="8458200" cy="1295400"/>
          </a:xfrm>
          <a:prstGeom prst="ellipse">
            <a:avLst/>
          </a:prstGeom>
          <a:solidFill>
            <a:schemeClr val="accent1"/>
          </a:solidFill>
          <a:ln w="9525">
            <a:pattFill prst="pct5">
              <a:fgClr>
                <a:schemeClr val="tx1"/>
              </a:fgClr>
              <a:bgClr>
                <a:schemeClr val="hlink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0066"/>
                </a:solidFill>
              </a:rPr>
              <a:t>Tôn trọng đám tang là không làm gì xúc phạm </a:t>
            </a:r>
          </a:p>
          <a:p>
            <a:pPr algn="ctr" eaLnBrk="1" hangingPunct="1"/>
            <a:r>
              <a:rPr lang="en-US" sz="2400" b="1">
                <a:solidFill>
                  <a:srgbClr val="FF0066"/>
                </a:solidFill>
              </a:rPr>
              <a:t>đến tang lễ.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2" grpId="1"/>
      <p:bldP spid="9223" grpId="0"/>
      <p:bldP spid="9223" grpId="1"/>
      <p:bldP spid="9224" grpId="0"/>
      <p:bldP spid="9224" grpId="1"/>
      <p:bldP spid="9225" grpId="0"/>
      <p:bldP spid="9225" grpId="1"/>
      <p:bldP spid="9226" grpId="0"/>
      <p:bldP spid="9226" grpId="1"/>
      <p:bldP spid="9227" grpId="0"/>
      <p:bldP spid="9227" grpId="1"/>
      <p:bldP spid="9228" grpId="0"/>
      <p:bldP spid="9228" grpId="1"/>
      <p:bldP spid="9229" grpId="0"/>
      <p:bldP spid="9229" grpId="1"/>
      <p:bldP spid="92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295400" y="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Thứ </a:t>
            </a:r>
            <a:r>
              <a:rPr lang="en-US" sz="2400" b="1">
                <a:solidFill>
                  <a:srgbClr val="0000FF"/>
                </a:solidFill>
              </a:rPr>
              <a:t>tư</a:t>
            </a:r>
            <a:r>
              <a:rPr lang="en-US" sz="2800" b="1">
                <a:solidFill>
                  <a:srgbClr val="0000FF"/>
                </a:solidFill>
              </a:rPr>
              <a:t> ngày 3 tháng 3 năm 2010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76600" y="4572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47800" y="990600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38200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Bài tập 2: Em hãy viết vào ô          chữ Đ trước những việc làm đúng và chữ S trước những việc làm sai khi gặp đám tang.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81000" y="2895600"/>
            <a:ext cx="8458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	a) Chạy theo xem, chỉ trỏ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  	b) Nhường đường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	c) Cười đùa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	d) Ngả mũ, nón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	đ) Bóp còi xe xin đường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	e) Luồn lách, vượt lên trước</a:t>
            </a:r>
          </a:p>
        </p:txBody>
      </p:sp>
      <p:sp>
        <p:nvSpPr>
          <p:cNvPr id="8199" name="Rectangle 26"/>
          <p:cNvSpPr>
            <a:spLocks noChangeArrowheads="1"/>
          </p:cNvSpPr>
          <p:nvPr/>
        </p:nvSpPr>
        <p:spPr bwMode="auto">
          <a:xfrm>
            <a:off x="4953000" y="16764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85800" y="30480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66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685800" y="36576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66"/>
              </a:solidFill>
            </a:endParaRP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685800" y="42672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66"/>
              </a:solidFill>
            </a:endParaRP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685800" y="48768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66"/>
              </a:solidFill>
            </a:endParaRP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685800" y="54864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66"/>
              </a:solidFill>
            </a:endParaRP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685800" y="60960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FF0066"/>
              </a:solidFill>
            </a:endParaRP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685800" y="3581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Đ 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685800" y="4876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Đ 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85800" y="2971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S 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85800" y="42672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S 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762000" y="60960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S 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762000" y="5486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10268" grpId="0" build="allAtOnce" animBg="1"/>
      <p:bldP spid="10269" grpId="0" build="allAtOnce" animBg="1"/>
      <p:bldP spid="10270" grpId="0" build="allAtOnce" animBg="1"/>
      <p:bldP spid="10271" grpId="0" build="allAtOnce" animBg="1"/>
      <p:bldP spid="10272" grpId="0" build="allAtOnce" animBg="1"/>
      <p:bldP spid="10273" grpId="0" build="allAtOnce" animBg="1"/>
      <p:bldP spid="10274" grpId="0"/>
      <p:bldP spid="10275" grpId="0"/>
      <p:bldP spid="10276" grpId="0"/>
      <p:bldP spid="10277" grpId="0"/>
      <p:bldP spid="10278" grpId="0"/>
      <p:bldP spid="102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95400" y="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Thứ </a:t>
            </a:r>
            <a:r>
              <a:rPr lang="en-US" sz="2400" b="1">
                <a:solidFill>
                  <a:srgbClr val="0000FF"/>
                </a:solidFill>
              </a:rPr>
              <a:t>tư</a:t>
            </a:r>
            <a:r>
              <a:rPr lang="en-US" sz="2800" b="1">
                <a:solidFill>
                  <a:srgbClr val="0000FF"/>
                </a:solidFill>
              </a:rPr>
              <a:t> ngày 3 tháng 3 năm 2010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76600" y="4572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47800" y="990600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chemeClr val="folHlink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1000" y="4495800"/>
            <a:ext cx="8458200" cy="1447800"/>
          </a:xfrm>
          <a:prstGeom prst="rect">
            <a:avLst/>
          </a:prstGeom>
          <a:gradFill rotWithShape="1">
            <a:gsLst>
              <a:gs pos="0">
                <a:schemeClr val="hlink">
                  <a:alpha val="24001"/>
                </a:schemeClr>
              </a:gs>
              <a:gs pos="100000">
                <a:srgbClr val="FFEBFA"/>
              </a:gs>
            </a:gsLst>
            <a:lin ang="5400000" scaled="1"/>
          </a:gradFill>
          <a:ln w="9525">
            <a:pattFill prst="pct75">
              <a:fgClr>
                <a:schemeClr val="hlink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</a:rPr>
              <a:t>Các việc làm trên, việc b, d là những việc làm 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</a:rPr>
              <a:t>đúng, thể hiện sự tôn trọng đám tang; các việc 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</a:rPr>
              <a:t>a, c, đ, e là những việc không nên làm.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381000" y="1524000"/>
            <a:ext cx="8458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          a) Chạy theo xem, chỉ trỏ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    	b) Nhường đường 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	c) Cười đùa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	d) Ngả mũ, nón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	đ) Bóp còi xe xin đường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	e) Luồn lách, vượt lên trước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95400" y="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Thứ </a:t>
            </a:r>
            <a:r>
              <a:rPr lang="en-US" sz="2400" b="1">
                <a:solidFill>
                  <a:srgbClr val="0000FF"/>
                </a:solidFill>
              </a:rPr>
              <a:t>tư</a:t>
            </a:r>
            <a:r>
              <a:rPr lang="en-US" sz="2800" b="1">
                <a:solidFill>
                  <a:srgbClr val="0000FF"/>
                </a:solidFill>
              </a:rPr>
              <a:t> ngày 3 tháng 3 năm 2010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52800" y="3810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47800" y="1011238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chemeClr val="folHlink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Thảo luận theo cặp, nêu cách ứng xử của em khi gặp đám tang.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830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Ví dụ: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-  Khi gặp đám tang em đứng lại ngã mũ, nón chờ đám tang đi qua.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66"/>
                </a:solidFill>
              </a:rPr>
              <a:t> Gia đình nhà bên có đám tang, ta không nên mở đài, ti vi to, cười đùa, …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66"/>
                </a:solidFill>
              </a:rPr>
              <a:t> Gia đình bạn có đám tang, em nên chia buồn cùng bạn.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66"/>
                </a:solidFill>
              </a:rPr>
              <a:t> Em nhì thấy bạn đeo băng tang, đi sau đám tang, em gật đầu chia buồn cùng bạn, Đi cùng bạn một đoạn đường.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8" grpId="1"/>
      <p:bldP spid="133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740</Words>
  <Application>Microsoft Office PowerPoint</Application>
  <PresentationFormat>On-screen Show (4:3)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jsc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Quangnam</dc:creator>
  <cp:lastModifiedBy>CSTeam</cp:lastModifiedBy>
  <cp:revision>15</cp:revision>
  <dcterms:created xsi:type="dcterms:W3CDTF">2003-01-28T14:26:14Z</dcterms:created>
  <dcterms:modified xsi:type="dcterms:W3CDTF">2016-06-29T09:53:13Z</dcterms:modified>
</cp:coreProperties>
</file>