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8" r:id="rId3"/>
    <p:sldId id="260" r:id="rId4"/>
    <p:sldId id="261" r:id="rId5"/>
    <p:sldId id="259" r:id="rId6"/>
    <p:sldId id="263" r:id="rId7"/>
    <p:sldId id="267" r:id="rId8"/>
    <p:sldId id="270" r:id="rId9"/>
    <p:sldId id="275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CC33"/>
    <a:srgbClr val="FF00FF"/>
    <a:srgbClr val="FF9900"/>
    <a:srgbClr val="FFFF00"/>
    <a:srgbClr val="FF7C80"/>
    <a:srgbClr val="FF0000"/>
    <a:srgbClr val="FF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99" autoAdjust="0"/>
    <p:restoredTop sz="94660"/>
  </p:normalViewPr>
  <p:slideViewPr>
    <p:cSldViewPr>
      <p:cViewPr>
        <p:scale>
          <a:sx n="66" d="100"/>
          <a:sy n="66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9F7667-E6C9-499C-8D7E-DD8159FC6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C862C2-7E8D-4706-9CDC-29B7FFE23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67C266-3C9F-444D-A08D-B2D924D8C69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632014-1D89-43BD-8DB9-8D0E9A43162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9A7CA7-E165-4207-B3B6-357B007EAC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8B2DF3-E3E4-432E-A5C9-B418A5D8E4C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9EFF3F-E651-49B6-9B90-E6741D79363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BF6CAD-F256-4E2B-BA06-1BE156B19D4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566ACC-3247-434D-922B-5D55A7EF20C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4DC3B-E203-49C2-8E8B-C5B937FE002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C3F63C-D37E-4A81-A3AF-33046BFFE00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40C09-E18F-40D0-838D-210DB4C1FEA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316EDD-BF1B-468A-A488-4349B92A81D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3930-E5EC-4D0D-AD3A-B39A73770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A0FE4-EB9D-4B76-8049-4818715DE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2052E-E664-4A1C-BD67-641D22D3A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F166-7399-4F85-A226-A5A45A2D8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2F35-A1A8-4E44-BF25-ADFE2FAC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3CD1-62F1-46D0-BCB1-56FACEB32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6FD6-AA0C-4C7D-9699-087F73569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98DF-2257-4A37-B76E-535671A37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AA916-B542-4AD2-959B-64652249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12C4-03E0-44D2-9B30-5741CB093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B154-78DB-45D8-B4A2-31812698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D287-B110-4F2B-9FD0-567EEBA59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8437BF-BC97-4343-BE7C-6A8774E6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Hoa_-_buom_(hinh_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81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2971800" y="1066800"/>
            <a:ext cx="4419600" cy="2514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từ và câu 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30213" y="804863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AI NHANH AI ĐÚNG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57200" y="3657600"/>
            <a:ext cx="2895600" cy="1566863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5400" b="1"/>
          </a:p>
        </p:txBody>
      </p:sp>
      <p:pic>
        <p:nvPicPr>
          <p:cNvPr id="11268" name="Picture 7" descr="qua chu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185863"/>
            <a:ext cx="1765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548063" y="3643313"/>
            <a:ext cx="51816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000"/>
              <a:t>Khi viết hết câu ta phải.............</a:t>
            </a:r>
          </a:p>
          <a:p>
            <a:pPr>
              <a:lnSpc>
                <a:spcPct val="130000"/>
              </a:lnSpc>
            </a:pPr>
            <a:r>
              <a:rPr lang="en-US" sz="2000"/>
              <a:t>Chữ cái </a:t>
            </a:r>
            <a:r>
              <a:rPr lang="vi-VN" sz="2000"/>
              <a:t>đ</a:t>
            </a:r>
            <a:r>
              <a:rPr lang="en-US" sz="2000"/>
              <a:t>ầu </a:t>
            </a:r>
            <a:r>
              <a:rPr lang="vi-VN" sz="2000"/>
              <a:t>đ</a:t>
            </a:r>
            <a:r>
              <a:rPr lang="en-US" sz="2000"/>
              <a:t>ầu mỗi câu sau phải......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248400" y="4191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ghi dấu chấm.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20000" y="46482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viết hoa.</a:t>
            </a: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8277225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10</a:t>
            </a: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8196263" y="-14288"/>
            <a:ext cx="838200" cy="838201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824865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8205788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824865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819150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8248650" y="-14288"/>
            <a:ext cx="838200" cy="838201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8153400" y="-28575"/>
            <a:ext cx="990600" cy="93027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  <p:bldP spid="23562" grpId="0" animBg="1"/>
      <p:bldP spid="23563" grpId="0"/>
      <p:bldP spid="23564" grpId="0"/>
      <p:bldP spid="23566" grpId="0" animBg="1" autoUpdateAnimBg="0"/>
      <p:bldP spid="23566" grpId="1" animBg="1"/>
      <p:bldP spid="23566" grpId="2" animBg="1"/>
      <p:bldP spid="23567" grpId="0" animBg="1" autoUpdateAnimBg="0"/>
      <p:bldP spid="23567" grpId="1" animBg="1"/>
      <p:bldP spid="23568" grpId="0" animBg="1" autoUpdateAnimBg="0"/>
      <p:bldP spid="23568" grpId="1" animBg="1"/>
      <p:bldP spid="23569" grpId="0" animBg="1" autoUpdateAnimBg="0"/>
      <p:bldP spid="23569" grpId="1" animBg="1"/>
      <p:bldP spid="23570" grpId="0" animBg="1" autoUpdateAnimBg="0"/>
      <p:bldP spid="23570" grpId="1" animBg="1"/>
      <p:bldP spid="23571" grpId="0" animBg="1" autoUpdateAnimBg="0"/>
      <p:bldP spid="23571" grpId="1" animBg="1"/>
      <p:bldP spid="23572" grpId="0" animBg="1" autoUpdateAnimBg="0"/>
      <p:bldP spid="23572" grpId="1" animBg="1"/>
      <p:bldP spid="23573" grpId="0" animBg="1" autoUpdateAnimBg="0"/>
      <p:bldP spid="23573" grpId="1" animBg="1"/>
      <p:bldP spid="23574" grpId="0" animBg="1" autoUpdateAnimBg="0"/>
      <p:bldP spid="23574" grpId="1" animBg="1"/>
      <p:bldP spid="23575" grpId="0" animBg="1" autoUpdateAnimBg="0"/>
      <p:bldP spid="23575" grpId="1" animBg="1"/>
      <p:bldP spid="23576" grpId="0" animBg="1" autoUpdateAnimBg="0"/>
      <p:bldP spid="2357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430213" y="804863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AI NHANH AI ĐÚNG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457200" y="3657600"/>
            <a:ext cx="2895600" cy="1566863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 b="1"/>
          </a:p>
        </p:txBody>
      </p:sp>
      <p:pic>
        <p:nvPicPr>
          <p:cNvPr id="12292" name="Picture 4" descr="qua chu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185863"/>
            <a:ext cx="1765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114800" y="3643313"/>
            <a:ext cx="51816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400"/>
              <a:t>        Tiếng vịt </a:t>
            </a:r>
            <a:r>
              <a:rPr lang="vi-VN" sz="2400"/>
              <a:t>ă</a:t>
            </a:r>
            <a:r>
              <a:rPr lang="en-US" sz="2400"/>
              <a:t>n ở mảnh ruộng mới gặt xong</a:t>
            </a:r>
          </a:p>
          <a:p>
            <a:pPr>
              <a:lnSpc>
                <a:spcPct val="130000"/>
              </a:lnSpc>
            </a:pPr>
            <a:r>
              <a:rPr lang="en-US" sz="2400"/>
              <a:t> nghe rào rào nh</a:t>
            </a:r>
            <a:r>
              <a:rPr lang="vi-VN" sz="2400"/>
              <a:t>ư</a:t>
            </a:r>
            <a:r>
              <a:rPr lang="en-US" sz="2400"/>
              <a:t>.....</a:t>
            </a:r>
          </a:p>
          <a:p>
            <a:pPr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</a:rPr>
              <a:t>(                      </a:t>
            </a:r>
            <a:r>
              <a:rPr lang="en-US" sz="2400"/>
              <a:t>,</a:t>
            </a:r>
            <a:r>
              <a:rPr lang="en-US" sz="2400">
                <a:solidFill>
                  <a:srgbClr val="FF0000"/>
                </a:solidFill>
              </a:rPr>
              <a:t> tiếng thác chảy</a:t>
            </a:r>
            <a:r>
              <a:rPr lang="en-US" sz="2400"/>
              <a:t>, </a:t>
            </a:r>
            <a:r>
              <a:rPr lang="en-US" sz="2400">
                <a:solidFill>
                  <a:srgbClr val="FF0000"/>
                </a:solidFill>
              </a:rPr>
              <a:t>tiếng sấm</a:t>
            </a:r>
            <a:r>
              <a:rPr lang="en-US" sz="2400"/>
              <a:t>)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8277225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10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8196263" y="-14288"/>
            <a:ext cx="838200" cy="838201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824865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8205788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824865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819150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8248650" y="-14288"/>
            <a:ext cx="838200" cy="838201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8153400" y="-28575"/>
            <a:ext cx="990600" cy="93027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267200" y="49530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tiếng m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a r</a:t>
            </a:r>
            <a:r>
              <a:rPr lang="vi-VN" sz="2400">
                <a:solidFill>
                  <a:srgbClr val="FF0000"/>
                </a:solidFill>
              </a:rPr>
              <a:t>ơ</a:t>
            </a:r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35838E-7 L 0.20833 -0.0679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79" grpId="1" animBg="1"/>
      <p:bldP spid="24581" grpId="0" animBg="1"/>
      <p:bldP spid="24584" grpId="0" animBg="1" autoUpdateAnimBg="0"/>
      <p:bldP spid="24584" grpId="1" animBg="1"/>
      <p:bldP spid="24584" grpId="2" animBg="1"/>
      <p:bldP spid="24585" grpId="0" animBg="1" autoUpdateAnimBg="0"/>
      <p:bldP spid="24585" grpId="1" animBg="1"/>
      <p:bldP spid="24586" grpId="0" animBg="1" autoUpdateAnimBg="0"/>
      <p:bldP spid="24586" grpId="1" animBg="1"/>
      <p:bldP spid="24587" grpId="0" animBg="1" autoUpdateAnimBg="0"/>
      <p:bldP spid="24587" grpId="1" animBg="1"/>
      <p:bldP spid="24588" grpId="0" animBg="1" autoUpdateAnimBg="0"/>
      <p:bldP spid="24588" grpId="1" animBg="1"/>
      <p:bldP spid="24589" grpId="0" animBg="1" autoUpdateAnimBg="0"/>
      <p:bldP spid="24589" grpId="1" animBg="1"/>
      <p:bldP spid="24590" grpId="0" animBg="1" autoUpdateAnimBg="0"/>
      <p:bldP spid="24590" grpId="1" animBg="1"/>
      <p:bldP spid="24591" grpId="0" animBg="1" autoUpdateAnimBg="0"/>
      <p:bldP spid="24591" grpId="1" animBg="1"/>
      <p:bldP spid="24592" grpId="0" animBg="1" autoUpdateAnimBg="0"/>
      <p:bldP spid="24592" grpId="1" animBg="1"/>
      <p:bldP spid="24593" grpId="0" animBg="1" autoUpdateAnimBg="0"/>
      <p:bldP spid="24593" grpId="1" animBg="1"/>
      <p:bldP spid="24594" grpId="0" animBg="1" autoUpdateAnimBg="0"/>
      <p:bldP spid="24594" grpId="1" animBg="1"/>
      <p:bldP spid="24596" grpId="0"/>
      <p:bldP spid="245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430213" y="804863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AI NHANH AI ĐÚNG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457200" y="3657600"/>
            <a:ext cx="2895600" cy="1566863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5400" b="1"/>
          </a:p>
        </p:txBody>
      </p:sp>
      <p:pic>
        <p:nvPicPr>
          <p:cNvPr id="13316" name="Picture 4" descr="qua chu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1185863"/>
            <a:ext cx="1765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709988" y="3643313"/>
            <a:ext cx="5029200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sz="2000"/>
              <a:t>          </a:t>
            </a:r>
            <a:r>
              <a:rPr lang="en-US" sz="2400" b="1"/>
              <a:t>Đọc một câu v</a:t>
            </a:r>
            <a:r>
              <a:rPr lang="vi-VN" sz="2400" b="1"/>
              <a:t>ă</a:t>
            </a:r>
            <a:r>
              <a:rPr lang="en-US" sz="2400" b="1"/>
              <a:t>n (câu th</a:t>
            </a:r>
            <a:r>
              <a:rPr lang="vi-VN" sz="2400" b="1"/>
              <a:t>ơ</a:t>
            </a:r>
            <a:r>
              <a:rPr lang="en-US" sz="2400" b="1"/>
              <a:t>)</a:t>
            </a:r>
          </a:p>
          <a:p>
            <a:pPr>
              <a:lnSpc>
                <a:spcPct val="130000"/>
              </a:lnSpc>
            </a:pPr>
            <a:r>
              <a:rPr lang="en-US" sz="2400" b="1"/>
              <a:t>có hình ảnh so sánh âm thanh</a:t>
            </a:r>
          </a:p>
          <a:p>
            <a:pPr>
              <a:lnSpc>
                <a:spcPct val="130000"/>
              </a:lnSpc>
            </a:pPr>
            <a:r>
              <a:rPr lang="en-US" sz="2400" b="1"/>
              <a:t>với âm thanh.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8277225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10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8196263" y="-14288"/>
            <a:ext cx="838200" cy="838201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824865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8205788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824865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8191500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8248650" y="-14288"/>
            <a:ext cx="838200" cy="838201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8196263" y="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8153400" y="-28575"/>
            <a:ext cx="990600" cy="93027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  <p:bldP spid="25605" grpId="0" animBg="1"/>
      <p:bldP spid="25605" grpId="1" animBg="1"/>
      <p:bldP spid="25606" grpId="0" animBg="1" autoUpdateAnimBg="0"/>
      <p:bldP spid="25606" grpId="1" animBg="1"/>
      <p:bldP spid="25606" grpId="2" animBg="1"/>
      <p:bldP spid="25607" grpId="0" animBg="1" autoUpdateAnimBg="0"/>
      <p:bldP spid="25607" grpId="1" animBg="1"/>
      <p:bldP spid="25608" grpId="0" animBg="1" autoUpdateAnimBg="0"/>
      <p:bldP spid="25608" grpId="1" animBg="1"/>
      <p:bldP spid="25609" grpId="0" animBg="1" autoUpdateAnimBg="0"/>
      <p:bldP spid="25609" grpId="1" animBg="1"/>
      <p:bldP spid="25610" grpId="0" animBg="1" autoUpdateAnimBg="0"/>
      <p:bldP spid="25610" grpId="1" animBg="1"/>
      <p:bldP spid="25611" grpId="0" animBg="1" autoUpdateAnimBg="0"/>
      <p:bldP spid="25611" grpId="1" animBg="1"/>
      <p:bldP spid="25612" grpId="0" animBg="1" autoUpdateAnimBg="0"/>
      <p:bldP spid="25612" grpId="1" animBg="1"/>
      <p:bldP spid="25613" grpId="0" animBg="1" autoUpdateAnimBg="0"/>
      <p:bldP spid="25613" grpId="1" animBg="1"/>
      <p:bldP spid="25614" grpId="0" animBg="1" autoUpdateAnimBg="0"/>
      <p:bldP spid="25614" grpId="1" animBg="1"/>
      <p:bldP spid="25615" grpId="0" animBg="1" autoUpdateAnimBg="0"/>
      <p:bldP spid="25615" grpId="1" animBg="1"/>
      <p:bldP spid="25616" grpId="0" animBg="1" autoUpdateAnimBg="0"/>
      <p:bldP spid="256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1"/>
          <p:cNvSpPr txBox="1">
            <a:spLocks noChangeArrowheads="1"/>
          </p:cNvSpPr>
          <p:nvPr/>
        </p:nvSpPr>
        <p:spPr bwMode="auto">
          <a:xfrm>
            <a:off x="4051300" y="558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Luyện từ và câu</a:t>
            </a:r>
          </a:p>
        </p:txBody>
      </p:sp>
      <p:sp>
        <p:nvSpPr>
          <p:cNvPr id="3075" name="Line 63"/>
          <p:cNvSpPr>
            <a:spLocks noChangeShapeType="1"/>
          </p:cNvSpPr>
          <p:nvPr/>
        </p:nvSpPr>
        <p:spPr bwMode="auto">
          <a:xfrm>
            <a:off x="4114800" y="9429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3048000" y="8905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So sánh. Dấu chấm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1433513" y="1371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 Đọc </a:t>
            </a:r>
            <a:r>
              <a:rPr lang="vi-VN" b="1"/>
              <a:t>đ</a:t>
            </a:r>
            <a:r>
              <a:rPr lang="en-US" b="1"/>
              <a:t>oạn th</a:t>
            </a:r>
            <a:r>
              <a:rPr lang="vi-VN" b="1"/>
              <a:t>ơ</a:t>
            </a:r>
            <a:r>
              <a:rPr lang="en-US" b="1"/>
              <a:t> sau và trả lời câu hỏi</a:t>
            </a:r>
          </a:p>
        </p:txBody>
      </p:sp>
      <p:sp>
        <p:nvSpPr>
          <p:cNvPr id="4166" name="AutoShape 70"/>
          <p:cNvSpPr>
            <a:spLocks noChangeArrowheads="1"/>
          </p:cNvSpPr>
          <p:nvPr/>
        </p:nvSpPr>
        <p:spPr bwMode="auto">
          <a:xfrm>
            <a:off x="2895600" y="1828800"/>
            <a:ext cx="4267200" cy="37338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3886200" y="2819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Đã có ai lắng nghe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3890963" y="3200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Tiếng m</a:t>
            </a:r>
            <a:r>
              <a:rPr lang="vi-VN">
                <a:solidFill>
                  <a:srgbClr val="0000CC"/>
                </a:solidFill>
              </a:rPr>
              <a:t>ư</a:t>
            </a:r>
            <a:r>
              <a:rPr lang="en-US">
                <a:solidFill>
                  <a:srgbClr val="0000CC"/>
                </a:solidFill>
              </a:rPr>
              <a:t>a 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4929188" y="3200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trong rừng cọ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3929063" y="360045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Nh</a:t>
            </a:r>
            <a:r>
              <a:rPr lang="vi-VN">
                <a:solidFill>
                  <a:srgbClr val="0000CC"/>
                </a:solidFill>
              </a:rPr>
              <a:t>ư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4171" name="Text Box 75"/>
          <p:cNvSpPr txBox="1">
            <a:spLocks noChangeArrowheads="1"/>
          </p:cNvSpPr>
          <p:nvPr/>
        </p:nvSpPr>
        <p:spPr bwMode="auto">
          <a:xfrm>
            <a:off x="4405313" y="360045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tiếng thác</a:t>
            </a: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4972050" y="39909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trận gió.</a:t>
            </a:r>
          </a:p>
        </p:txBody>
      </p: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5376863" y="358616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dội về</a:t>
            </a:r>
          </a:p>
        </p:txBody>
      </p:sp>
      <p:sp>
        <p:nvSpPr>
          <p:cNvPr id="4174" name="Text Box 78"/>
          <p:cNvSpPr txBox="1">
            <a:spLocks noChangeArrowheads="1"/>
          </p:cNvSpPr>
          <p:nvPr/>
        </p:nvSpPr>
        <p:spPr bwMode="auto">
          <a:xfrm>
            <a:off x="3919538" y="40005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Nh</a:t>
            </a:r>
            <a:r>
              <a:rPr lang="vi-VN">
                <a:solidFill>
                  <a:srgbClr val="0000CC"/>
                </a:solidFill>
              </a:rPr>
              <a:t>ư</a:t>
            </a:r>
            <a:r>
              <a:rPr lang="en-US">
                <a:solidFill>
                  <a:srgbClr val="0000CC"/>
                </a:solidFill>
              </a:rPr>
              <a:t> ào ào</a:t>
            </a:r>
          </a:p>
        </p:txBody>
      </p: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4629150" y="4397375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NGUYỄN VIẾT BÌNH</a:t>
            </a:r>
          </a:p>
        </p:txBody>
      </p:sp>
      <p:sp>
        <p:nvSpPr>
          <p:cNvPr id="4176" name="AutoShape 80"/>
          <p:cNvSpPr>
            <a:spLocks noChangeArrowheads="1"/>
          </p:cNvSpPr>
          <p:nvPr/>
        </p:nvSpPr>
        <p:spPr bwMode="auto">
          <a:xfrm>
            <a:off x="7191375" y="914400"/>
            <a:ext cx="1952625" cy="2324100"/>
          </a:xfrm>
          <a:prstGeom prst="cloudCallout">
            <a:avLst>
              <a:gd name="adj1" fmla="val -84310"/>
              <a:gd name="adj2" fmla="val 52870"/>
            </a:avLst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Tiếng m</a:t>
            </a:r>
            <a:r>
              <a:rPr lang="vi-VN" sz="1600"/>
              <a:t>ư</a:t>
            </a:r>
            <a:r>
              <a:rPr lang="en-US" sz="1600"/>
              <a:t>a trong rừng cọ </a:t>
            </a:r>
            <a:r>
              <a:rPr lang="vi-VN" sz="1600"/>
              <a:t>đư</a:t>
            </a:r>
            <a:r>
              <a:rPr lang="en-US" sz="1600"/>
              <a:t>ợc so sánh với âm thanh nào ?</a:t>
            </a:r>
          </a:p>
        </p:txBody>
      </p:sp>
      <p:sp>
        <p:nvSpPr>
          <p:cNvPr id="4180" name="AutoShape 84"/>
          <p:cNvSpPr>
            <a:spLocks noChangeArrowheads="1"/>
          </p:cNvSpPr>
          <p:nvPr/>
        </p:nvSpPr>
        <p:spPr bwMode="auto">
          <a:xfrm>
            <a:off x="-195263" y="3124200"/>
            <a:ext cx="3352801" cy="2743200"/>
          </a:xfrm>
          <a:prstGeom prst="irregularSeal1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Qua sự so sánh trên, </a:t>
            </a:r>
          </a:p>
          <a:p>
            <a:pPr algn="ctr"/>
            <a:r>
              <a:rPr lang="en-US" sz="1600"/>
              <a:t>em hình dung tiếng m</a:t>
            </a:r>
            <a:r>
              <a:rPr lang="vi-VN" sz="1600"/>
              <a:t>ư</a:t>
            </a:r>
            <a:r>
              <a:rPr lang="en-US" sz="1600"/>
              <a:t>a </a:t>
            </a:r>
          </a:p>
          <a:p>
            <a:pPr algn="ctr"/>
            <a:r>
              <a:rPr lang="en-US" sz="1600"/>
              <a:t>trong rừng cọ ra sao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0" grpId="0"/>
      <p:bldP spid="4164" grpId="0"/>
      <p:bldP spid="4166" grpId="0" animBg="1"/>
      <p:bldP spid="4167" grpId="0"/>
      <p:bldP spid="4168" grpId="0"/>
      <p:bldP spid="4168" grpId="1"/>
      <p:bldP spid="4169" grpId="0"/>
      <p:bldP spid="4170" grpId="0"/>
      <p:bldP spid="4171" grpId="0"/>
      <p:bldP spid="4171" grpId="1"/>
      <p:bldP spid="4172" grpId="0"/>
      <p:bldP spid="4172" grpId="1"/>
      <p:bldP spid="4173" grpId="0"/>
      <p:bldP spid="4174" grpId="0"/>
      <p:bldP spid="4175" grpId="0"/>
      <p:bldP spid="4176" grpId="0" animBg="1"/>
      <p:bldP spid="4176" grpId="1" animBg="1"/>
      <p:bldP spid="4180" grpId="0" animBg="1"/>
      <p:bldP spid="418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051300" y="558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Luyện từ và câu</a:t>
            </a: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4114800" y="9429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048000" y="8905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So sánh. Dấu chấm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433513" y="1371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1. Đọc </a:t>
            </a:r>
            <a:r>
              <a:rPr lang="vi-VN" b="1"/>
              <a:t>đ</a:t>
            </a:r>
            <a:r>
              <a:rPr lang="en-US" b="1"/>
              <a:t>oạn th</a:t>
            </a:r>
            <a:r>
              <a:rPr lang="vi-VN" b="1"/>
              <a:t>ơ</a:t>
            </a:r>
            <a:r>
              <a:rPr lang="en-US" b="1"/>
              <a:t> sau và trả lời câu hỏi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2895600" y="1828800"/>
            <a:ext cx="4267200" cy="37338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886200" y="2819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Đã có ai lắng nghe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3890963" y="3200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Tiếng m</a:t>
            </a:r>
            <a:r>
              <a:rPr lang="vi-VN">
                <a:solidFill>
                  <a:srgbClr val="FF0000"/>
                </a:solidFill>
              </a:rPr>
              <a:t>ư</a:t>
            </a:r>
            <a:r>
              <a:rPr lang="en-US">
                <a:solidFill>
                  <a:srgbClr val="FF0000"/>
                </a:solidFill>
              </a:rPr>
              <a:t>a 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4929188" y="3200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trong rừng cọ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3929063" y="360045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Nh</a:t>
            </a:r>
            <a:r>
              <a:rPr lang="vi-VN">
                <a:solidFill>
                  <a:srgbClr val="0000CC"/>
                </a:solidFill>
              </a:rPr>
              <a:t>ư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4405313" y="360045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tiếng thác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4972050" y="39909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CC33"/>
                </a:solidFill>
              </a:rPr>
              <a:t>trận gió.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5376863" y="358616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dội về</a:t>
            </a: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3919538" y="40005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Nh</a:t>
            </a:r>
            <a:r>
              <a:rPr lang="vi-VN">
                <a:solidFill>
                  <a:srgbClr val="0000CC"/>
                </a:solidFill>
              </a:rPr>
              <a:t>ư</a:t>
            </a:r>
            <a:r>
              <a:rPr lang="en-US">
                <a:solidFill>
                  <a:srgbClr val="0000CC"/>
                </a:solidFill>
              </a:rPr>
              <a:t> ào ào</a:t>
            </a:r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4629150" y="4397375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NGUYỄN VIẾT BÌNH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0" name="Group 36"/>
          <p:cNvGraphicFramePr>
            <a:graphicFrameLocks noGrp="1"/>
          </p:cNvGraphicFramePr>
          <p:nvPr>
            <p:ph/>
          </p:nvPr>
        </p:nvGraphicFramePr>
        <p:xfrm>
          <a:off x="1066800" y="5129213"/>
          <a:ext cx="7315200" cy="1652587"/>
        </p:xfrm>
        <a:graphic>
          <a:graphicData uri="http://schemas.openxmlformats.org/drawingml/2006/table">
            <a:tbl>
              <a:tblPr/>
              <a:tblGrid>
                <a:gridCol w="2438400"/>
                <a:gridCol w="1828800"/>
                <a:gridCol w="3048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¢m thanh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Tõ so s¸nh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¢m thanh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nh­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nh­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nh­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1"/>
                    </a:solidFill>
                  </a:tcPr>
                </a:tc>
              </a:tr>
            </a:tbl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671638" y="5567363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Tiếng suối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676400" y="5915025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Tiếng suối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666875" y="6253163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Tiếng chim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943600" y="5591175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tiếng </a:t>
            </a:r>
            <a:r>
              <a:rPr lang="vi-VN"/>
              <a:t>đ</a:t>
            </a:r>
            <a:r>
              <a:rPr lang="en-US"/>
              <a:t>àn cầm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962650" y="596106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tiếng hát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10200" y="6308725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tiếng xóc những rổ tiền </a:t>
            </a:r>
            <a:r>
              <a:rPr lang="vi-VN"/>
              <a:t>đ</a:t>
            </a:r>
            <a:r>
              <a:rPr lang="en-US"/>
              <a:t>ồng.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376363" y="5562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366838" y="590073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366838" y="622458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</a:t>
            </a:r>
          </a:p>
        </p:txBody>
      </p:sp>
      <p:sp>
        <p:nvSpPr>
          <p:cNvPr id="6169" name="Text Box 26"/>
          <p:cNvSpPr txBox="1">
            <a:spLocks noChangeArrowheads="1"/>
          </p:cNvSpPr>
          <p:nvPr/>
        </p:nvSpPr>
        <p:spPr bwMode="auto">
          <a:xfrm>
            <a:off x="4051300" y="2540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Luyện từ và câu</a:t>
            </a:r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4086225" y="6381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Text Box 28"/>
          <p:cNvSpPr txBox="1">
            <a:spLocks noChangeArrowheads="1"/>
          </p:cNvSpPr>
          <p:nvPr/>
        </p:nvSpPr>
        <p:spPr bwMode="auto">
          <a:xfrm>
            <a:off x="3133725" y="59055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So sánh. Dấu chấm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57200" y="1143000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B</a:t>
            </a:r>
            <a:r>
              <a:rPr lang="en-US" sz="1600" b="1"/>
              <a:t>ài 2: </a:t>
            </a:r>
            <a:r>
              <a:rPr lang="en-US" b="1"/>
              <a:t>Hãy tìm những âm thanh </a:t>
            </a:r>
            <a:r>
              <a:rPr lang="vi-VN" b="1"/>
              <a:t>đư</a:t>
            </a:r>
            <a:r>
              <a:rPr lang="en-US" b="1"/>
              <a:t>ợc so sánh với nhau trong mỗi câu v</a:t>
            </a:r>
            <a:r>
              <a:rPr lang="vi-VN" b="1"/>
              <a:t>ă</a:t>
            </a:r>
            <a:r>
              <a:rPr lang="en-US" b="1"/>
              <a:t>n, câu th</a:t>
            </a:r>
            <a:r>
              <a:rPr lang="vi-VN" b="1"/>
              <a:t>ơ</a:t>
            </a:r>
            <a:r>
              <a:rPr lang="en-US" b="1"/>
              <a:t> d</a:t>
            </a:r>
            <a:r>
              <a:rPr lang="vi-VN" b="1"/>
              <a:t>ư</a:t>
            </a:r>
            <a:r>
              <a:rPr lang="en-US" b="1"/>
              <a:t>ới </a:t>
            </a:r>
            <a:r>
              <a:rPr lang="vi-VN" b="1"/>
              <a:t>đ</a:t>
            </a:r>
            <a:r>
              <a:rPr lang="en-US" b="1"/>
              <a:t>ây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447800" y="1676400"/>
            <a:ext cx="5105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40000"/>
              </a:spcBef>
              <a:buFontTx/>
              <a:buAutoNum type="alphaLcParenR"/>
            </a:pPr>
            <a:r>
              <a:rPr lang="en-US"/>
              <a:t>           Côn S</a:t>
            </a:r>
            <a:r>
              <a:rPr lang="vi-VN"/>
              <a:t>ơ</a:t>
            </a:r>
            <a:r>
              <a:rPr lang="en-US"/>
              <a:t>n suối chảy rì rầm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</a:pPr>
            <a:r>
              <a:rPr lang="en-US"/>
              <a:t>	Ta nghe nh</a:t>
            </a:r>
            <a:r>
              <a:rPr lang="vi-VN"/>
              <a:t>ư</a:t>
            </a:r>
            <a:r>
              <a:rPr lang="en-US"/>
              <a:t> tiếng </a:t>
            </a:r>
            <a:r>
              <a:rPr lang="vi-VN"/>
              <a:t>đ</a:t>
            </a:r>
            <a:r>
              <a:rPr lang="en-US"/>
              <a:t>àn cầm bên tai.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</a:pPr>
            <a:r>
              <a:rPr lang="en-US"/>
              <a:t>				</a:t>
            </a:r>
            <a:r>
              <a:rPr lang="en-US" sz="1200"/>
              <a:t>NGUYỄN TRÃI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457325" y="2876550"/>
            <a:ext cx="464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65000"/>
              </a:lnSpc>
              <a:spcBef>
                <a:spcPct val="40000"/>
              </a:spcBef>
            </a:pPr>
            <a:r>
              <a:rPr lang="en-US"/>
              <a:t>b)        Tiếng suối trong nh</a:t>
            </a:r>
            <a:r>
              <a:rPr lang="vi-VN"/>
              <a:t>ư</a:t>
            </a:r>
            <a:r>
              <a:rPr lang="en-US"/>
              <a:t> tiếng hát xa</a:t>
            </a:r>
          </a:p>
          <a:p>
            <a:pPr marL="342900" indent="-342900">
              <a:lnSpc>
                <a:spcPct val="65000"/>
              </a:lnSpc>
              <a:spcBef>
                <a:spcPct val="40000"/>
              </a:spcBef>
            </a:pPr>
            <a:r>
              <a:rPr lang="en-US"/>
              <a:t>            Tr</a:t>
            </a:r>
            <a:r>
              <a:rPr lang="vi-VN"/>
              <a:t>ă</a:t>
            </a:r>
            <a:r>
              <a:rPr lang="en-US"/>
              <a:t>ng lồng cổ thụ bóng lồng hoa.</a:t>
            </a:r>
          </a:p>
          <a:p>
            <a:pPr marL="342900" indent="-342900">
              <a:lnSpc>
                <a:spcPct val="65000"/>
              </a:lnSpc>
              <a:spcBef>
                <a:spcPct val="40000"/>
              </a:spcBef>
            </a:pPr>
            <a:r>
              <a:rPr lang="en-US"/>
              <a:t>				</a:t>
            </a:r>
            <a:r>
              <a:rPr lang="en-US" sz="1200"/>
              <a:t>HỒ CHÍ MINH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1047750" y="3738563"/>
            <a:ext cx="77152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       c)     Mỗi lúc, tôi càng nghe rõ tiếng chim kêu náo </a:t>
            </a:r>
            <a:r>
              <a:rPr lang="vi-VN"/>
              <a:t>đ</a:t>
            </a:r>
            <a:r>
              <a:rPr lang="en-US"/>
              <a:t>ộng nh</a:t>
            </a:r>
            <a:r>
              <a:rPr lang="vi-VN"/>
              <a:t>ư</a:t>
            </a:r>
            <a:r>
              <a:rPr lang="en-US"/>
              <a:t> tiếng xóc những rổ tiền </a:t>
            </a:r>
            <a:r>
              <a:rPr lang="vi-VN"/>
              <a:t>đ</a:t>
            </a:r>
            <a:r>
              <a:rPr lang="en-US"/>
              <a:t>ồng. Chim </a:t>
            </a:r>
            <a:r>
              <a:rPr lang="vi-VN"/>
              <a:t>đ</a:t>
            </a:r>
            <a:r>
              <a:rPr lang="en-US"/>
              <a:t>ậu chen nhau trắng xóa trên những </a:t>
            </a:r>
            <a:r>
              <a:rPr lang="vi-VN"/>
              <a:t>đ</a:t>
            </a:r>
            <a:r>
              <a:rPr lang="en-US"/>
              <a:t>ầu cây mắm, cây chà là, cây vẹt rụng trụi gần hết lá.</a:t>
            </a:r>
          </a:p>
          <a:p>
            <a:pPr marL="342900" indent="-342900">
              <a:spcBef>
                <a:spcPct val="50000"/>
              </a:spcBef>
            </a:pPr>
            <a:r>
              <a:rPr lang="en-US" sz="1200" b="1"/>
              <a:t>					</a:t>
            </a:r>
            <a:r>
              <a:rPr lang="en-US" sz="1200"/>
              <a:t>	                           ĐOÀN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0" grpId="1"/>
      <p:bldP spid="6160" grpId="2"/>
      <p:bldP spid="6161" grpId="0"/>
      <p:bldP spid="6161" grpId="1"/>
      <p:bldP spid="6161" grpId="2"/>
      <p:bldP spid="6162" grpId="0"/>
      <p:bldP spid="6163" grpId="0"/>
      <p:bldP spid="6163" grpId="1"/>
      <p:bldP spid="6163" grpId="2"/>
      <p:bldP spid="6164" grpId="0"/>
      <p:bldP spid="6164" grpId="1"/>
      <p:bldP spid="6164" grpId="2"/>
      <p:bldP spid="6165" grpId="0"/>
      <p:bldP spid="6166" grpId="0"/>
      <p:bldP spid="6167" grpId="0"/>
      <p:bldP spid="6168" grpId="0"/>
      <p:bldP spid="6175" grpId="0"/>
      <p:bldP spid="6176" grpId="0"/>
      <p:bldP spid="6177" grpId="0"/>
      <p:bldP spid="6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051300" y="558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Luyện từ và câu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4114800" y="9429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048000" y="8905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So sánh. Dấu chấm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33513" y="1843088"/>
            <a:ext cx="7710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3. Ngắt </a:t>
            </a:r>
            <a:r>
              <a:rPr lang="vi-VN" b="1"/>
              <a:t>đ</a:t>
            </a:r>
            <a:r>
              <a:rPr lang="en-US" b="1"/>
              <a:t>oạn v</a:t>
            </a:r>
            <a:r>
              <a:rPr lang="vi-VN" b="1"/>
              <a:t>ă</a:t>
            </a:r>
            <a:r>
              <a:rPr lang="en-US" b="1"/>
              <a:t>n d</a:t>
            </a:r>
            <a:r>
              <a:rPr lang="vi-VN" b="1"/>
              <a:t>ư</a:t>
            </a:r>
            <a:r>
              <a:rPr lang="en-US" b="1"/>
              <a:t>ới </a:t>
            </a:r>
            <a:r>
              <a:rPr lang="vi-VN" b="1"/>
              <a:t>đ</a:t>
            </a:r>
            <a:r>
              <a:rPr lang="en-US" b="1"/>
              <a:t>ây thành 5 câu và chép lại cho </a:t>
            </a:r>
            <a:r>
              <a:rPr lang="vi-VN" b="1"/>
              <a:t>đ</a:t>
            </a:r>
            <a:r>
              <a:rPr lang="en-US" b="1"/>
              <a:t>úng chính tả: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47800" y="2819400"/>
            <a:ext cx="693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Trên n</a:t>
            </a:r>
            <a:r>
              <a:rPr lang="vi-VN"/>
              <a:t>ươ</a:t>
            </a:r>
            <a:r>
              <a:rPr lang="en-US"/>
              <a:t>ng, mỗi ng</a:t>
            </a:r>
            <a:r>
              <a:rPr lang="vi-VN"/>
              <a:t>ư</a:t>
            </a:r>
            <a:r>
              <a:rPr lang="en-US"/>
              <a:t>ời một việc ng</a:t>
            </a:r>
            <a:r>
              <a:rPr lang="vi-VN"/>
              <a:t>ư</a:t>
            </a:r>
            <a:r>
              <a:rPr lang="en-US"/>
              <a:t>ời lớn thì </a:t>
            </a:r>
            <a:r>
              <a:rPr lang="vi-VN"/>
              <a:t>đ</a:t>
            </a:r>
            <a:r>
              <a:rPr lang="en-US"/>
              <a:t>ánh trâu ra cày các bà mẹ cúi lom khom tra ngô các cụ già nhặt cỏ, </a:t>
            </a:r>
            <a:r>
              <a:rPr lang="vi-VN"/>
              <a:t>đ</a:t>
            </a:r>
            <a:r>
              <a:rPr lang="en-US"/>
              <a:t>ốt lá mấy chú bé </a:t>
            </a:r>
            <a:r>
              <a:rPr lang="vi-VN"/>
              <a:t>đ</a:t>
            </a:r>
            <a:r>
              <a:rPr lang="en-US"/>
              <a:t>i bắc bếp thổi c</a:t>
            </a:r>
            <a:r>
              <a:rPr lang="vi-VN"/>
              <a:t>ơ</a:t>
            </a:r>
            <a:r>
              <a:rPr lang="en-US"/>
              <a:t>m.</a:t>
            </a:r>
          </a:p>
          <a:p>
            <a:pPr>
              <a:spcBef>
                <a:spcPct val="50000"/>
              </a:spcBef>
            </a:pPr>
            <a:r>
              <a:rPr lang="en-US" i="1"/>
              <a:t>				</a:t>
            </a:r>
            <a:r>
              <a:rPr lang="en-US" sz="1400" i="1"/>
              <a:t>	     Theo</a:t>
            </a:r>
            <a:r>
              <a:rPr lang="en-US"/>
              <a:t> </a:t>
            </a:r>
            <a:r>
              <a:rPr lang="en-US" sz="1200"/>
              <a:t>TÔ HOÀI 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447800" y="2806700"/>
            <a:ext cx="708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rên n</a:t>
            </a:r>
            <a:r>
              <a:rPr lang="vi-VN"/>
              <a:t>ươ</a:t>
            </a:r>
            <a:r>
              <a:rPr lang="en-US"/>
              <a:t>ng, mỗi ng</a:t>
            </a:r>
            <a:r>
              <a:rPr lang="vi-VN"/>
              <a:t>ư</a:t>
            </a:r>
            <a:r>
              <a:rPr lang="en-US"/>
              <a:t>ời một việc. </a:t>
            </a: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/>
              <a:t>g</a:t>
            </a:r>
            <a:r>
              <a:rPr lang="vi-VN"/>
              <a:t>ư</a:t>
            </a:r>
            <a:r>
              <a:rPr lang="en-US"/>
              <a:t>ời lớn thì </a:t>
            </a:r>
            <a:r>
              <a:rPr lang="vi-VN"/>
              <a:t>đ</a:t>
            </a:r>
            <a:r>
              <a:rPr lang="en-US"/>
              <a:t>ánh trâu ra cày.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ác bà mẹ cúi lom khom tra ngô.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ác cụ già nhặt cỏ, </a:t>
            </a:r>
            <a:r>
              <a:rPr lang="vi-VN"/>
              <a:t>đ</a:t>
            </a:r>
            <a:r>
              <a:rPr lang="en-US"/>
              <a:t>ốt lá. </a:t>
            </a:r>
            <a:r>
              <a:rPr lang="en-US">
                <a:solidFill>
                  <a:srgbClr val="FF0000"/>
                </a:solidFill>
              </a:rPr>
              <a:t>M</a:t>
            </a:r>
            <a:r>
              <a:rPr lang="en-US"/>
              <a:t>ấy chú bé </a:t>
            </a:r>
            <a:r>
              <a:rPr lang="vi-VN"/>
              <a:t>đ</a:t>
            </a:r>
            <a:r>
              <a:rPr lang="en-US"/>
              <a:t>i bắc bếp thổi c</a:t>
            </a:r>
            <a:r>
              <a:rPr lang="vi-VN"/>
              <a:t>ơ</a:t>
            </a:r>
            <a:r>
              <a:rPr lang="en-US"/>
              <a:t>m.</a:t>
            </a:r>
          </a:p>
          <a:p>
            <a:pPr>
              <a:spcBef>
                <a:spcPct val="50000"/>
              </a:spcBef>
            </a:pPr>
            <a:r>
              <a:rPr lang="en-US" i="1"/>
              <a:t>				</a:t>
            </a:r>
            <a:r>
              <a:rPr lang="en-US" sz="1400" i="1"/>
              <a:t>	     Theo</a:t>
            </a:r>
            <a:r>
              <a:rPr lang="en-US"/>
              <a:t> </a:t>
            </a:r>
            <a:r>
              <a:rPr lang="en-US" sz="1200"/>
              <a:t>TÔ HOÀI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1" grpId="1"/>
      <p:bldP spid="11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430213" y="804863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AI NHANH AI ĐÚNG</a:t>
            </a:r>
          </a:p>
        </p:txBody>
      </p:sp>
      <p:pic>
        <p:nvPicPr>
          <p:cNvPr id="8195" name="Picture 3" descr="a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63775"/>
            <a:ext cx="2209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a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293938"/>
            <a:ext cx="20574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a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09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196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900" y="4495800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038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430213" y="804863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AI NHANH AI ĐÚNG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2971800" y="2024063"/>
            <a:ext cx="2895600" cy="1566862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/>
              <a:t>Dễ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971800" y="3681413"/>
            <a:ext cx="2895600" cy="1566862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/>
              <a:t>Vừa</a:t>
            </a: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2967038" y="5291138"/>
            <a:ext cx="2895600" cy="1566862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/>
              <a:t>Khó</a:t>
            </a:r>
          </a:p>
        </p:txBody>
      </p:sp>
      <p:pic>
        <p:nvPicPr>
          <p:cNvPr id="22540" name="Picture 12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18510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  <p:bldP spid="225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2133600" y="533400"/>
            <a:ext cx="533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blue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36708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3048000"/>
            <a:ext cx="20050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BD2053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3738" y="-14288"/>
            <a:ext cx="2095500" cy="398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BALLOO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971800"/>
            <a:ext cx="43053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BALLOO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00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26670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533</TotalTime>
  <Words>600</Words>
  <Application>Microsoft Office PowerPoint</Application>
  <PresentationFormat>On-screen Show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.VnArial Narrow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</dc:creator>
  <cp:lastModifiedBy>CSTeam</cp:lastModifiedBy>
  <cp:revision>32</cp:revision>
  <dcterms:created xsi:type="dcterms:W3CDTF">2008-10-29T01:35:54Z</dcterms:created>
  <dcterms:modified xsi:type="dcterms:W3CDTF">2016-06-29T10:06:51Z</dcterms:modified>
</cp:coreProperties>
</file>