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75" r:id="rId7"/>
    <p:sldId id="276" r:id="rId8"/>
    <p:sldId id="280" r:id="rId9"/>
    <p:sldId id="277" r:id="rId10"/>
    <p:sldId id="279" r:id="rId11"/>
    <p:sldId id="278" r:id="rId12"/>
    <p:sldId id="281" r:id="rId13"/>
    <p:sldId id="282" r:id="rId14"/>
    <p:sldId id="283" r:id="rId15"/>
    <p:sldId id="284" r:id="rId16"/>
    <p:sldId id="285" r:id="rId17"/>
    <p:sldId id="28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Rg st="1" end="17"/>
    <p:penClr>
      <a:schemeClr val="tx1"/>
    </p:penClr>
  </p:showPr>
  <p:clrMru>
    <a:srgbClr val="FFFF99"/>
    <a:srgbClr val="CCFF99"/>
    <a:srgbClr val="99FF99"/>
    <a:srgbClr val="0000FF"/>
    <a:srgbClr val="FF3300"/>
    <a:srgbClr val="BFFA9E"/>
    <a:srgbClr val="99FF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D33F-55D3-42B8-B230-F8ED1753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120DA-CA3D-4A96-B64E-E76F13C02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C171-5140-4C6D-9E01-7E4ABBD79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2CBE9-82A7-4F6A-836E-AF98E393F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B083-0CF6-49C4-9464-127E195A9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EAB0-4CCB-4B45-864B-92E029BA4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83E3-9371-486F-B4F6-757830B4F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5CCF6-614C-4726-905C-546422A7D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C9B8-71F7-4264-BE26-5F2B25181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85CD-079F-44A6-B6EA-CAE10C855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72A2-9FE4-4CDA-B46E-9D1A6E906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5E1B912-DB4D-41CC-AAF2-43E5FC102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Clip" r:id="rId3" imgW="2685714" imgH="4180952" progId="MS_ClipArt_Gallery.2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886200" y="1828800"/>
          <a:ext cx="1000125" cy="1384300"/>
        </p:xfrm>
        <a:graphic>
          <a:graphicData uri="http://schemas.openxmlformats.org/presentationml/2006/ole">
            <p:oleObj spid="_x0000_s2051" name="Clip" r:id="rId4" imgW="6276190" imgH="9485714" progId="MS_ClipArt_Gallery.2">
              <p:embed/>
            </p:oleObj>
          </a:graphicData>
        </a:graphic>
      </p:graphicFrame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48006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legacyObliqueBottom"/>
              <a:lightRig rig="legacyFlat3" dir="b"/>
            </a:scene3d>
            <a:sp3d extrusionH="430200" prstMaterial="legacyMatte">
              <a:extrusionClr>
                <a:srgbClr val="BFFA9E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THIẾT KẾ BÀI GIẢNG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952750" y="3260725"/>
            <a:ext cx="33099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500" b="1">
                <a:solidFill>
                  <a:srgbClr val="0000FF"/>
                </a:solidFill>
                <a:latin typeface="Arial" charset="0"/>
              </a:rPr>
              <a:t>HÀNG VÀ LỚP</a:t>
            </a:r>
            <a:endParaRPr lang="en-US" sz="35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5"/>
          <p:cNvGrpSpPr>
            <a:grpSpLocks/>
          </p:cNvGrpSpPr>
          <p:nvPr/>
        </p:nvGrpSpPr>
        <p:grpSpPr bwMode="auto">
          <a:xfrm>
            <a:off x="457200" y="304800"/>
            <a:ext cx="8229600" cy="1981200"/>
            <a:chOff x="288" y="192"/>
            <a:chExt cx="5184" cy="1248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288" y="192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 u="sng">
                  <a:solidFill>
                    <a:srgbClr val="0000FF"/>
                  </a:solidFill>
                  <a:latin typeface="Arial" charset="0"/>
                </a:rPr>
                <a:t>Bài 2: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288" y="528"/>
              <a:ext cx="51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* Đọc các số sau và cho biết chữ số 3 ở mỗi số </a:t>
              </a:r>
              <a:r>
                <a:rPr lang="vi-VN" b="1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ó thuộc hàng nào?</a:t>
              </a:r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46 307</a:t>
              </a: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1536" y="115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56 032</a:t>
              </a: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2400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123 517</a:t>
              </a: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408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305 804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4368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960 783</a:t>
              </a:r>
            </a:p>
          </p:txBody>
        </p:sp>
      </p:grp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1676400" y="3013075"/>
            <a:ext cx="5867400" cy="2389188"/>
          </a:xfrm>
          <a:prstGeom prst="cloudCallout">
            <a:avLst>
              <a:gd name="adj1" fmla="val -27329"/>
              <a:gd name="adj2" fmla="val -75356"/>
            </a:avLst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  <a:latin typeface="Arial" charset="0"/>
              </a:rPr>
              <a:t>- N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sáu nghìn, không tr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ba hai.</a:t>
            </a:r>
          </a:p>
          <a:p>
            <a:pPr algn="ctr"/>
            <a:r>
              <a:rPr lang="en-US" b="1" i="1">
                <a:solidFill>
                  <a:srgbClr val="0000FF"/>
                </a:solidFill>
                <a:latin typeface="Arial" charset="0"/>
              </a:rPr>
              <a:t>Chữ số 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3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 thuộc hàng chục, lớp 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đơ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n vị.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457200" y="304800"/>
            <a:ext cx="8229600" cy="1981200"/>
            <a:chOff x="288" y="192"/>
            <a:chExt cx="5184" cy="1248"/>
          </a:xfrm>
        </p:grpSpPr>
        <p:sp>
          <p:nvSpPr>
            <p:cNvPr id="12292" name="Text Box 8"/>
            <p:cNvSpPr txBox="1">
              <a:spLocks noChangeArrowheads="1"/>
            </p:cNvSpPr>
            <p:nvPr/>
          </p:nvSpPr>
          <p:spPr bwMode="auto">
            <a:xfrm>
              <a:off x="288" y="192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 u="sng">
                  <a:solidFill>
                    <a:srgbClr val="0000FF"/>
                  </a:solidFill>
                  <a:latin typeface="Arial" charset="0"/>
                </a:rPr>
                <a:t>Bài 2: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293" name="Text Box 9"/>
            <p:cNvSpPr txBox="1">
              <a:spLocks noChangeArrowheads="1"/>
            </p:cNvSpPr>
            <p:nvPr/>
          </p:nvSpPr>
          <p:spPr bwMode="auto">
            <a:xfrm>
              <a:off x="288" y="528"/>
              <a:ext cx="51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* Đọc các số sau và cho biết chữ số 3 ở mỗi số </a:t>
              </a:r>
              <a:r>
                <a:rPr lang="vi-VN" b="1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ó thuộc hàng nào?</a:t>
              </a:r>
            </a:p>
          </p:txBody>
        </p:sp>
        <p:sp>
          <p:nvSpPr>
            <p:cNvPr id="12294" name="Text Box 10"/>
            <p:cNvSpPr txBox="1"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46 307</a:t>
              </a:r>
            </a:p>
          </p:txBody>
        </p:sp>
        <p:sp>
          <p:nvSpPr>
            <p:cNvPr id="12295" name="Text Box 11"/>
            <p:cNvSpPr txBox="1">
              <a:spLocks noChangeArrowheads="1"/>
            </p:cNvSpPr>
            <p:nvPr/>
          </p:nvSpPr>
          <p:spPr bwMode="auto">
            <a:xfrm>
              <a:off x="1536" y="115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56 032</a:t>
              </a:r>
            </a:p>
          </p:txBody>
        </p:sp>
        <p:sp>
          <p:nvSpPr>
            <p:cNvPr id="12296" name="Text Box 12"/>
            <p:cNvSpPr txBox="1">
              <a:spLocks noChangeArrowheads="1"/>
            </p:cNvSpPr>
            <p:nvPr/>
          </p:nvSpPr>
          <p:spPr bwMode="auto">
            <a:xfrm>
              <a:off x="2400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123 517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297" name="Text Box 13"/>
            <p:cNvSpPr txBox="1">
              <a:spLocks noChangeArrowheads="1"/>
            </p:cNvSpPr>
            <p:nvPr/>
          </p:nvSpPr>
          <p:spPr bwMode="auto">
            <a:xfrm>
              <a:off x="3408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305 804</a:t>
              </a:r>
            </a:p>
          </p:txBody>
        </p:sp>
        <p:sp>
          <p:nvSpPr>
            <p:cNvPr id="12298" name="Text Box 14"/>
            <p:cNvSpPr txBox="1">
              <a:spLocks noChangeArrowheads="1"/>
            </p:cNvSpPr>
            <p:nvPr/>
          </p:nvSpPr>
          <p:spPr bwMode="auto">
            <a:xfrm>
              <a:off x="4368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960 783</a:t>
              </a:r>
            </a:p>
          </p:txBody>
        </p:sp>
      </p:grp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1676400" y="3013075"/>
            <a:ext cx="5867400" cy="2389188"/>
          </a:xfrm>
          <a:prstGeom prst="cloudCallout">
            <a:avLst>
              <a:gd name="adj1" fmla="val -1056"/>
              <a:gd name="adj2" fmla="val -80523"/>
            </a:avLst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  <a:latin typeface="Arial" charset="0"/>
              </a:rPr>
              <a:t>- Một tr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hai ba nghìn n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tr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m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ời bẩy.</a:t>
            </a:r>
          </a:p>
          <a:p>
            <a:pPr algn="ctr"/>
            <a:r>
              <a:rPr lang="en-US" b="1" i="1">
                <a:solidFill>
                  <a:srgbClr val="0000FF"/>
                </a:solidFill>
                <a:latin typeface="Arial" charset="0"/>
              </a:rPr>
              <a:t>Chữ số 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3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 thuộc hàng nghìn, lớp nghìn.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457200" y="304800"/>
            <a:ext cx="8229600" cy="1981200"/>
            <a:chOff x="288" y="192"/>
            <a:chExt cx="5184" cy="1248"/>
          </a:xfrm>
        </p:grpSpPr>
        <p:sp>
          <p:nvSpPr>
            <p:cNvPr id="13316" name="Text Box 5"/>
            <p:cNvSpPr txBox="1">
              <a:spLocks noChangeArrowheads="1"/>
            </p:cNvSpPr>
            <p:nvPr/>
          </p:nvSpPr>
          <p:spPr bwMode="auto">
            <a:xfrm>
              <a:off x="288" y="192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 u="sng">
                  <a:solidFill>
                    <a:srgbClr val="0000FF"/>
                  </a:solidFill>
                  <a:latin typeface="Arial" charset="0"/>
                </a:rPr>
                <a:t>Bài 2: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3317" name="Text Box 6"/>
            <p:cNvSpPr txBox="1">
              <a:spLocks noChangeArrowheads="1"/>
            </p:cNvSpPr>
            <p:nvPr/>
          </p:nvSpPr>
          <p:spPr bwMode="auto">
            <a:xfrm>
              <a:off x="288" y="528"/>
              <a:ext cx="51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* Đọc các số sau và cho biết chữ số 3 ở mỗi số </a:t>
              </a:r>
              <a:r>
                <a:rPr lang="vi-VN" b="1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ó thuộc hàng nào?</a:t>
              </a:r>
            </a:p>
          </p:txBody>
        </p:sp>
        <p:sp>
          <p:nvSpPr>
            <p:cNvPr id="13318" name="Text Box 7"/>
            <p:cNvSpPr txBox="1"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46 307</a:t>
              </a:r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536" y="115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56 032</a:t>
              </a:r>
            </a:p>
          </p:txBody>
        </p:sp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2400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123 517</a:t>
              </a:r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3408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305 804</a:t>
              </a:r>
            </a:p>
          </p:txBody>
        </p:sp>
        <p:sp>
          <p:nvSpPr>
            <p:cNvPr id="13322" name="Text Box 11"/>
            <p:cNvSpPr txBox="1">
              <a:spLocks noChangeArrowheads="1"/>
            </p:cNvSpPr>
            <p:nvPr/>
          </p:nvSpPr>
          <p:spPr bwMode="auto">
            <a:xfrm>
              <a:off x="4368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960 783</a:t>
              </a:r>
            </a:p>
          </p:txBody>
        </p:sp>
      </p:grp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1676400" y="3013075"/>
            <a:ext cx="5867400" cy="2389188"/>
          </a:xfrm>
          <a:prstGeom prst="cloudCallout">
            <a:avLst>
              <a:gd name="adj1" fmla="val 25810"/>
              <a:gd name="adj2" fmla="val -82769"/>
            </a:avLst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  <a:latin typeface="Arial" charset="0"/>
              </a:rPr>
              <a:t>- Ba tr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linh n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nghìn tám tr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linh bốn.</a:t>
            </a:r>
          </a:p>
          <a:p>
            <a:pPr algn="ctr"/>
            <a:r>
              <a:rPr lang="en-US" b="1" i="1">
                <a:solidFill>
                  <a:srgbClr val="0000FF"/>
                </a:solidFill>
                <a:latin typeface="Arial" charset="0"/>
              </a:rPr>
              <a:t>Chữ số 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3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 thuộc hàng tr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nghìn, lớp nghìn.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457200" y="304800"/>
            <a:ext cx="8229600" cy="1981200"/>
            <a:chOff x="288" y="192"/>
            <a:chExt cx="5184" cy="1248"/>
          </a:xfrm>
        </p:grpSpPr>
        <p:sp>
          <p:nvSpPr>
            <p:cNvPr id="14340" name="Text Box 5"/>
            <p:cNvSpPr txBox="1">
              <a:spLocks noChangeArrowheads="1"/>
            </p:cNvSpPr>
            <p:nvPr/>
          </p:nvSpPr>
          <p:spPr bwMode="auto">
            <a:xfrm>
              <a:off x="288" y="192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 u="sng">
                  <a:solidFill>
                    <a:srgbClr val="0000FF"/>
                  </a:solidFill>
                  <a:latin typeface="Arial" charset="0"/>
                </a:rPr>
                <a:t>Bài 2: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4341" name="Text Box 6"/>
            <p:cNvSpPr txBox="1">
              <a:spLocks noChangeArrowheads="1"/>
            </p:cNvSpPr>
            <p:nvPr/>
          </p:nvSpPr>
          <p:spPr bwMode="auto">
            <a:xfrm>
              <a:off x="288" y="528"/>
              <a:ext cx="51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* Đọc các số sau và cho biết chữ số 3 ở mỗi số </a:t>
              </a:r>
              <a:r>
                <a:rPr lang="vi-VN" b="1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ó thuộc hàng nào?</a:t>
              </a:r>
            </a:p>
          </p:txBody>
        </p:sp>
        <p:sp>
          <p:nvSpPr>
            <p:cNvPr id="14342" name="Text Box 7"/>
            <p:cNvSpPr txBox="1"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46 307</a:t>
              </a:r>
            </a:p>
          </p:txBody>
        </p:sp>
        <p:sp>
          <p:nvSpPr>
            <p:cNvPr id="14343" name="Text Box 8"/>
            <p:cNvSpPr txBox="1">
              <a:spLocks noChangeArrowheads="1"/>
            </p:cNvSpPr>
            <p:nvPr/>
          </p:nvSpPr>
          <p:spPr bwMode="auto">
            <a:xfrm>
              <a:off x="1536" y="115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56 032</a:t>
              </a:r>
            </a:p>
          </p:txBody>
        </p:sp>
        <p:sp>
          <p:nvSpPr>
            <p:cNvPr id="14344" name="Text Box 9"/>
            <p:cNvSpPr txBox="1">
              <a:spLocks noChangeArrowheads="1"/>
            </p:cNvSpPr>
            <p:nvPr/>
          </p:nvSpPr>
          <p:spPr bwMode="auto">
            <a:xfrm>
              <a:off x="2400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123 517</a:t>
              </a:r>
            </a:p>
          </p:txBody>
        </p:sp>
        <p:sp>
          <p:nvSpPr>
            <p:cNvPr id="14345" name="Text Box 10"/>
            <p:cNvSpPr txBox="1">
              <a:spLocks noChangeArrowheads="1"/>
            </p:cNvSpPr>
            <p:nvPr/>
          </p:nvSpPr>
          <p:spPr bwMode="auto">
            <a:xfrm>
              <a:off x="3408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305 804</a:t>
              </a:r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4368" y="11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960 783</a:t>
              </a:r>
            </a:p>
          </p:txBody>
        </p:sp>
      </p:grp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1676400" y="3013075"/>
            <a:ext cx="5867400" cy="2389188"/>
          </a:xfrm>
          <a:prstGeom prst="cloudCallout">
            <a:avLst>
              <a:gd name="adj1" fmla="val 51486"/>
              <a:gd name="adj2" fmla="val -83514"/>
            </a:avLst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  <a:latin typeface="Arial" charset="0"/>
              </a:rPr>
              <a:t>- Chín tr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sáu m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i nghìn bẩy tr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tám ba.</a:t>
            </a:r>
          </a:p>
          <a:p>
            <a:pPr algn="ctr"/>
            <a:r>
              <a:rPr lang="en-US" b="1" i="1">
                <a:solidFill>
                  <a:srgbClr val="0000FF"/>
                </a:solidFill>
                <a:latin typeface="Arial" charset="0"/>
              </a:rPr>
              <a:t>Chữ số 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3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 thuộc hàng 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đơ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n vị, lớp 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đơ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n vị.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 u="sng">
                <a:solidFill>
                  <a:srgbClr val="0000FF"/>
                </a:solidFill>
                <a:latin typeface="Arial" charset="0"/>
              </a:rPr>
              <a:t>Bài 3: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3300"/>
                </a:solidFill>
                <a:latin typeface="Arial" charset="0"/>
              </a:rPr>
              <a:t>* Viết các số sau thành tổng: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Arial" charset="0"/>
              </a:rPr>
              <a:t>52 314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590800" y="1828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Arial" charset="0"/>
              </a:rPr>
              <a:t>503 060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343400" y="1828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Arial" charset="0"/>
              </a:rPr>
              <a:t>83 760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943600" y="1828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Arial" charset="0"/>
              </a:rPr>
              <a:t>176 091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85800" y="236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Arial" charset="0"/>
              </a:rPr>
              <a:t>Mẫu: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28600" y="2895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3300"/>
                </a:solidFill>
                <a:latin typeface="Arial" charset="0"/>
              </a:rPr>
              <a:t>52 314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447800" y="2895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3300"/>
                </a:solidFill>
                <a:latin typeface="Arial" charset="0"/>
              </a:rPr>
              <a:t>=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37912" name="Group 24"/>
          <p:cNvGrpSpPr>
            <a:grpSpLocks/>
          </p:cNvGrpSpPr>
          <p:nvPr/>
        </p:nvGrpSpPr>
        <p:grpSpPr bwMode="auto">
          <a:xfrm>
            <a:off x="1981200" y="2895600"/>
            <a:ext cx="6781800" cy="457200"/>
            <a:chOff x="1248" y="1824"/>
            <a:chExt cx="4272" cy="288"/>
          </a:xfrm>
        </p:grpSpPr>
        <p:sp>
          <p:nvSpPr>
            <p:cNvPr id="15399" name="Text Box 14"/>
            <p:cNvSpPr txBox="1">
              <a:spLocks noChangeArrowheads="1"/>
            </p:cNvSpPr>
            <p:nvPr/>
          </p:nvSpPr>
          <p:spPr bwMode="auto">
            <a:xfrm>
              <a:off x="1248" y="182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50 000 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5400" name="Text Box 15"/>
            <p:cNvSpPr txBox="1">
              <a:spLocks noChangeArrowheads="1"/>
            </p:cNvSpPr>
            <p:nvPr/>
          </p:nvSpPr>
          <p:spPr bwMode="auto">
            <a:xfrm>
              <a:off x="2016" y="1824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+ 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5401" name="Text Box 16"/>
            <p:cNvSpPr txBox="1">
              <a:spLocks noChangeArrowheads="1"/>
            </p:cNvSpPr>
            <p:nvPr/>
          </p:nvSpPr>
          <p:spPr bwMode="auto">
            <a:xfrm>
              <a:off x="2352" y="182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2 000 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5402" name="Text Box 17"/>
            <p:cNvSpPr txBox="1">
              <a:spLocks noChangeArrowheads="1"/>
            </p:cNvSpPr>
            <p:nvPr/>
          </p:nvSpPr>
          <p:spPr bwMode="auto">
            <a:xfrm>
              <a:off x="3120" y="1824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+ 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5403" name="Text Box 18"/>
            <p:cNvSpPr txBox="1">
              <a:spLocks noChangeArrowheads="1"/>
            </p:cNvSpPr>
            <p:nvPr/>
          </p:nvSpPr>
          <p:spPr bwMode="auto">
            <a:xfrm>
              <a:off x="3504" y="182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300 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5404" name="Text Box 19"/>
            <p:cNvSpPr txBox="1">
              <a:spLocks noChangeArrowheads="1"/>
            </p:cNvSpPr>
            <p:nvPr/>
          </p:nvSpPr>
          <p:spPr bwMode="auto">
            <a:xfrm>
              <a:off x="4080" y="1824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+ 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5405" name="Text Box 20"/>
            <p:cNvSpPr txBox="1">
              <a:spLocks noChangeArrowheads="1"/>
            </p:cNvSpPr>
            <p:nvPr/>
          </p:nvSpPr>
          <p:spPr bwMode="auto">
            <a:xfrm>
              <a:off x="4416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10 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5406" name="Text Box 21"/>
            <p:cNvSpPr txBox="1">
              <a:spLocks noChangeArrowheads="1"/>
            </p:cNvSpPr>
            <p:nvPr/>
          </p:nvSpPr>
          <p:spPr bwMode="auto">
            <a:xfrm>
              <a:off x="4848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+ 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5407" name="Text Box 22"/>
            <p:cNvSpPr txBox="1">
              <a:spLocks noChangeArrowheads="1"/>
            </p:cNvSpPr>
            <p:nvPr/>
          </p:nvSpPr>
          <p:spPr bwMode="auto">
            <a:xfrm>
              <a:off x="5184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4 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212725" y="3546475"/>
            <a:ext cx="1298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053 060</a:t>
            </a:r>
            <a:endParaRPr lang="en-US">
              <a:latin typeface="Arial" charset="0"/>
            </a:endParaRP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1428750" y="3546475"/>
            <a:ext cx="36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=</a:t>
            </a:r>
            <a:endParaRPr lang="en-US">
              <a:latin typeface="Arial" charset="0"/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1981200" y="3546475"/>
            <a:ext cx="112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50 000</a:t>
            </a:r>
            <a:endParaRPr lang="en-US">
              <a:latin typeface="Arial" charset="0"/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3168650" y="3546475"/>
            <a:ext cx="36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702050" y="3546475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3 000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4616450" y="3546475"/>
            <a:ext cx="36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5029200" y="3546475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60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361950" y="4191000"/>
            <a:ext cx="112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83 760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1435100" y="4191000"/>
            <a:ext cx="36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1987550" y="4191000"/>
            <a:ext cx="112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80 000</a:t>
            </a:r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3167063" y="4191000"/>
            <a:ext cx="363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3702050" y="4191000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3 000</a:t>
            </a:r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4616450" y="4191000"/>
            <a:ext cx="36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5105400" y="4191000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700</a:t>
            </a: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5791200" y="4191000"/>
            <a:ext cx="36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37938" name="Text Box 50"/>
          <p:cNvSpPr txBox="1">
            <a:spLocks noChangeArrowheads="1"/>
          </p:cNvSpPr>
          <p:nvPr/>
        </p:nvSpPr>
        <p:spPr bwMode="auto">
          <a:xfrm>
            <a:off x="6248400" y="41910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60</a:t>
            </a:r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254000" y="4953000"/>
            <a:ext cx="1298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176 091</a:t>
            </a:r>
          </a:p>
        </p:txBody>
      </p:sp>
      <p:sp>
        <p:nvSpPr>
          <p:cNvPr id="37940" name="Text Box 52"/>
          <p:cNvSpPr txBox="1">
            <a:spLocks noChangeArrowheads="1"/>
          </p:cNvSpPr>
          <p:nvPr/>
        </p:nvSpPr>
        <p:spPr bwMode="auto">
          <a:xfrm>
            <a:off x="1435100" y="4953000"/>
            <a:ext cx="36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1828800" y="4953000"/>
            <a:ext cx="1298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100 000</a:t>
            </a:r>
          </a:p>
        </p:txBody>
      </p:sp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3192463" y="4953000"/>
            <a:ext cx="363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549650" y="4953000"/>
            <a:ext cx="112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76 000</a:t>
            </a:r>
          </a:p>
        </p:txBody>
      </p:sp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4640263" y="4953000"/>
            <a:ext cx="363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37945" name="Text Box 57"/>
          <p:cNvSpPr txBox="1">
            <a:spLocks noChangeArrowheads="1"/>
          </p:cNvSpPr>
          <p:nvPr/>
        </p:nvSpPr>
        <p:spPr bwMode="auto">
          <a:xfrm>
            <a:off x="5105400" y="4953000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6 000</a:t>
            </a:r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6096000" y="4953000"/>
            <a:ext cx="36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37947" name="Text Box 59"/>
          <p:cNvSpPr txBox="1">
            <a:spLocks noChangeArrowheads="1"/>
          </p:cNvSpPr>
          <p:nvPr/>
        </p:nvSpPr>
        <p:spPr bwMode="auto">
          <a:xfrm>
            <a:off x="6553200" y="49530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90</a:t>
            </a:r>
          </a:p>
        </p:txBody>
      </p:sp>
      <p:sp>
        <p:nvSpPr>
          <p:cNvPr id="37948" name="Text Box 60"/>
          <p:cNvSpPr txBox="1">
            <a:spLocks noChangeArrowheads="1"/>
          </p:cNvSpPr>
          <p:nvPr/>
        </p:nvSpPr>
        <p:spPr bwMode="auto">
          <a:xfrm>
            <a:off x="7162800" y="4953000"/>
            <a:ext cx="36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37949" name="Text Box 61"/>
          <p:cNvSpPr txBox="1">
            <a:spLocks noChangeArrowheads="1"/>
          </p:cNvSpPr>
          <p:nvPr/>
        </p:nvSpPr>
        <p:spPr bwMode="auto">
          <a:xfrm>
            <a:off x="7620000" y="49530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3" grpId="0" autoUpdateAnimBg="0"/>
      <p:bldP spid="37894" grpId="0" autoUpdateAnimBg="0"/>
      <p:bldP spid="37895" grpId="0" autoUpdateAnimBg="0"/>
      <p:bldP spid="37896" grpId="0" autoUpdateAnimBg="0"/>
      <p:bldP spid="37897" grpId="0" autoUpdateAnimBg="0"/>
      <p:bldP spid="37899" grpId="0" autoUpdateAnimBg="0"/>
      <p:bldP spid="37900" grpId="0" autoUpdateAnimBg="0"/>
      <p:bldP spid="37901" grpId="0" autoUpdateAnimBg="0"/>
      <p:bldP spid="37915" grpId="0" autoUpdateAnimBg="0"/>
      <p:bldP spid="37916" grpId="0" autoUpdateAnimBg="0"/>
      <p:bldP spid="37917" grpId="0" autoUpdateAnimBg="0"/>
      <p:bldP spid="37918" grpId="0" autoUpdateAnimBg="0"/>
      <p:bldP spid="37919" grpId="0" autoUpdateAnimBg="0"/>
      <p:bldP spid="37920" grpId="0" autoUpdateAnimBg="0"/>
      <p:bldP spid="37921" grpId="0" autoUpdateAnimBg="0"/>
      <p:bldP spid="37925" grpId="0" autoUpdateAnimBg="0"/>
      <p:bldP spid="37926" grpId="0" autoUpdateAnimBg="0"/>
      <p:bldP spid="37932" grpId="0" autoUpdateAnimBg="0"/>
      <p:bldP spid="37933" grpId="0" autoUpdateAnimBg="0"/>
      <p:bldP spid="37934" grpId="0" autoUpdateAnimBg="0"/>
      <p:bldP spid="37935" grpId="0" autoUpdateAnimBg="0"/>
      <p:bldP spid="37936" grpId="0" autoUpdateAnimBg="0"/>
      <p:bldP spid="37937" grpId="0" autoUpdateAnimBg="0"/>
      <p:bldP spid="37938" grpId="0" autoUpdateAnimBg="0"/>
      <p:bldP spid="37939" grpId="0" autoUpdateAnimBg="0"/>
      <p:bldP spid="37940" grpId="0" autoUpdateAnimBg="0"/>
      <p:bldP spid="37941" grpId="0" autoUpdateAnimBg="0"/>
      <p:bldP spid="37942" grpId="0" autoUpdateAnimBg="0"/>
      <p:bldP spid="37943" grpId="0" autoUpdateAnimBg="0"/>
      <p:bldP spid="37944" grpId="0" autoUpdateAnimBg="0"/>
      <p:bldP spid="37945" grpId="0" autoUpdateAnimBg="0"/>
      <p:bldP spid="37946" grpId="0" autoUpdateAnimBg="0"/>
      <p:bldP spid="37947" grpId="0" autoUpdateAnimBg="0"/>
      <p:bldP spid="37948" grpId="0" autoUpdateAnimBg="0"/>
      <p:bldP spid="3794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57200" y="60801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 u="sng">
                <a:solidFill>
                  <a:srgbClr val="0000FF"/>
                </a:solidFill>
                <a:latin typeface="Arial" charset="0"/>
              </a:rPr>
              <a:t>Bài 4: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0" y="1370013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3300"/>
                </a:solidFill>
                <a:latin typeface="Arial" charset="0"/>
              </a:rPr>
              <a:t>* Viết số, biết số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ó gồm: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17525" y="2168525"/>
            <a:ext cx="648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a) 5 tr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m nghìn, 7 tr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m, 3 chục và 5 </a:t>
            </a:r>
            <a:r>
              <a:rPr lang="vi-VN" b="1">
                <a:latin typeface="Arial" charset="0"/>
              </a:rPr>
              <a:t>đơ</a:t>
            </a:r>
            <a:r>
              <a:rPr lang="en-US" b="1">
                <a:latin typeface="Arial" charset="0"/>
              </a:rPr>
              <a:t>n vị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17525" y="3048000"/>
            <a:ext cx="5356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b) 3 tr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m nghìn, 4 tr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m và 2 </a:t>
            </a:r>
            <a:r>
              <a:rPr lang="vi-VN" b="1">
                <a:latin typeface="Arial" charset="0"/>
              </a:rPr>
              <a:t>đơ</a:t>
            </a:r>
            <a:r>
              <a:rPr lang="en-US" b="1">
                <a:latin typeface="Arial" charset="0"/>
              </a:rPr>
              <a:t>n vị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094538" y="2208213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500 735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170738" y="3046413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300 402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17525" y="39624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c) 2 tr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m nghìn, 4 nghìn và 6 chục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7170738" y="38862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204 060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17525" y="4876800"/>
            <a:ext cx="4160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d) 8 chục nghìn và 2 </a:t>
            </a:r>
            <a:r>
              <a:rPr lang="vi-VN" b="1">
                <a:latin typeface="Arial" charset="0"/>
              </a:rPr>
              <a:t>đơ</a:t>
            </a:r>
            <a:r>
              <a:rPr lang="en-US" b="1">
                <a:latin typeface="Arial" charset="0"/>
              </a:rPr>
              <a:t>n vị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315200" y="48006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80 002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  <p:bldP spid="38917" grpId="0" autoUpdateAnimBg="0"/>
      <p:bldP spid="38918" grpId="0" autoUpdateAnimBg="0"/>
      <p:bldP spid="38919" grpId="0" autoUpdateAnimBg="0"/>
      <p:bldP spid="38920" grpId="0" autoUpdateAnimBg="0"/>
      <p:bldP spid="38921" grpId="0" autoUpdateAnimBg="0"/>
      <p:bldP spid="38929" grpId="0" autoUpdateAnimBg="0"/>
      <p:bldP spid="38930" grpId="0" autoUpdateAnimBg="0"/>
      <p:bldP spid="38931" grpId="0" autoUpdateAnimBg="0"/>
      <p:bldP spid="3893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57200" y="685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 u="sng">
                <a:solidFill>
                  <a:srgbClr val="0000FF"/>
                </a:solidFill>
                <a:latin typeface="Arial" charset="0"/>
              </a:rPr>
              <a:t>Bài 5: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457200" y="1295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3300"/>
                </a:solidFill>
                <a:latin typeface="Arial" charset="0"/>
              </a:rPr>
              <a:t>* Viết số thích hợp vào chỗ chấm: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17525" y="2667000"/>
            <a:ext cx="8123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a) Lớp nghìn của số 603 786 gồm các chữ số:...............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17525" y="3429000"/>
            <a:ext cx="820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b) Lớp </a:t>
            </a:r>
            <a:r>
              <a:rPr lang="vi-VN" b="1">
                <a:latin typeface="Arial" charset="0"/>
              </a:rPr>
              <a:t>đơ</a:t>
            </a:r>
            <a:r>
              <a:rPr lang="en-US" b="1">
                <a:latin typeface="Arial" charset="0"/>
              </a:rPr>
              <a:t>n vị của số 603 786 gồm các chữ số:...............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17525" y="1981200"/>
            <a:ext cx="784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 i="1" u="sng">
                <a:latin typeface="Arial" charset="0"/>
              </a:rPr>
              <a:t>Mẫu:</a:t>
            </a:r>
            <a:r>
              <a:rPr lang="en-US" b="1" i="1">
                <a:latin typeface="Arial" charset="0"/>
              </a:rPr>
              <a:t> Lớp nghìn của số  832 573 gồm các số: 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8</a:t>
            </a:r>
            <a:r>
              <a:rPr lang="en-US" b="1" i="1">
                <a:latin typeface="Arial" charset="0"/>
              </a:rPr>
              <a:t> ; 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3</a:t>
            </a:r>
            <a:r>
              <a:rPr lang="en-US" b="1" i="1">
                <a:latin typeface="Arial" charset="0"/>
              </a:rPr>
              <a:t> ; 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2</a:t>
            </a:r>
            <a:endParaRPr lang="en-US" b="1">
              <a:latin typeface="Arial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7086600" y="2652713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6 ; 0 ; 3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7086600" y="3405188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7 ; 8 ; 6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utoUpdateAnimBg="0"/>
      <p:bldP spid="39950" grpId="0" autoUpdateAnimBg="0"/>
      <p:bldP spid="39951" grpId="0" autoUpdateAnimBg="0"/>
      <p:bldP spid="39952" grpId="0" autoUpdateAnimBg="0"/>
      <p:bldP spid="39953" grpId="0" autoUpdateAnimBg="0"/>
      <p:bldP spid="39954" grpId="0" autoUpdateAnimBg="0"/>
      <p:bldP spid="3995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676400" y="228600"/>
          <a:ext cx="4800600" cy="6248400"/>
        </p:xfrm>
        <a:graphic>
          <a:graphicData uri="http://schemas.openxmlformats.org/presentationml/2006/ole">
            <p:oleObj spid="_x0000_s18434" name="Clip" r:id="rId3" imgW="6276190" imgH="9485714" progId="MS_ClipArt_Gallery.2">
              <p:embed/>
            </p:oleObj>
          </a:graphicData>
        </a:graphic>
      </p:graphicFrame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981200" y="685800"/>
            <a:ext cx="3986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>
                <a:latin typeface="Arial" charset="0"/>
              </a:rPr>
              <a:t>Kiểm tra bài cũ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974725" y="1865313"/>
            <a:ext cx="5916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Bài 4: Viết số thích hợp vào chỗ chấm: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62000" y="2787650"/>
            <a:ext cx="8074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c) 399 000 ; 399 100 ; 399 200 ; ............. ; ............. ; ............. ; 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62000" y="3524250"/>
            <a:ext cx="8089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d) 399 940 ; 399 950 ; 399 960 ; ............. ; ............. ; ............. ;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62000" y="4210050"/>
            <a:ext cx="8074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e) 456 784 ; 456 785 ; 456 786 ; ............. ; ............. ; ............. ; 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848225" y="2786063"/>
            <a:ext cx="3840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399 300   399 400   399 500  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848225" y="3535363"/>
            <a:ext cx="3840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399 970   399 980   399 990  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848225" y="4221163"/>
            <a:ext cx="3840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456 787   456 788   456 789  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75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75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75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75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75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75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utoUpdateAnimBg="0"/>
      <p:bldP spid="44038" grpId="0" autoUpdateAnimBg="0"/>
      <p:bldP spid="44039" grpId="0" autoUpdateAnimBg="0"/>
      <p:bldP spid="44040" grpId="0" autoUpdateAnimBg="0"/>
      <p:bldP spid="44041" grpId="0" autoUpdateAnimBg="0"/>
      <p:bldP spid="44042" grpId="0" autoUpdateAnimBg="0"/>
      <p:bldP spid="4404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9"/>
          <p:cNvSpPr txBox="1">
            <a:spLocks noChangeArrowheads="1"/>
          </p:cNvSpPr>
          <p:nvPr/>
        </p:nvSpPr>
        <p:spPr bwMode="auto">
          <a:xfrm>
            <a:off x="2471738" y="76200"/>
            <a:ext cx="38782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sz="5000" b="1">
                <a:latin typeface="Arial" charset="0"/>
              </a:rPr>
              <a:t>Hàng và lớp</a:t>
            </a:r>
          </a:p>
        </p:txBody>
      </p:sp>
      <p:sp>
        <p:nvSpPr>
          <p:cNvPr id="4099" name="Text Box 50"/>
          <p:cNvSpPr txBox="1">
            <a:spLocks noChangeArrowheads="1"/>
          </p:cNvSpPr>
          <p:nvPr/>
        </p:nvSpPr>
        <p:spPr bwMode="auto">
          <a:xfrm>
            <a:off x="3856038" y="914400"/>
            <a:ext cx="11318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>
                <a:latin typeface="Arial" charset="0"/>
              </a:rPr>
              <a:t>Bài:8</a:t>
            </a:r>
          </a:p>
        </p:txBody>
      </p:sp>
      <p:grpSp>
        <p:nvGrpSpPr>
          <p:cNvPr id="3300" name="Group 228"/>
          <p:cNvGrpSpPr>
            <a:grpSpLocks/>
          </p:cNvGrpSpPr>
          <p:nvPr/>
        </p:nvGrpSpPr>
        <p:grpSpPr bwMode="auto">
          <a:xfrm>
            <a:off x="1997075" y="2784475"/>
            <a:ext cx="6400800" cy="2168525"/>
            <a:chOff x="1258" y="1418"/>
            <a:chExt cx="4032" cy="1366"/>
          </a:xfrm>
        </p:grpSpPr>
        <p:grpSp>
          <p:nvGrpSpPr>
            <p:cNvPr id="4150" name="Group 48"/>
            <p:cNvGrpSpPr>
              <a:grpSpLocks/>
            </p:cNvGrpSpPr>
            <p:nvPr/>
          </p:nvGrpSpPr>
          <p:grpSpPr bwMode="auto">
            <a:xfrm>
              <a:off x="3274" y="1418"/>
              <a:ext cx="2016" cy="1366"/>
              <a:chOff x="3168" y="1488"/>
              <a:chExt cx="2016" cy="1366"/>
            </a:xfrm>
          </p:grpSpPr>
          <p:sp>
            <p:nvSpPr>
              <p:cNvPr id="4165" name="Text Box 35"/>
              <p:cNvSpPr txBox="1">
                <a:spLocks noChangeArrowheads="1"/>
              </p:cNvSpPr>
              <p:nvPr/>
            </p:nvSpPr>
            <p:spPr bwMode="auto">
              <a:xfrm>
                <a:off x="3168" y="1974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4166" name="Text Box 36"/>
              <p:cNvSpPr txBox="1">
                <a:spLocks noChangeArrowheads="1"/>
              </p:cNvSpPr>
              <p:nvPr/>
            </p:nvSpPr>
            <p:spPr bwMode="auto">
              <a:xfrm>
                <a:off x="3168" y="2268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4167" name="Text Box 37"/>
              <p:cNvSpPr txBox="1">
                <a:spLocks noChangeArrowheads="1"/>
              </p:cNvSpPr>
              <p:nvPr/>
            </p:nvSpPr>
            <p:spPr bwMode="auto">
              <a:xfrm>
                <a:off x="3168" y="256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4168" name="Text Box 38"/>
              <p:cNvSpPr txBox="1">
                <a:spLocks noChangeArrowheads="1"/>
              </p:cNvSpPr>
              <p:nvPr/>
            </p:nvSpPr>
            <p:spPr bwMode="auto">
              <a:xfrm>
                <a:off x="3168" y="168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Hàng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tr</a:t>
                </a:r>
                <a:r>
                  <a:rPr lang="vi-VN" sz="1200" b="1">
                    <a:solidFill>
                      <a:schemeClr val="bg1"/>
                    </a:solidFill>
                    <a:latin typeface="Arial" charset="0"/>
                  </a:rPr>
                  <a:t>ă</a:t>
                </a:r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m </a:t>
                </a:r>
              </a:p>
            </p:txBody>
          </p:sp>
          <p:sp>
            <p:nvSpPr>
              <p:cNvPr id="4169" name="Text Box 39"/>
              <p:cNvSpPr txBox="1">
                <a:spLocks noChangeArrowheads="1"/>
              </p:cNvSpPr>
              <p:nvPr/>
            </p:nvSpPr>
            <p:spPr bwMode="auto">
              <a:xfrm>
                <a:off x="3840" y="1974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3840" y="2268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4171" name="Text Box 41"/>
              <p:cNvSpPr txBox="1">
                <a:spLocks noChangeArrowheads="1"/>
              </p:cNvSpPr>
              <p:nvPr/>
            </p:nvSpPr>
            <p:spPr bwMode="auto">
              <a:xfrm>
                <a:off x="3840" y="256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4172" name="Text Box 42"/>
              <p:cNvSpPr txBox="1">
                <a:spLocks noChangeArrowheads="1"/>
              </p:cNvSpPr>
              <p:nvPr/>
            </p:nvSpPr>
            <p:spPr bwMode="auto">
              <a:xfrm>
                <a:off x="3840" y="168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Hàng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chục</a:t>
                </a:r>
              </a:p>
            </p:txBody>
          </p:sp>
          <p:sp>
            <p:nvSpPr>
              <p:cNvPr id="4173" name="Text Box 43"/>
              <p:cNvSpPr txBox="1">
                <a:spLocks noChangeArrowheads="1"/>
              </p:cNvSpPr>
              <p:nvPr/>
            </p:nvSpPr>
            <p:spPr bwMode="auto">
              <a:xfrm>
                <a:off x="4512" y="1974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174" name="Text Box 44"/>
              <p:cNvSpPr txBox="1">
                <a:spLocks noChangeArrowheads="1"/>
              </p:cNvSpPr>
              <p:nvPr/>
            </p:nvSpPr>
            <p:spPr bwMode="auto">
              <a:xfrm>
                <a:off x="4512" y="2268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4175" name="Text Box 45"/>
              <p:cNvSpPr txBox="1">
                <a:spLocks noChangeArrowheads="1"/>
              </p:cNvSpPr>
              <p:nvPr/>
            </p:nvSpPr>
            <p:spPr bwMode="auto">
              <a:xfrm>
                <a:off x="4512" y="256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176" name="Text Box 46"/>
              <p:cNvSpPr txBox="1">
                <a:spLocks noChangeArrowheads="1"/>
              </p:cNvSpPr>
              <p:nvPr/>
            </p:nvSpPr>
            <p:spPr bwMode="auto">
              <a:xfrm>
                <a:off x="4512" y="168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Hàng</a:t>
                </a:r>
              </a:p>
              <a:p>
                <a:pPr algn="ctr"/>
                <a:r>
                  <a:rPr lang="vi-VN" sz="1200" b="1">
                    <a:solidFill>
                      <a:schemeClr val="bg1"/>
                    </a:solidFill>
                    <a:latin typeface="Arial" charset="0"/>
                  </a:rPr>
                  <a:t>đơ</a:t>
                </a:r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n vị</a:t>
                </a:r>
              </a:p>
            </p:txBody>
          </p:sp>
          <p:sp>
            <p:nvSpPr>
              <p:cNvPr id="4177" name="Text Box 47"/>
              <p:cNvSpPr txBox="1">
                <a:spLocks noChangeArrowheads="1"/>
              </p:cNvSpPr>
              <p:nvPr/>
            </p:nvSpPr>
            <p:spPr bwMode="auto">
              <a:xfrm>
                <a:off x="3168" y="1488"/>
                <a:ext cx="2016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Lớp </a:t>
                </a:r>
                <a:r>
                  <a:rPr lang="vi-VN" sz="1200" b="1">
                    <a:solidFill>
                      <a:schemeClr val="bg1"/>
                    </a:solidFill>
                    <a:latin typeface="Arial" charset="0"/>
                  </a:rPr>
                  <a:t>đơ</a:t>
                </a:r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n vị</a:t>
                </a:r>
              </a:p>
            </p:txBody>
          </p:sp>
        </p:grpSp>
        <p:grpSp>
          <p:nvGrpSpPr>
            <p:cNvPr id="4151" name="Group 111"/>
            <p:cNvGrpSpPr>
              <a:grpSpLocks/>
            </p:cNvGrpSpPr>
            <p:nvPr/>
          </p:nvGrpSpPr>
          <p:grpSpPr bwMode="auto">
            <a:xfrm>
              <a:off x="1258" y="1418"/>
              <a:ext cx="2016" cy="1366"/>
              <a:chOff x="1152" y="1488"/>
              <a:chExt cx="2016" cy="1366"/>
            </a:xfrm>
          </p:grpSpPr>
          <p:sp>
            <p:nvSpPr>
              <p:cNvPr id="4152" name="Text Box 112"/>
              <p:cNvSpPr txBox="1">
                <a:spLocks noChangeArrowheads="1"/>
              </p:cNvSpPr>
              <p:nvPr/>
            </p:nvSpPr>
            <p:spPr bwMode="auto">
              <a:xfrm>
                <a:off x="1152" y="1974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153" name="Text Box 113"/>
              <p:cNvSpPr txBox="1">
                <a:spLocks noChangeArrowheads="1"/>
              </p:cNvSpPr>
              <p:nvPr/>
            </p:nvSpPr>
            <p:spPr bwMode="auto">
              <a:xfrm>
                <a:off x="1152" y="2268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4154" name="Text Box 114"/>
              <p:cNvSpPr txBox="1">
                <a:spLocks noChangeArrowheads="1"/>
              </p:cNvSpPr>
              <p:nvPr/>
            </p:nvSpPr>
            <p:spPr bwMode="auto">
              <a:xfrm>
                <a:off x="1152" y="256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4155" name="Text Box 115"/>
              <p:cNvSpPr txBox="1">
                <a:spLocks noChangeArrowheads="1"/>
              </p:cNvSpPr>
              <p:nvPr/>
            </p:nvSpPr>
            <p:spPr bwMode="auto">
              <a:xfrm>
                <a:off x="1152" y="168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Hàng tr</a:t>
                </a:r>
                <a:r>
                  <a:rPr lang="vi-VN" sz="1200" b="1">
                    <a:solidFill>
                      <a:schemeClr val="bg1"/>
                    </a:solidFill>
                    <a:latin typeface="Arial" charset="0"/>
                  </a:rPr>
                  <a:t>ă</a:t>
                </a:r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m nghìn</a:t>
                </a:r>
              </a:p>
            </p:txBody>
          </p:sp>
          <p:sp>
            <p:nvSpPr>
              <p:cNvPr id="4156" name="Text Box 116"/>
              <p:cNvSpPr txBox="1">
                <a:spLocks noChangeArrowheads="1"/>
              </p:cNvSpPr>
              <p:nvPr/>
            </p:nvSpPr>
            <p:spPr bwMode="auto">
              <a:xfrm>
                <a:off x="1824" y="1974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157" name="Text Box 117"/>
              <p:cNvSpPr txBox="1">
                <a:spLocks noChangeArrowheads="1"/>
              </p:cNvSpPr>
              <p:nvPr/>
            </p:nvSpPr>
            <p:spPr bwMode="auto">
              <a:xfrm>
                <a:off x="1824" y="2268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4158" name="Text Box 118"/>
              <p:cNvSpPr txBox="1">
                <a:spLocks noChangeArrowheads="1"/>
              </p:cNvSpPr>
              <p:nvPr/>
            </p:nvSpPr>
            <p:spPr bwMode="auto">
              <a:xfrm>
                <a:off x="1824" y="256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4159" name="Text Box 119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Hàng chục nghìn</a:t>
                </a:r>
              </a:p>
            </p:txBody>
          </p:sp>
          <p:sp>
            <p:nvSpPr>
              <p:cNvPr id="4160" name="Text Box 120"/>
              <p:cNvSpPr txBox="1">
                <a:spLocks noChangeArrowheads="1"/>
              </p:cNvSpPr>
              <p:nvPr/>
            </p:nvSpPr>
            <p:spPr bwMode="auto">
              <a:xfrm>
                <a:off x="2496" y="1974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161" name="Text Box 121"/>
              <p:cNvSpPr txBox="1">
                <a:spLocks noChangeArrowheads="1"/>
              </p:cNvSpPr>
              <p:nvPr/>
            </p:nvSpPr>
            <p:spPr bwMode="auto">
              <a:xfrm>
                <a:off x="2496" y="2268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4162" name="Text Box 122"/>
              <p:cNvSpPr txBox="1">
                <a:spLocks noChangeArrowheads="1"/>
              </p:cNvSpPr>
              <p:nvPr/>
            </p:nvSpPr>
            <p:spPr bwMode="auto">
              <a:xfrm>
                <a:off x="2496" y="256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4163" name="Text Box 123"/>
              <p:cNvSpPr txBox="1">
                <a:spLocks noChangeArrowheads="1"/>
              </p:cNvSpPr>
              <p:nvPr/>
            </p:nvSpPr>
            <p:spPr bwMode="auto">
              <a:xfrm>
                <a:off x="2496" y="1680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Hàng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nghìn</a:t>
                </a:r>
              </a:p>
            </p:txBody>
          </p:sp>
          <p:sp>
            <p:nvSpPr>
              <p:cNvPr id="4164" name="Text Box 124"/>
              <p:cNvSpPr txBox="1">
                <a:spLocks noChangeArrowheads="1"/>
              </p:cNvSpPr>
              <p:nvPr/>
            </p:nvSpPr>
            <p:spPr bwMode="auto">
              <a:xfrm>
                <a:off x="1152" y="1488"/>
                <a:ext cx="2016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Lớp nghìn</a:t>
                </a:r>
              </a:p>
            </p:txBody>
          </p:sp>
        </p:grpSp>
      </p:grpSp>
      <p:sp>
        <p:nvSpPr>
          <p:cNvPr id="3292" name="AutoShape 220"/>
          <p:cNvSpPr>
            <a:spLocks noChangeArrowheads="1"/>
          </p:cNvSpPr>
          <p:nvPr/>
        </p:nvSpPr>
        <p:spPr bwMode="auto">
          <a:xfrm>
            <a:off x="3200400" y="2057400"/>
            <a:ext cx="4824413" cy="1476375"/>
          </a:xfrm>
          <a:prstGeom prst="cloudCallout">
            <a:avLst>
              <a:gd name="adj1" fmla="val 11403"/>
              <a:gd name="adj2" fmla="val -95931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900" b="1">
                <a:latin typeface="Arial" charset="0"/>
              </a:rPr>
              <a:t>* Hãy nêu tên các hàng </a:t>
            </a:r>
            <a:r>
              <a:rPr lang="vi-VN" sz="1900" b="1">
                <a:latin typeface="Arial" charset="0"/>
              </a:rPr>
              <a:t>đ</a:t>
            </a:r>
            <a:r>
              <a:rPr lang="en-US" sz="1900" b="1">
                <a:latin typeface="Arial" charset="0"/>
              </a:rPr>
              <a:t>ã học theo thứ tự từ nhỏ </a:t>
            </a:r>
            <a:r>
              <a:rPr lang="vi-VN" sz="1900" b="1">
                <a:latin typeface="Arial" charset="0"/>
              </a:rPr>
              <a:t>đ</a:t>
            </a:r>
            <a:r>
              <a:rPr lang="en-US" sz="1900" b="1">
                <a:latin typeface="Arial" charset="0"/>
              </a:rPr>
              <a:t>ến lớn?</a:t>
            </a:r>
            <a:endParaRPr lang="en-US" sz="19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293" name="AutoShape 221"/>
          <p:cNvSpPr>
            <a:spLocks noChangeArrowheads="1"/>
          </p:cNvSpPr>
          <p:nvPr/>
        </p:nvSpPr>
        <p:spPr bwMode="auto">
          <a:xfrm>
            <a:off x="3048000" y="4343400"/>
            <a:ext cx="4824413" cy="1476375"/>
          </a:xfrm>
          <a:prstGeom prst="cloudCallout">
            <a:avLst>
              <a:gd name="adj1" fmla="val 23676"/>
              <a:gd name="adj2" fmla="val -128319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900" b="1">
                <a:solidFill>
                  <a:srgbClr val="FF3300"/>
                </a:solidFill>
                <a:latin typeface="Arial" charset="0"/>
              </a:rPr>
              <a:t>Lớp 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đơ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n vị gồm mấy hàng, là những hàng nào?</a:t>
            </a:r>
          </a:p>
        </p:txBody>
      </p:sp>
      <p:sp>
        <p:nvSpPr>
          <p:cNvPr id="3301" name="Text Box 229"/>
          <p:cNvSpPr txBox="1">
            <a:spLocks noChangeArrowheads="1"/>
          </p:cNvSpPr>
          <p:nvPr/>
        </p:nvSpPr>
        <p:spPr bwMode="auto">
          <a:xfrm>
            <a:off x="5181600" y="310673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Arial" charset="0"/>
              </a:rPr>
              <a:t>Hàng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Arial" charset="0"/>
              </a:rPr>
              <a:t>tr</a:t>
            </a:r>
            <a:r>
              <a:rPr lang="vi-VN" sz="12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200" b="1">
                <a:solidFill>
                  <a:srgbClr val="0000FF"/>
                </a:solidFill>
                <a:latin typeface="Arial" charset="0"/>
              </a:rPr>
              <a:t>m </a:t>
            </a:r>
          </a:p>
        </p:txBody>
      </p:sp>
      <p:sp>
        <p:nvSpPr>
          <p:cNvPr id="3302" name="Text Box 230"/>
          <p:cNvSpPr txBox="1">
            <a:spLocks noChangeArrowheads="1"/>
          </p:cNvSpPr>
          <p:nvPr/>
        </p:nvSpPr>
        <p:spPr bwMode="auto">
          <a:xfrm>
            <a:off x="6248400" y="310673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Arial" charset="0"/>
              </a:rPr>
              <a:t>Hàng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Arial" charset="0"/>
              </a:rPr>
              <a:t>chục</a:t>
            </a:r>
          </a:p>
        </p:txBody>
      </p:sp>
      <p:sp>
        <p:nvSpPr>
          <p:cNvPr id="3303" name="Text Box 231"/>
          <p:cNvSpPr txBox="1">
            <a:spLocks noChangeArrowheads="1"/>
          </p:cNvSpPr>
          <p:nvPr/>
        </p:nvSpPr>
        <p:spPr bwMode="auto">
          <a:xfrm>
            <a:off x="7315200" y="310673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Arial" charset="0"/>
              </a:rPr>
              <a:t>Hàng</a:t>
            </a:r>
          </a:p>
          <a:p>
            <a:pPr algn="ctr"/>
            <a:r>
              <a:rPr lang="vi-VN" sz="1200" b="1">
                <a:solidFill>
                  <a:srgbClr val="0000FF"/>
                </a:solidFill>
                <a:latin typeface="Arial" charset="0"/>
              </a:rPr>
              <a:t>đơ</a:t>
            </a:r>
            <a:r>
              <a:rPr lang="en-US" sz="1200" b="1">
                <a:solidFill>
                  <a:srgbClr val="0000FF"/>
                </a:solidFill>
                <a:latin typeface="Arial" charset="0"/>
              </a:rPr>
              <a:t>n vị</a:t>
            </a:r>
          </a:p>
        </p:txBody>
      </p:sp>
      <p:sp>
        <p:nvSpPr>
          <p:cNvPr id="3304" name="Text Box 232"/>
          <p:cNvSpPr txBox="1">
            <a:spLocks noChangeArrowheads="1"/>
          </p:cNvSpPr>
          <p:nvPr/>
        </p:nvSpPr>
        <p:spPr bwMode="auto">
          <a:xfrm>
            <a:off x="1981200" y="310673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Arial" charset="0"/>
              </a:rPr>
              <a:t>Hàng tr</a:t>
            </a:r>
            <a:r>
              <a:rPr lang="vi-VN" sz="12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200" b="1">
                <a:solidFill>
                  <a:srgbClr val="0000FF"/>
                </a:solidFill>
                <a:latin typeface="Arial" charset="0"/>
              </a:rPr>
              <a:t>m nghìn</a:t>
            </a:r>
          </a:p>
        </p:txBody>
      </p:sp>
      <p:sp>
        <p:nvSpPr>
          <p:cNvPr id="3305" name="Text Box 233"/>
          <p:cNvSpPr txBox="1">
            <a:spLocks noChangeArrowheads="1"/>
          </p:cNvSpPr>
          <p:nvPr/>
        </p:nvSpPr>
        <p:spPr bwMode="auto">
          <a:xfrm>
            <a:off x="3048000" y="310673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Arial" charset="0"/>
              </a:rPr>
              <a:t>Hàng chục nghìn</a:t>
            </a:r>
          </a:p>
        </p:txBody>
      </p:sp>
      <p:sp>
        <p:nvSpPr>
          <p:cNvPr id="3306" name="Text Box 234"/>
          <p:cNvSpPr txBox="1">
            <a:spLocks noChangeArrowheads="1"/>
          </p:cNvSpPr>
          <p:nvPr/>
        </p:nvSpPr>
        <p:spPr bwMode="auto">
          <a:xfrm>
            <a:off x="4114800" y="310673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Arial" charset="0"/>
              </a:rPr>
              <a:t>Hàng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Arial" charset="0"/>
              </a:rPr>
              <a:t>nghìn</a:t>
            </a:r>
          </a:p>
        </p:txBody>
      </p:sp>
      <p:sp>
        <p:nvSpPr>
          <p:cNvPr id="3308" name="Text Box 236"/>
          <p:cNvSpPr txBox="1">
            <a:spLocks noChangeArrowheads="1"/>
          </p:cNvSpPr>
          <p:nvPr/>
        </p:nvSpPr>
        <p:spPr bwMode="auto">
          <a:xfrm>
            <a:off x="5181600" y="2801938"/>
            <a:ext cx="320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3300"/>
                </a:solidFill>
                <a:latin typeface="Arial" charset="0"/>
              </a:rPr>
              <a:t>Lớp </a:t>
            </a:r>
            <a:r>
              <a:rPr lang="vi-VN" sz="1200" b="1">
                <a:solidFill>
                  <a:srgbClr val="FF3300"/>
                </a:solidFill>
                <a:latin typeface="Arial" charset="0"/>
              </a:rPr>
              <a:t>đơ</a:t>
            </a:r>
            <a:r>
              <a:rPr lang="en-US" sz="1200" b="1">
                <a:solidFill>
                  <a:srgbClr val="FF3300"/>
                </a:solidFill>
                <a:latin typeface="Arial" charset="0"/>
              </a:rPr>
              <a:t>n vị</a:t>
            </a:r>
          </a:p>
        </p:txBody>
      </p:sp>
      <p:grpSp>
        <p:nvGrpSpPr>
          <p:cNvPr id="3312" name="Group 240"/>
          <p:cNvGrpSpPr>
            <a:grpSpLocks/>
          </p:cNvGrpSpPr>
          <p:nvPr/>
        </p:nvGrpSpPr>
        <p:grpSpPr bwMode="auto">
          <a:xfrm>
            <a:off x="5181600" y="3114675"/>
            <a:ext cx="3200400" cy="457200"/>
            <a:chOff x="3360" y="2053"/>
            <a:chExt cx="2016" cy="288"/>
          </a:xfrm>
        </p:grpSpPr>
        <p:sp>
          <p:nvSpPr>
            <p:cNvPr id="4147" name="Text Box 237"/>
            <p:cNvSpPr txBox="1">
              <a:spLocks noChangeArrowheads="1"/>
            </p:cNvSpPr>
            <p:nvPr/>
          </p:nvSpPr>
          <p:spPr bwMode="auto">
            <a:xfrm>
              <a:off x="3360" y="2053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Hàng</a:t>
              </a:r>
            </a:p>
            <a:p>
              <a:pPr algn="ctr"/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tr</a:t>
              </a:r>
              <a:r>
                <a:rPr lang="vi-VN" sz="1200" b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m </a:t>
              </a:r>
            </a:p>
          </p:txBody>
        </p:sp>
        <p:sp>
          <p:nvSpPr>
            <p:cNvPr id="4148" name="Text Box 238"/>
            <p:cNvSpPr txBox="1">
              <a:spLocks noChangeArrowheads="1"/>
            </p:cNvSpPr>
            <p:nvPr/>
          </p:nvSpPr>
          <p:spPr bwMode="auto">
            <a:xfrm>
              <a:off x="4032" y="2053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Hàng</a:t>
              </a:r>
            </a:p>
            <a:p>
              <a:pPr algn="ctr"/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chục</a:t>
              </a:r>
            </a:p>
          </p:txBody>
        </p:sp>
        <p:sp>
          <p:nvSpPr>
            <p:cNvPr id="4149" name="Text Box 239"/>
            <p:cNvSpPr txBox="1">
              <a:spLocks noChangeArrowheads="1"/>
            </p:cNvSpPr>
            <p:nvPr/>
          </p:nvSpPr>
          <p:spPr bwMode="auto">
            <a:xfrm>
              <a:off x="4704" y="2053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Hàng</a:t>
              </a:r>
            </a:p>
            <a:p>
              <a:pPr algn="ctr"/>
              <a:r>
                <a:rPr lang="vi-VN" sz="1200" b="1">
                  <a:solidFill>
                    <a:srgbClr val="FF3300"/>
                  </a:solidFill>
                  <a:latin typeface="Arial" charset="0"/>
                </a:rPr>
                <a:t>đơ</a:t>
              </a:r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n vị</a:t>
              </a:r>
            </a:p>
          </p:txBody>
        </p:sp>
      </p:grpSp>
      <p:sp>
        <p:nvSpPr>
          <p:cNvPr id="3313" name="AutoShape 241"/>
          <p:cNvSpPr>
            <a:spLocks noChangeArrowheads="1"/>
          </p:cNvSpPr>
          <p:nvPr/>
        </p:nvSpPr>
        <p:spPr bwMode="auto">
          <a:xfrm>
            <a:off x="1600200" y="4343400"/>
            <a:ext cx="4824413" cy="1476375"/>
          </a:xfrm>
          <a:prstGeom prst="cloudCallout">
            <a:avLst>
              <a:gd name="adj1" fmla="val -11269"/>
              <a:gd name="adj2" fmla="val -129287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900" b="1">
                <a:solidFill>
                  <a:srgbClr val="FF3300"/>
                </a:solidFill>
                <a:latin typeface="Arial" charset="0"/>
              </a:rPr>
              <a:t>Lớp nghìn gồm mấy hàng, là những hàng nào?</a:t>
            </a:r>
          </a:p>
        </p:txBody>
      </p:sp>
      <p:sp>
        <p:nvSpPr>
          <p:cNvPr id="3314" name="Text Box 242"/>
          <p:cNvSpPr txBox="1">
            <a:spLocks noChangeArrowheads="1"/>
          </p:cNvSpPr>
          <p:nvPr/>
        </p:nvSpPr>
        <p:spPr bwMode="auto">
          <a:xfrm>
            <a:off x="2000250" y="2790825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3300"/>
                </a:solidFill>
                <a:latin typeface="Arial" charset="0"/>
              </a:rPr>
              <a:t>Lớp nghìn</a:t>
            </a:r>
            <a:endParaRPr lang="en-US" sz="1200" b="1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3318" name="Group 246"/>
          <p:cNvGrpSpPr>
            <a:grpSpLocks/>
          </p:cNvGrpSpPr>
          <p:nvPr/>
        </p:nvGrpSpPr>
        <p:grpSpPr bwMode="auto">
          <a:xfrm>
            <a:off x="1981200" y="3114675"/>
            <a:ext cx="3200400" cy="457200"/>
            <a:chOff x="1344" y="2053"/>
            <a:chExt cx="2016" cy="288"/>
          </a:xfrm>
        </p:grpSpPr>
        <p:sp>
          <p:nvSpPr>
            <p:cNvPr id="4144" name="Text Box 243"/>
            <p:cNvSpPr txBox="1">
              <a:spLocks noChangeArrowheads="1"/>
            </p:cNvSpPr>
            <p:nvPr/>
          </p:nvSpPr>
          <p:spPr bwMode="auto">
            <a:xfrm>
              <a:off x="1344" y="2053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Hàng tr</a:t>
              </a:r>
              <a:r>
                <a:rPr lang="vi-VN" sz="1200" b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m nghìn</a:t>
              </a:r>
            </a:p>
          </p:txBody>
        </p:sp>
        <p:sp>
          <p:nvSpPr>
            <p:cNvPr id="4145" name="Text Box 244"/>
            <p:cNvSpPr txBox="1">
              <a:spLocks noChangeArrowheads="1"/>
            </p:cNvSpPr>
            <p:nvPr/>
          </p:nvSpPr>
          <p:spPr bwMode="auto">
            <a:xfrm>
              <a:off x="2016" y="2053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Hàng chục nghìn</a:t>
              </a:r>
            </a:p>
          </p:txBody>
        </p:sp>
        <p:sp>
          <p:nvSpPr>
            <p:cNvPr id="4146" name="Text Box 245"/>
            <p:cNvSpPr txBox="1">
              <a:spLocks noChangeArrowheads="1"/>
            </p:cNvSpPr>
            <p:nvPr/>
          </p:nvSpPr>
          <p:spPr bwMode="auto">
            <a:xfrm>
              <a:off x="2688" y="2053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Hàng</a:t>
              </a:r>
            </a:p>
            <a:p>
              <a:pPr algn="ctr"/>
              <a:r>
                <a:rPr lang="en-US" sz="1200" b="1">
                  <a:solidFill>
                    <a:srgbClr val="FF3300"/>
                  </a:solidFill>
                  <a:latin typeface="Arial" charset="0"/>
                </a:rPr>
                <a:t>nghìn</a:t>
              </a:r>
            </a:p>
          </p:txBody>
        </p:sp>
      </p:grpSp>
      <p:grpSp>
        <p:nvGrpSpPr>
          <p:cNvPr id="3319" name="Group 247"/>
          <p:cNvGrpSpPr>
            <a:grpSpLocks/>
          </p:cNvGrpSpPr>
          <p:nvPr/>
        </p:nvGrpSpPr>
        <p:grpSpPr bwMode="auto">
          <a:xfrm>
            <a:off x="606425" y="2787650"/>
            <a:ext cx="1387475" cy="2168525"/>
            <a:chOff x="278" y="1488"/>
            <a:chExt cx="874" cy="1366"/>
          </a:xfrm>
        </p:grpSpPr>
        <p:sp>
          <p:nvSpPr>
            <p:cNvPr id="4140" name="Text Box 248"/>
            <p:cNvSpPr txBox="1">
              <a:spLocks noChangeArrowheads="1"/>
            </p:cNvSpPr>
            <p:nvPr/>
          </p:nvSpPr>
          <p:spPr bwMode="auto">
            <a:xfrm>
              <a:off x="278" y="1488"/>
              <a:ext cx="87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 sz="10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Số</a:t>
              </a:r>
              <a:endParaRPr lang="en-US" sz="1000" b="1">
                <a:solidFill>
                  <a:srgbClr val="FF3300"/>
                </a:solidFill>
                <a:latin typeface="Arial" charset="0"/>
              </a:endParaRPr>
            </a:p>
            <a:p>
              <a:pPr algn="ctr"/>
              <a:endParaRPr lang="en-US" sz="1000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4141" name="Text Box 249"/>
            <p:cNvSpPr txBox="1">
              <a:spLocks noChangeArrowheads="1"/>
            </p:cNvSpPr>
            <p:nvPr/>
          </p:nvSpPr>
          <p:spPr bwMode="auto">
            <a:xfrm>
              <a:off x="278" y="1974"/>
              <a:ext cx="87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321</a:t>
              </a:r>
              <a:endParaRPr lang="en-US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4142" name="Text Box 250"/>
            <p:cNvSpPr txBox="1">
              <a:spLocks noChangeArrowheads="1"/>
            </p:cNvSpPr>
            <p:nvPr/>
          </p:nvSpPr>
          <p:spPr bwMode="auto">
            <a:xfrm>
              <a:off x="278" y="2268"/>
              <a:ext cx="87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endParaRPr lang="en-US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4143" name="Text Box 251"/>
            <p:cNvSpPr txBox="1">
              <a:spLocks noChangeArrowheads="1"/>
            </p:cNvSpPr>
            <p:nvPr/>
          </p:nvSpPr>
          <p:spPr bwMode="auto">
            <a:xfrm>
              <a:off x="278" y="2560"/>
              <a:ext cx="87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3324" name="AutoShape 252"/>
          <p:cNvSpPr>
            <a:spLocks noChangeArrowheads="1"/>
          </p:cNvSpPr>
          <p:nvPr/>
        </p:nvSpPr>
        <p:spPr bwMode="auto">
          <a:xfrm>
            <a:off x="1676400" y="4343400"/>
            <a:ext cx="1979613" cy="1030288"/>
          </a:xfrm>
          <a:prstGeom prst="cloudCallout">
            <a:avLst>
              <a:gd name="adj1" fmla="val -55532"/>
              <a:gd name="adj2" fmla="val -96926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900" b="1">
                <a:latin typeface="Arial" charset="0"/>
              </a:rPr>
              <a:t>Hãy </a:t>
            </a:r>
            <a:r>
              <a:rPr lang="vi-VN" sz="1900" b="1">
                <a:latin typeface="Arial" charset="0"/>
              </a:rPr>
              <a:t>đ</a:t>
            </a:r>
            <a:r>
              <a:rPr lang="en-US" sz="1900" b="1">
                <a:latin typeface="Arial" charset="0"/>
              </a:rPr>
              <a:t>ọc số?</a:t>
            </a:r>
            <a:endParaRPr lang="en-US" sz="19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325" name="AutoShape 253"/>
          <p:cNvSpPr>
            <a:spLocks noChangeArrowheads="1"/>
          </p:cNvSpPr>
          <p:nvPr/>
        </p:nvSpPr>
        <p:spPr bwMode="auto">
          <a:xfrm>
            <a:off x="3200400" y="4276725"/>
            <a:ext cx="1979613" cy="1476375"/>
          </a:xfrm>
          <a:prstGeom prst="cloudCallout">
            <a:avLst>
              <a:gd name="adj1" fmla="val -55532"/>
              <a:gd name="adj2" fmla="val -96926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900" b="1">
                <a:solidFill>
                  <a:srgbClr val="FF3300"/>
                </a:solidFill>
                <a:latin typeface="Arial" charset="0"/>
              </a:rPr>
              <a:t>Ba tr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m hai m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ươ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i mốt</a:t>
            </a:r>
          </a:p>
        </p:txBody>
      </p:sp>
      <p:sp>
        <p:nvSpPr>
          <p:cNvPr id="3326" name="Text Box 254"/>
          <p:cNvSpPr txBox="1">
            <a:spLocks noChangeArrowheads="1"/>
          </p:cNvSpPr>
          <p:nvPr/>
        </p:nvSpPr>
        <p:spPr bwMode="auto">
          <a:xfrm>
            <a:off x="7791450" y="3581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3327" name="Text Box 255"/>
          <p:cNvSpPr txBox="1">
            <a:spLocks noChangeArrowheads="1"/>
          </p:cNvSpPr>
          <p:nvPr/>
        </p:nvSpPr>
        <p:spPr bwMode="auto">
          <a:xfrm>
            <a:off x="6705600" y="3581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3328" name="Text Box 256"/>
          <p:cNvSpPr txBox="1">
            <a:spLocks noChangeArrowheads="1"/>
          </p:cNvSpPr>
          <p:nvPr/>
        </p:nvSpPr>
        <p:spPr bwMode="auto">
          <a:xfrm>
            <a:off x="5638800" y="3581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3</a:t>
            </a:r>
            <a:endParaRPr lang="en-US">
              <a:latin typeface="Arial" charset="0"/>
            </a:endParaRPr>
          </a:p>
        </p:txBody>
      </p:sp>
      <p:sp>
        <p:nvSpPr>
          <p:cNvPr id="3329" name="Text Box 257"/>
          <p:cNvSpPr txBox="1">
            <a:spLocks noChangeArrowheads="1"/>
          </p:cNvSpPr>
          <p:nvPr/>
        </p:nvSpPr>
        <p:spPr bwMode="auto">
          <a:xfrm>
            <a:off x="609600" y="40386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00FF"/>
                </a:solidFill>
                <a:latin typeface="Arial" charset="0"/>
              </a:rPr>
              <a:t>654 000</a:t>
            </a:r>
          </a:p>
        </p:txBody>
      </p:sp>
      <p:sp>
        <p:nvSpPr>
          <p:cNvPr id="3330" name="AutoShape 258"/>
          <p:cNvSpPr>
            <a:spLocks noChangeArrowheads="1"/>
          </p:cNvSpPr>
          <p:nvPr/>
        </p:nvSpPr>
        <p:spPr bwMode="auto">
          <a:xfrm>
            <a:off x="1676400" y="4876800"/>
            <a:ext cx="1979613" cy="1030288"/>
          </a:xfrm>
          <a:prstGeom prst="cloudCallout">
            <a:avLst>
              <a:gd name="adj1" fmla="val -55532"/>
              <a:gd name="adj2" fmla="val -96926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900" b="1">
                <a:latin typeface="Arial" charset="0"/>
              </a:rPr>
              <a:t>Hãy </a:t>
            </a:r>
            <a:r>
              <a:rPr lang="vi-VN" sz="1900" b="1">
                <a:latin typeface="Arial" charset="0"/>
              </a:rPr>
              <a:t>đ</a:t>
            </a:r>
            <a:r>
              <a:rPr lang="en-US" sz="1900" b="1">
                <a:latin typeface="Arial" charset="0"/>
              </a:rPr>
              <a:t>ọc số?</a:t>
            </a:r>
            <a:endParaRPr lang="en-US" sz="19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331" name="AutoShape 259"/>
          <p:cNvSpPr>
            <a:spLocks noChangeArrowheads="1"/>
          </p:cNvSpPr>
          <p:nvPr/>
        </p:nvSpPr>
        <p:spPr bwMode="auto">
          <a:xfrm>
            <a:off x="3200400" y="5172075"/>
            <a:ext cx="3275013" cy="1030288"/>
          </a:xfrm>
          <a:prstGeom prst="cloudCallout">
            <a:avLst>
              <a:gd name="adj1" fmla="val -100630"/>
              <a:gd name="adj2" fmla="val -104963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900" b="1">
                <a:solidFill>
                  <a:srgbClr val="FF3300"/>
                </a:solidFill>
                <a:latin typeface="Arial" charset="0"/>
              </a:rPr>
              <a:t>Sáu tr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m n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m m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ươ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i t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 nghìn</a:t>
            </a:r>
          </a:p>
        </p:txBody>
      </p:sp>
      <p:sp>
        <p:nvSpPr>
          <p:cNvPr id="3332" name="Text Box 260"/>
          <p:cNvSpPr txBox="1">
            <a:spLocks noChangeArrowheads="1"/>
          </p:cNvSpPr>
          <p:nvPr/>
        </p:nvSpPr>
        <p:spPr bwMode="auto">
          <a:xfrm>
            <a:off x="7791450" y="4038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3333" name="Text Box 261"/>
          <p:cNvSpPr txBox="1">
            <a:spLocks noChangeArrowheads="1"/>
          </p:cNvSpPr>
          <p:nvPr/>
        </p:nvSpPr>
        <p:spPr bwMode="auto">
          <a:xfrm>
            <a:off x="6705600" y="4038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3334" name="Text Box 262"/>
          <p:cNvSpPr txBox="1">
            <a:spLocks noChangeArrowheads="1"/>
          </p:cNvSpPr>
          <p:nvPr/>
        </p:nvSpPr>
        <p:spPr bwMode="auto">
          <a:xfrm>
            <a:off x="5638800" y="4038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3335" name="Text Box 263"/>
          <p:cNvSpPr txBox="1">
            <a:spLocks noChangeArrowheads="1"/>
          </p:cNvSpPr>
          <p:nvPr/>
        </p:nvSpPr>
        <p:spPr bwMode="auto">
          <a:xfrm>
            <a:off x="4572000" y="4038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4</a:t>
            </a:r>
            <a:endParaRPr lang="en-US">
              <a:latin typeface="Arial" charset="0"/>
            </a:endParaRPr>
          </a:p>
        </p:txBody>
      </p:sp>
      <p:sp>
        <p:nvSpPr>
          <p:cNvPr id="3336" name="Text Box 264"/>
          <p:cNvSpPr txBox="1">
            <a:spLocks noChangeArrowheads="1"/>
          </p:cNvSpPr>
          <p:nvPr/>
        </p:nvSpPr>
        <p:spPr bwMode="auto">
          <a:xfrm>
            <a:off x="3505200" y="4038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5</a:t>
            </a:r>
            <a:endParaRPr lang="en-US">
              <a:latin typeface="Arial" charset="0"/>
            </a:endParaRPr>
          </a:p>
        </p:txBody>
      </p:sp>
      <p:sp>
        <p:nvSpPr>
          <p:cNvPr id="3337" name="Text Box 265"/>
          <p:cNvSpPr txBox="1">
            <a:spLocks noChangeArrowheads="1"/>
          </p:cNvSpPr>
          <p:nvPr/>
        </p:nvSpPr>
        <p:spPr bwMode="auto">
          <a:xfrm>
            <a:off x="2438400" y="4038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6</a:t>
            </a:r>
            <a:endParaRPr lang="en-US">
              <a:latin typeface="Arial" charset="0"/>
            </a:endParaRPr>
          </a:p>
        </p:txBody>
      </p:sp>
      <p:sp>
        <p:nvSpPr>
          <p:cNvPr id="3338" name="Text Box 266"/>
          <p:cNvSpPr txBox="1">
            <a:spLocks noChangeArrowheads="1"/>
          </p:cNvSpPr>
          <p:nvPr/>
        </p:nvSpPr>
        <p:spPr bwMode="auto">
          <a:xfrm>
            <a:off x="609600" y="44958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00FF"/>
                </a:solidFill>
                <a:latin typeface="Arial" charset="0"/>
              </a:rPr>
              <a:t>654 321</a:t>
            </a:r>
          </a:p>
        </p:txBody>
      </p:sp>
      <p:sp>
        <p:nvSpPr>
          <p:cNvPr id="3339" name="Text Box 267"/>
          <p:cNvSpPr txBox="1">
            <a:spLocks noChangeArrowheads="1"/>
          </p:cNvSpPr>
          <p:nvPr/>
        </p:nvSpPr>
        <p:spPr bwMode="auto">
          <a:xfrm>
            <a:off x="7791450" y="45053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3340" name="Text Box 268"/>
          <p:cNvSpPr txBox="1">
            <a:spLocks noChangeArrowheads="1"/>
          </p:cNvSpPr>
          <p:nvPr/>
        </p:nvSpPr>
        <p:spPr bwMode="auto">
          <a:xfrm>
            <a:off x="6705600" y="45053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3341" name="Text Box 269"/>
          <p:cNvSpPr txBox="1">
            <a:spLocks noChangeArrowheads="1"/>
          </p:cNvSpPr>
          <p:nvPr/>
        </p:nvSpPr>
        <p:spPr bwMode="auto">
          <a:xfrm>
            <a:off x="5638800" y="45053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3</a:t>
            </a:r>
            <a:endParaRPr lang="en-US">
              <a:latin typeface="Arial" charset="0"/>
            </a:endParaRPr>
          </a:p>
        </p:txBody>
      </p:sp>
      <p:sp>
        <p:nvSpPr>
          <p:cNvPr id="3342" name="Text Box 270"/>
          <p:cNvSpPr txBox="1">
            <a:spLocks noChangeArrowheads="1"/>
          </p:cNvSpPr>
          <p:nvPr/>
        </p:nvSpPr>
        <p:spPr bwMode="auto">
          <a:xfrm>
            <a:off x="4572000" y="45053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4</a:t>
            </a:r>
            <a:endParaRPr lang="en-US">
              <a:latin typeface="Arial" charset="0"/>
            </a:endParaRPr>
          </a:p>
        </p:txBody>
      </p:sp>
      <p:sp>
        <p:nvSpPr>
          <p:cNvPr id="3343" name="Text Box 271"/>
          <p:cNvSpPr txBox="1">
            <a:spLocks noChangeArrowheads="1"/>
          </p:cNvSpPr>
          <p:nvPr/>
        </p:nvSpPr>
        <p:spPr bwMode="auto">
          <a:xfrm>
            <a:off x="3505200" y="45053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5</a:t>
            </a:r>
            <a:endParaRPr lang="en-US">
              <a:latin typeface="Arial" charset="0"/>
            </a:endParaRPr>
          </a:p>
        </p:txBody>
      </p:sp>
      <p:sp>
        <p:nvSpPr>
          <p:cNvPr id="3344" name="Text Box 272"/>
          <p:cNvSpPr txBox="1">
            <a:spLocks noChangeArrowheads="1"/>
          </p:cNvSpPr>
          <p:nvPr/>
        </p:nvSpPr>
        <p:spPr bwMode="auto">
          <a:xfrm>
            <a:off x="2438400" y="45053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6</a:t>
            </a:r>
            <a:endParaRPr lang="en-US">
              <a:latin typeface="Arial" charset="0"/>
            </a:endParaRPr>
          </a:p>
        </p:txBody>
      </p:sp>
      <p:sp>
        <p:nvSpPr>
          <p:cNvPr id="3345" name="AutoShape 273"/>
          <p:cNvSpPr>
            <a:spLocks noChangeArrowheads="1"/>
          </p:cNvSpPr>
          <p:nvPr/>
        </p:nvSpPr>
        <p:spPr bwMode="auto">
          <a:xfrm>
            <a:off x="1676400" y="5181600"/>
            <a:ext cx="1979613" cy="1030288"/>
          </a:xfrm>
          <a:prstGeom prst="cloudCallout">
            <a:avLst>
              <a:gd name="adj1" fmla="val -55532"/>
              <a:gd name="adj2" fmla="val -96926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900" b="1">
                <a:latin typeface="Arial" charset="0"/>
              </a:rPr>
              <a:t>Hãy </a:t>
            </a:r>
            <a:r>
              <a:rPr lang="vi-VN" sz="1900" b="1">
                <a:latin typeface="Arial" charset="0"/>
              </a:rPr>
              <a:t>đ</a:t>
            </a:r>
            <a:r>
              <a:rPr lang="en-US" sz="1900" b="1">
                <a:latin typeface="Arial" charset="0"/>
              </a:rPr>
              <a:t>ọc số?</a:t>
            </a:r>
            <a:endParaRPr lang="en-US" sz="19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346" name="AutoShape 274"/>
          <p:cNvSpPr>
            <a:spLocks noChangeArrowheads="1"/>
          </p:cNvSpPr>
          <p:nvPr/>
        </p:nvSpPr>
        <p:spPr bwMode="auto">
          <a:xfrm>
            <a:off x="3200400" y="5343525"/>
            <a:ext cx="3275013" cy="1476375"/>
          </a:xfrm>
          <a:prstGeom prst="cloudCallout">
            <a:avLst>
              <a:gd name="adj1" fmla="val -100606"/>
              <a:gd name="adj2" fmla="val -105014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900" b="1">
                <a:solidFill>
                  <a:srgbClr val="FF3300"/>
                </a:solidFill>
                <a:latin typeface="Arial" charset="0"/>
              </a:rPr>
              <a:t>Sáu tr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m n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m m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ươ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i t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 nghìn ba tr</a:t>
            </a:r>
            <a:r>
              <a:rPr lang="vi-VN" sz="19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m hai mốt</a:t>
            </a:r>
          </a:p>
        </p:txBody>
      </p:sp>
      <p:sp>
        <p:nvSpPr>
          <p:cNvPr id="3347" name="AutoShape 275"/>
          <p:cNvSpPr>
            <a:spLocks noChangeArrowheads="1"/>
          </p:cNvSpPr>
          <p:nvPr/>
        </p:nvSpPr>
        <p:spPr bwMode="auto">
          <a:xfrm>
            <a:off x="1828800" y="5181600"/>
            <a:ext cx="4800600" cy="1030288"/>
          </a:xfrm>
          <a:prstGeom prst="cloudCallout">
            <a:avLst>
              <a:gd name="adj1" fmla="val -17361"/>
              <a:gd name="adj2" fmla="val -96935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900" b="1">
                <a:latin typeface="Arial" charset="0"/>
              </a:rPr>
              <a:t>Nêu các chữ số ở các hàng của số 654 321</a:t>
            </a:r>
            <a:endParaRPr lang="en-US" sz="19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348" name="Rectangle 276"/>
          <p:cNvSpPr>
            <a:spLocks noChangeArrowheads="1"/>
          </p:cNvSpPr>
          <p:nvPr/>
        </p:nvSpPr>
        <p:spPr bwMode="auto">
          <a:xfrm>
            <a:off x="685800" y="5316538"/>
            <a:ext cx="7696200" cy="9699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900" b="1">
                <a:solidFill>
                  <a:srgbClr val="0000FF"/>
                </a:solidFill>
                <a:latin typeface="Arial" charset="0"/>
              </a:rPr>
              <a:t>Số 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654 321</a:t>
            </a:r>
            <a:r>
              <a:rPr lang="en-US" sz="1900" b="1">
                <a:solidFill>
                  <a:srgbClr val="0000FF"/>
                </a:solidFill>
                <a:latin typeface="Arial" charset="0"/>
              </a:rPr>
              <a:t> có chữ số 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1 </a:t>
            </a:r>
            <a:r>
              <a:rPr lang="en-US" sz="1900" b="1">
                <a:solidFill>
                  <a:srgbClr val="0000FF"/>
                </a:solidFill>
                <a:latin typeface="Arial" charset="0"/>
              </a:rPr>
              <a:t>ở hàng </a:t>
            </a:r>
            <a:r>
              <a:rPr lang="vi-VN" sz="1900" b="1">
                <a:solidFill>
                  <a:srgbClr val="0000FF"/>
                </a:solidFill>
                <a:latin typeface="Arial" charset="0"/>
              </a:rPr>
              <a:t>đơ</a:t>
            </a:r>
            <a:r>
              <a:rPr lang="en-US" sz="1900" b="1">
                <a:solidFill>
                  <a:srgbClr val="0000FF"/>
                </a:solidFill>
                <a:latin typeface="Arial" charset="0"/>
              </a:rPr>
              <a:t>n vị, chữ số 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2</a:t>
            </a:r>
            <a:r>
              <a:rPr lang="en-US" sz="1900" b="1">
                <a:solidFill>
                  <a:srgbClr val="0000FF"/>
                </a:solidFill>
                <a:latin typeface="Arial" charset="0"/>
              </a:rPr>
              <a:t> ở hàng chục, chữ số 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3</a:t>
            </a:r>
            <a:r>
              <a:rPr lang="en-US" sz="1900" b="1">
                <a:solidFill>
                  <a:srgbClr val="0000FF"/>
                </a:solidFill>
                <a:latin typeface="Arial" charset="0"/>
              </a:rPr>
              <a:t> ở hàng tr</a:t>
            </a:r>
            <a:r>
              <a:rPr lang="vi-VN" sz="19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900" b="1">
                <a:solidFill>
                  <a:srgbClr val="0000FF"/>
                </a:solidFill>
                <a:latin typeface="Arial" charset="0"/>
              </a:rPr>
              <a:t>m, chữ số 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4</a:t>
            </a:r>
            <a:r>
              <a:rPr lang="en-US" sz="1900" b="1">
                <a:solidFill>
                  <a:srgbClr val="0000FF"/>
                </a:solidFill>
                <a:latin typeface="Arial" charset="0"/>
              </a:rPr>
              <a:t> ở hàng nghìn, chữ số 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5</a:t>
            </a:r>
            <a:r>
              <a:rPr lang="en-US" sz="1900" b="1">
                <a:solidFill>
                  <a:srgbClr val="0000FF"/>
                </a:solidFill>
                <a:latin typeface="Arial" charset="0"/>
              </a:rPr>
              <a:t> ở hàng chục nghìn, chữ số </a:t>
            </a:r>
            <a:r>
              <a:rPr lang="en-US" sz="1900" b="1">
                <a:solidFill>
                  <a:srgbClr val="FF3300"/>
                </a:solidFill>
                <a:latin typeface="Arial" charset="0"/>
              </a:rPr>
              <a:t>6</a:t>
            </a:r>
            <a:r>
              <a:rPr lang="en-US" sz="1900" b="1">
                <a:solidFill>
                  <a:srgbClr val="0000FF"/>
                </a:solidFill>
                <a:latin typeface="Arial" charset="0"/>
              </a:rPr>
              <a:t> ở hàng tr</a:t>
            </a:r>
            <a:r>
              <a:rPr lang="vi-VN" sz="19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900" b="1">
                <a:solidFill>
                  <a:srgbClr val="0000FF"/>
                </a:solidFill>
                <a:latin typeface="Arial" charset="0"/>
              </a:rPr>
              <a:t>m nghìn.</a:t>
            </a:r>
            <a:endParaRPr lang="en-US" sz="1900" b="1" i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75"/>
                                        <p:tgtEl>
                                          <p:spTgt spid="3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75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75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75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75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8" dur="75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5" dur="75"/>
                                        <p:tgtEl>
                                          <p:spTgt spid="3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0" dur="75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75" fill="hold"/>
                                        <p:tgtEl>
                                          <p:spTgt spid="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75" fill="hold"/>
                                        <p:tgtEl>
                                          <p:spTgt spid="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75" fill="hold"/>
                                        <p:tgtEl>
                                          <p:spTgt spid="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75" fill="hold"/>
                                        <p:tgtEl>
                                          <p:spTgt spid="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75" fill="hold"/>
                                        <p:tgtEl>
                                          <p:spTgt spid="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75" fill="hold"/>
                                        <p:tgtEl>
                                          <p:spTgt spid="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2" grpId="0" animBg="1" autoUpdateAnimBg="0"/>
      <p:bldP spid="3293" grpId="0" animBg="1" autoUpdateAnimBg="0"/>
      <p:bldP spid="3301" grpId="0" autoUpdateAnimBg="0"/>
      <p:bldP spid="3302" grpId="0" autoUpdateAnimBg="0"/>
      <p:bldP spid="3303" grpId="0" autoUpdateAnimBg="0"/>
      <p:bldP spid="3304" grpId="0" autoUpdateAnimBg="0"/>
      <p:bldP spid="3305" grpId="0" autoUpdateAnimBg="0"/>
      <p:bldP spid="3306" grpId="0" autoUpdateAnimBg="0"/>
      <p:bldP spid="3308" grpId="0" autoUpdateAnimBg="0"/>
      <p:bldP spid="3313" grpId="0" animBg="1" autoUpdateAnimBg="0"/>
      <p:bldP spid="3314" grpId="0" autoUpdateAnimBg="0"/>
      <p:bldP spid="3324" grpId="0" animBg="1" autoUpdateAnimBg="0"/>
      <p:bldP spid="3325" grpId="0" animBg="1" autoUpdateAnimBg="0"/>
      <p:bldP spid="3326" grpId="0" autoUpdateAnimBg="0"/>
      <p:bldP spid="3327" grpId="0" autoUpdateAnimBg="0"/>
      <p:bldP spid="3328" grpId="0" autoUpdateAnimBg="0"/>
      <p:bldP spid="3329" grpId="0" autoUpdateAnimBg="0"/>
      <p:bldP spid="3330" grpId="0" animBg="1" autoUpdateAnimBg="0"/>
      <p:bldP spid="3331" grpId="0" animBg="1" autoUpdateAnimBg="0"/>
      <p:bldP spid="3332" grpId="0" autoUpdateAnimBg="0"/>
      <p:bldP spid="3333" grpId="0" autoUpdateAnimBg="0"/>
      <p:bldP spid="3334" grpId="0" autoUpdateAnimBg="0"/>
      <p:bldP spid="3335" grpId="0" autoUpdateAnimBg="0"/>
      <p:bldP spid="3336" grpId="0" autoUpdateAnimBg="0"/>
      <p:bldP spid="3337" grpId="0" autoUpdateAnimBg="0"/>
      <p:bldP spid="3338" grpId="0" autoUpdateAnimBg="0"/>
      <p:bldP spid="3339" grpId="0" autoUpdateAnimBg="0"/>
      <p:bldP spid="3340" grpId="0" autoUpdateAnimBg="0"/>
      <p:bldP spid="3341" grpId="0" autoUpdateAnimBg="0"/>
      <p:bldP spid="3342" grpId="0" autoUpdateAnimBg="0"/>
      <p:bldP spid="3343" grpId="0" autoUpdateAnimBg="0"/>
      <p:bldP spid="3344" grpId="0" autoUpdateAnimBg="0"/>
      <p:bldP spid="3345" grpId="0" animBg="1" autoUpdateAnimBg="0"/>
      <p:bldP spid="3346" grpId="0" animBg="1" autoUpdateAnimBg="0"/>
      <p:bldP spid="3347" grpId="0" animBg="1" autoUpdateAnimBg="0"/>
      <p:bldP spid="334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66800" y="495300"/>
            <a:ext cx="7648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 Lớp </a:t>
            </a:r>
            <a:r>
              <a:rPr lang="vi-VN" b="1" i="1">
                <a:solidFill>
                  <a:srgbClr val="FF3300"/>
                </a:solidFill>
                <a:latin typeface="Arial" charset="0"/>
              </a:rPr>
              <a:t>đơ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n vị gồm mấy hàng, là những hàng nào?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66800" y="1066800"/>
            <a:ext cx="4027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</a:rPr>
              <a:t>* Lớp 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đơ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n vị gồm 3 hàng: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66800" y="1601788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Arial" charset="0"/>
              </a:rPr>
              <a:t>- Hàng tr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66800" y="2057400"/>
            <a:ext cx="1951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Arial" charset="0"/>
              </a:rPr>
              <a:t>- Hàng chục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066800" y="2514600"/>
            <a:ext cx="2149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Arial" charset="0"/>
              </a:rPr>
              <a:t>- Hàng 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đơ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n vị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066800" y="3276600"/>
            <a:ext cx="7523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 Lớp nghìn gồm mấy hàng, là những hàng nào?</a:t>
            </a:r>
            <a:endParaRPr lang="en-US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066800" y="3884613"/>
            <a:ext cx="3902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* Lớp nghìn gồm 3 hàng: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066800" y="4497388"/>
            <a:ext cx="2909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- Hàng tr</a:t>
            </a:r>
            <a:r>
              <a:rPr lang="vi-VN" b="1" i="1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m nghìn</a:t>
            </a:r>
            <a:endParaRPr lang="en-US" b="1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066800" y="4953000"/>
            <a:ext cx="2965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- Hàng chục nghìn</a:t>
            </a:r>
            <a:endParaRPr lang="en-US" b="1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066800" y="5410200"/>
            <a:ext cx="2062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- Hàng nghìn</a:t>
            </a:r>
            <a:endParaRPr lang="en-US" b="1" i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2" grpId="0" autoUpdateAnimBg="0"/>
      <p:bldP spid="4103" grpId="0" autoUpdateAnimBg="0"/>
      <p:bldP spid="4104" grpId="0" autoUpdateAnimBg="0"/>
      <p:bldP spid="4105" grpId="0" autoUpdateAnimBg="0"/>
      <p:bldP spid="4106" grpId="0" autoUpdateAnimBg="0"/>
      <p:bldP spid="4107" grpId="0" autoUpdateAnimBg="0"/>
      <p:bldP spid="4108" grpId="0" autoUpdateAnimBg="0"/>
      <p:bldP spid="410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3" name="Group 83"/>
          <p:cNvGrpSpPr>
            <a:grpSpLocks/>
          </p:cNvGrpSpPr>
          <p:nvPr/>
        </p:nvGrpSpPr>
        <p:grpSpPr bwMode="auto">
          <a:xfrm>
            <a:off x="1066800" y="609600"/>
            <a:ext cx="7162800" cy="5791200"/>
            <a:chOff x="47" y="0"/>
            <a:chExt cx="5713" cy="4320"/>
          </a:xfrm>
        </p:grpSpPr>
        <p:sp>
          <p:nvSpPr>
            <p:cNvPr id="6148" name="Freeform 7"/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Freeform 8"/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9"/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10"/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11"/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12"/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3"/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14"/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5"/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6"/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7"/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8"/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9"/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20"/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21"/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22"/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3"/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4"/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5"/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6"/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7"/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8"/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9"/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30"/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31"/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32"/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3"/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4"/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39"/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40"/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43"/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44"/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47"/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48"/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56"/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57"/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58"/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59"/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60"/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61"/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62"/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Freeform 64"/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66"/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67"/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68"/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53"/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54"/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Freeform 55"/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Freeform 63"/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65"/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69"/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70"/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00" name="Group 73"/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6211" name="Freeform 50"/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51"/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52"/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1" name="Rectangle 82"/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grpSp>
          <p:nvGrpSpPr>
            <p:cNvPr id="6202" name="Group 71"/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6203" name="Freeform 36"/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37"/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38"/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41"/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42"/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45"/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46"/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49"/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1905000" y="3048000"/>
            <a:ext cx="5715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500">
                <a:solidFill>
                  <a:srgbClr val="FF3300"/>
                </a:solidFill>
                <a:latin typeface="Arial" charset="0"/>
              </a:rPr>
              <a:t>Luyện tập</a:t>
            </a:r>
          </a:p>
          <a:p>
            <a:pPr algn="ctr"/>
            <a:r>
              <a:rPr lang="en-US" sz="3500">
                <a:solidFill>
                  <a:srgbClr val="FF3300"/>
                </a:solidFill>
                <a:latin typeface="Arial" charset="0"/>
              </a:rPr>
              <a:t>Thực hành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57200" y="30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 u="sng">
                <a:solidFill>
                  <a:srgbClr val="0000FF"/>
                </a:solidFill>
                <a:latin typeface="Arial" charset="0"/>
              </a:rPr>
              <a:t>Bài 1: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57200" y="838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3300"/>
                </a:solidFill>
                <a:latin typeface="Arial" charset="0"/>
              </a:rPr>
              <a:t>* Viết theo mẫu:</a:t>
            </a:r>
          </a:p>
        </p:txBody>
      </p:sp>
      <p:grpSp>
        <p:nvGrpSpPr>
          <p:cNvPr id="29919" name="Group 223"/>
          <p:cNvGrpSpPr>
            <a:grpSpLocks/>
          </p:cNvGrpSpPr>
          <p:nvPr/>
        </p:nvGrpSpPr>
        <p:grpSpPr bwMode="auto">
          <a:xfrm>
            <a:off x="304800" y="1443038"/>
            <a:ext cx="8534400" cy="4424362"/>
            <a:chOff x="192" y="909"/>
            <a:chExt cx="5376" cy="2787"/>
          </a:xfrm>
        </p:grpSpPr>
        <p:grpSp>
          <p:nvGrpSpPr>
            <p:cNvPr id="7179" name="Group 133"/>
            <p:cNvGrpSpPr>
              <a:grpSpLocks/>
            </p:cNvGrpSpPr>
            <p:nvPr/>
          </p:nvGrpSpPr>
          <p:grpSpPr bwMode="auto">
            <a:xfrm>
              <a:off x="204" y="912"/>
              <a:ext cx="5346" cy="2784"/>
              <a:chOff x="204" y="912"/>
              <a:chExt cx="5346" cy="2784"/>
            </a:xfrm>
          </p:grpSpPr>
          <p:grpSp>
            <p:nvGrpSpPr>
              <p:cNvPr id="7195" name="Group 96"/>
              <p:cNvGrpSpPr>
                <a:grpSpLocks/>
              </p:cNvGrpSpPr>
              <p:nvPr/>
            </p:nvGrpSpPr>
            <p:grpSpPr bwMode="auto">
              <a:xfrm>
                <a:off x="2026" y="912"/>
                <a:ext cx="3524" cy="624"/>
                <a:chOff x="2026" y="912"/>
                <a:chExt cx="3524" cy="624"/>
              </a:xfrm>
            </p:grpSpPr>
            <p:grpSp>
              <p:nvGrpSpPr>
                <p:cNvPr id="7254" name="Group 59"/>
                <p:cNvGrpSpPr>
                  <a:grpSpLocks/>
                </p:cNvGrpSpPr>
                <p:nvPr/>
              </p:nvGrpSpPr>
              <p:grpSpPr bwMode="auto">
                <a:xfrm>
                  <a:off x="2026" y="912"/>
                  <a:ext cx="3524" cy="212"/>
                  <a:chOff x="2026" y="912"/>
                  <a:chExt cx="3542" cy="212"/>
                </a:xfrm>
              </p:grpSpPr>
              <p:sp>
                <p:nvSpPr>
                  <p:cNvPr id="7262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7" y="912"/>
                    <a:ext cx="1771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Lớp </a:t>
                    </a:r>
                    <a:r>
                      <a:rPr lang="vi-VN" sz="1600" b="1">
                        <a:solidFill>
                          <a:srgbClr val="FF3300"/>
                        </a:solidFill>
                        <a:latin typeface="Arial" charset="0"/>
                      </a:rPr>
                      <a:t>đơ</a:t>
                    </a: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n vị</a:t>
                    </a:r>
                    <a:endParaRPr lang="en-US" sz="1200" b="1">
                      <a:solidFill>
                        <a:srgbClr val="FF33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263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6" y="912"/>
                    <a:ext cx="1771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Lớp nghìn</a:t>
                    </a:r>
                    <a:endParaRPr lang="en-US" sz="12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255" name="Group 60"/>
                <p:cNvGrpSpPr>
                  <a:grpSpLocks/>
                </p:cNvGrpSpPr>
                <p:nvPr/>
              </p:nvGrpSpPr>
              <p:grpSpPr bwMode="auto">
                <a:xfrm>
                  <a:off x="2028" y="1104"/>
                  <a:ext cx="3522" cy="432"/>
                  <a:chOff x="2028" y="1104"/>
                  <a:chExt cx="3522" cy="432"/>
                </a:xfrm>
              </p:grpSpPr>
              <p:sp>
                <p:nvSpPr>
                  <p:cNvPr id="725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1500" b="1">
                        <a:latin typeface="Arial" charset="0"/>
                      </a:rPr>
                      <a:t>Hàng</a:t>
                    </a:r>
                  </a:p>
                  <a:p>
                    <a:pPr algn="ctr"/>
                    <a:r>
                      <a:rPr lang="en-US" sz="1500" b="1">
                        <a:latin typeface="Arial" charset="0"/>
                      </a:rPr>
                      <a:t>tr</a:t>
                    </a:r>
                    <a:r>
                      <a:rPr lang="vi-VN" sz="1500" b="1">
                        <a:latin typeface="Arial" charset="0"/>
                      </a:rPr>
                      <a:t>ă</a:t>
                    </a:r>
                    <a:r>
                      <a:rPr lang="en-US" sz="1500" b="1">
                        <a:latin typeface="Arial" charset="0"/>
                      </a:rPr>
                      <a:t>m</a:t>
                    </a:r>
                  </a:p>
                  <a:p>
                    <a:pPr algn="ctr"/>
                    <a:r>
                      <a:rPr lang="en-US" sz="1500" b="1">
                        <a:latin typeface="Arial" charset="0"/>
                      </a:rPr>
                      <a:t>nghìn</a:t>
                    </a:r>
                    <a:endParaRPr lang="en-US" sz="1400">
                      <a:latin typeface="Arial" charset="0"/>
                    </a:endParaRPr>
                  </a:p>
                </p:txBody>
              </p:sp>
              <p:sp>
                <p:nvSpPr>
                  <p:cNvPr id="725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1500" b="1">
                        <a:latin typeface="Arial" charset="0"/>
                      </a:rPr>
                      <a:t>Hàng</a:t>
                    </a:r>
                  </a:p>
                  <a:p>
                    <a:pPr algn="ctr"/>
                    <a:r>
                      <a:rPr lang="en-US" sz="1500" b="1">
                        <a:latin typeface="Arial" charset="0"/>
                      </a:rPr>
                      <a:t>chục</a:t>
                    </a:r>
                  </a:p>
                  <a:p>
                    <a:pPr algn="ctr"/>
                    <a:r>
                      <a:rPr lang="en-US" sz="1500" b="1">
                        <a:latin typeface="Arial" charset="0"/>
                      </a:rPr>
                      <a:t>nghìn</a:t>
                    </a:r>
                    <a:endParaRPr lang="en-US" sz="1400">
                      <a:latin typeface="Arial" charset="0"/>
                    </a:endParaRPr>
                  </a:p>
                </p:txBody>
              </p:sp>
              <p:sp>
                <p:nvSpPr>
                  <p:cNvPr id="725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1500" b="1">
                        <a:latin typeface="Arial" charset="0"/>
                      </a:rPr>
                      <a:t>Hàng</a:t>
                    </a:r>
                  </a:p>
                  <a:p>
                    <a:pPr algn="ctr"/>
                    <a:r>
                      <a:rPr lang="en-US" sz="1500" b="1">
                        <a:latin typeface="Arial" charset="0"/>
                      </a:rPr>
                      <a:t>nghìn</a:t>
                    </a:r>
                    <a:endParaRPr lang="en-US" sz="1400">
                      <a:latin typeface="Arial" charset="0"/>
                    </a:endParaRPr>
                  </a:p>
                </p:txBody>
              </p:sp>
              <p:sp>
                <p:nvSpPr>
                  <p:cNvPr id="725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1500" b="1">
                        <a:latin typeface="Arial" charset="0"/>
                      </a:rPr>
                      <a:t>Hàng</a:t>
                    </a:r>
                  </a:p>
                  <a:p>
                    <a:pPr algn="ctr"/>
                    <a:r>
                      <a:rPr lang="en-US" sz="1500" b="1">
                        <a:latin typeface="Arial" charset="0"/>
                      </a:rPr>
                      <a:t>tr</a:t>
                    </a:r>
                    <a:r>
                      <a:rPr lang="vi-VN" sz="1500" b="1">
                        <a:latin typeface="Arial" charset="0"/>
                      </a:rPr>
                      <a:t>ă</a:t>
                    </a:r>
                    <a:r>
                      <a:rPr lang="en-US" sz="1500" b="1">
                        <a:latin typeface="Arial" charset="0"/>
                      </a:rPr>
                      <a:t>m</a:t>
                    </a:r>
                  </a:p>
                </p:txBody>
              </p:sp>
              <p:sp>
                <p:nvSpPr>
                  <p:cNvPr id="726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1500" b="1">
                        <a:latin typeface="Arial" charset="0"/>
                      </a:rPr>
                      <a:t>Hàng</a:t>
                    </a:r>
                  </a:p>
                  <a:p>
                    <a:pPr algn="ctr"/>
                    <a:r>
                      <a:rPr lang="en-US" sz="1500" b="1">
                        <a:latin typeface="Arial" charset="0"/>
                      </a:rPr>
                      <a:t>chục</a:t>
                    </a:r>
                    <a:endParaRPr lang="en-US" sz="1400">
                      <a:latin typeface="Arial" charset="0"/>
                    </a:endParaRPr>
                  </a:p>
                </p:txBody>
              </p:sp>
              <p:sp>
                <p:nvSpPr>
                  <p:cNvPr id="726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1500" b="1">
                        <a:latin typeface="Arial" charset="0"/>
                      </a:rPr>
                      <a:t>Hàng</a:t>
                    </a:r>
                  </a:p>
                  <a:p>
                    <a:pPr algn="ctr"/>
                    <a:r>
                      <a:rPr lang="vi-VN" sz="1500" b="1">
                        <a:latin typeface="Arial" charset="0"/>
                      </a:rPr>
                      <a:t>đơ</a:t>
                    </a:r>
                    <a:r>
                      <a:rPr lang="en-US" sz="1500" b="1">
                        <a:latin typeface="Arial" charset="0"/>
                      </a:rPr>
                      <a:t>n vị</a:t>
                    </a:r>
                  </a:p>
                </p:txBody>
              </p:sp>
            </p:grpSp>
          </p:grpSp>
          <p:grpSp>
            <p:nvGrpSpPr>
              <p:cNvPr id="7196" name="Group 61"/>
              <p:cNvGrpSpPr>
                <a:grpSpLocks/>
              </p:cNvGrpSpPr>
              <p:nvPr/>
            </p:nvGrpSpPr>
            <p:grpSpPr bwMode="auto">
              <a:xfrm>
                <a:off x="2028" y="1536"/>
                <a:ext cx="3522" cy="432"/>
                <a:chOff x="2028" y="1104"/>
                <a:chExt cx="3522" cy="432"/>
              </a:xfrm>
            </p:grpSpPr>
            <p:sp>
              <p:nvSpPr>
                <p:cNvPr id="29758" name="Rectangle 62"/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Arial"/>
                  </a:endParaRPr>
                </a:p>
              </p:txBody>
            </p:sp>
            <p:sp>
              <p:nvSpPr>
                <p:cNvPr id="29759" name="Rectangle 63"/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Arial"/>
                  </a:endParaRPr>
                </a:p>
              </p:txBody>
            </p:sp>
            <p:sp>
              <p:nvSpPr>
                <p:cNvPr id="29760" name="Rectangle 64"/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Arial"/>
                  </a:endParaRPr>
                </a:p>
              </p:txBody>
            </p:sp>
            <p:sp>
              <p:nvSpPr>
                <p:cNvPr id="29761" name="Rectangle 65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500" b="1">
                    <a:latin typeface="Arial"/>
                  </a:endParaRPr>
                </a:p>
              </p:txBody>
            </p:sp>
            <p:sp>
              <p:nvSpPr>
                <p:cNvPr id="29762" name="Rectangle 66"/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latin typeface="Arial"/>
                  </a:endParaRPr>
                </a:p>
              </p:txBody>
            </p:sp>
            <p:sp>
              <p:nvSpPr>
                <p:cNvPr id="29763" name="Rectangle 67"/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500" b="1">
                    <a:latin typeface="Arial"/>
                  </a:endParaRPr>
                </a:p>
              </p:txBody>
            </p:sp>
          </p:grpSp>
          <p:grpSp>
            <p:nvGrpSpPr>
              <p:cNvPr id="7197" name="Group 68"/>
              <p:cNvGrpSpPr>
                <a:grpSpLocks/>
              </p:cNvGrpSpPr>
              <p:nvPr/>
            </p:nvGrpSpPr>
            <p:grpSpPr bwMode="auto">
              <a:xfrm>
                <a:off x="2028" y="1968"/>
                <a:ext cx="3522" cy="432"/>
                <a:chOff x="2028" y="1104"/>
                <a:chExt cx="3522" cy="432"/>
              </a:xfrm>
            </p:grpSpPr>
            <p:sp>
              <p:nvSpPr>
                <p:cNvPr id="7242" name="Rectangle 69"/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43" name="Rectangle 70"/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44" name="Rectangle 71"/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45" name="Rectangle 72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5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46" name="Rectangle 73"/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47" name="Rectangle 74"/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5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7198" name="Group 75"/>
              <p:cNvGrpSpPr>
                <a:grpSpLocks/>
              </p:cNvGrpSpPr>
              <p:nvPr/>
            </p:nvGrpSpPr>
            <p:grpSpPr bwMode="auto">
              <a:xfrm>
                <a:off x="2028" y="2400"/>
                <a:ext cx="3522" cy="432"/>
                <a:chOff x="2028" y="1104"/>
                <a:chExt cx="3522" cy="432"/>
              </a:xfrm>
            </p:grpSpPr>
            <p:sp>
              <p:nvSpPr>
                <p:cNvPr id="7236" name="Rectangle 76"/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37" name="Rectangle 77"/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38" name="Rectangle 78"/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39" name="Rectangle 79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5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40" name="Rectangle 80"/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41" name="Rectangle 81"/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5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7199" name="Group 82"/>
              <p:cNvGrpSpPr>
                <a:grpSpLocks/>
              </p:cNvGrpSpPr>
              <p:nvPr/>
            </p:nvGrpSpPr>
            <p:grpSpPr bwMode="auto">
              <a:xfrm>
                <a:off x="2028" y="2832"/>
                <a:ext cx="3522" cy="432"/>
                <a:chOff x="2028" y="1104"/>
                <a:chExt cx="3522" cy="432"/>
              </a:xfrm>
            </p:grpSpPr>
            <p:sp>
              <p:nvSpPr>
                <p:cNvPr id="7230" name="Rectangle 83"/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31" name="Rectangle 84"/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32" name="Rectangle 85"/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5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34" name="Rectangle 87"/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35" name="Rectangle 88"/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5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7200" name="Group 89"/>
              <p:cNvGrpSpPr>
                <a:grpSpLocks/>
              </p:cNvGrpSpPr>
              <p:nvPr/>
            </p:nvGrpSpPr>
            <p:grpSpPr bwMode="auto">
              <a:xfrm>
                <a:off x="2028" y="3264"/>
                <a:ext cx="3522" cy="432"/>
                <a:chOff x="2028" y="1104"/>
                <a:chExt cx="3522" cy="432"/>
              </a:xfrm>
            </p:grpSpPr>
            <p:sp>
              <p:nvSpPr>
                <p:cNvPr id="7224" name="Rectangle 90"/>
                <p:cNvSpPr>
                  <a:spLocks noChangeArrowheads="1"/>
                </p:cNvSpPr>
                <p:nvPr/>
              </p:nvSpPr>
              <p:spPr bwMode="auto">
                <a:xfrm>
                  <a:off x="2028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25" name="Rectangle 91"/>
                <p:cNvSpPr>
                  <a:spLocks noChangeArrowheads="1"/>
                </p:cNvSpPr>
                <p:nvPr/>
              </p:nvSpPr>
              <p:spPr bwMode="auto">
                <a:xfrm>
                  <a:off x="2616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26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4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27" name="Rectangle 93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5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28" name="Rectangle 94"/>
                <p:cNvSpPr>
                  <a:spLocks noChangeArrowheads="1"/>
                </p:cNvSpPr>
                <p:nvPr/>
              </p:nvSpPr>
              <p:spPr bwMode="auto">
                <a:xfrm>
                  <a:off x="4380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7229" name="Rectangle 95"/>
                <p:cNvSpPr>
                  <a:spLocks noChangeArrowheads="1"/>
                </p:cNvSpPr>
                <p:nvPr/>
              </p:nvSpPr>
              <p:spPr bwMode="auto">
                <a:xfrm>
                  <a:off x="4968" y="1104"/>
                  <a:ext cx="58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5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201" name="Rectangle 97"/>
              <p:cNvSpPr>
                <a:spLocks noChangeArrowheads="1"/>
              </p:cNvSpPr>
              <p:nvPr/>
            </p:nvSpPr>
            <p:spPr bwMode="auto">
              <a:xfrm>
                <a:off x="204" y="912"/>
                <a:ext cx="1152" cy="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Đọc</a:t>
                </a:r>
              </a:p>
              <a:p>
                <a:pPr algn="ctr"/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số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7202" name="Rectangle 98"/>
              <p:cNvSpPr>
                <a:spLocks noChangeArrowheads="1"/>
              </p:cNvSpPr>
              <p:nvPr/>
            </p:nvSpPr>
            <p:spPr bwMode="auto">
              <a:xfrm>
                <a:off x="1356" y="912"/>
                <a:ext cx="672" cy="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Viết</a:t>
                </a:r>
              </a:p>
              <a:p>
                <a:pPr algn="ctr"/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số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29796" name="Rectangle 100"/>
              <p:cNvSpPr>
                <a:spLocks noChangeArrowheads="1"/>
              </p:cNvSpPr>
              <p:nvPr/>
            </p:nvSpPr>
            <p:spPr bwMode="auto">
              <a:xfrm>
                <a:off x="204" y="1536"/>
                <a:ext cx="1152" cy="432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50000">
                    <a:schemeClr val="bg1"/>
                  </a:gs>
                  <a:gs pos="100000">
                    <a:srgbClr val="CCFF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 b="1">
                    <a:solidFill>
                      <a:srgbClr val="FF3300"/>
                    </a:solidFill>
                    <a:latin typeface="Arial"/>
                  </a:rPr>
                  <a:t>N</a:t>
                </a:r>
                <a:r>
                  <a:rPr lang="vi-VN" sz="1400" b="1">
                    <a:solidFill>
                      <a:srgbClr val="FF3300"/>
                    </a:solidFill>
                    <a:latin typeface="Arial"/>
                  </a:rPr>
                  <a:t>ă</a:t>
                </a:r>
                <a:r>
                  <a:rPr lang="en-US" sz="1400" b="1">
                    <a:solidFill>
                      <a:srgbClr val="FF3300"/>
                    </a:solidFill>
                    <a:latin typeface="Arial"/>
                  </a:rPr>
                  <a:t>m m</a:t>
                </a:r>
                <a:r>
                  <a:rPr lang="vi-VN" sz="1400" b="1">
                    <a:solidFill>
                      <a:srgbClr val="FF3300"/>
                    </a:solidFill>
                    <a:latin typeface="Arial"/>
                  </a:rPr>
                  <a:t>ươ</a:t>
                </a:r>
                <a:r>
                  <a:rPr lang="en-US" sz="1400" b="1">
                    <a:solidFill>
                      <a:srgbClr val="FF3300"/>
                    </a:solidFill>
                    <a:latin typeface="Arial"/>
                  </a:rPr>
                  <a:t>i t</a:t>
                </a:r>
                <a:r>
                  <a:rPr lang="vi-VN" sz="1400" b="1">
                    <a:solidFill>
                      <a:srgbClr val="FF3300"/>
                    </a:solidFill>
                    <a:latin typeface="Arial"/>
                  </a:rPr>
                  <a:t>ư</a:t>
                </a:r>
                <a:r>
                  <a:rPr lang="en-US" sz="1400" b="1">
                    <a:solidFill>
                      <a:srgbClr val="FF3300"/>
                    </a:solidFill>
                    <a:latin typeface="Arial"/>
                  </a:rPr>
                  <a:t> nghìn</a:t>
                </a:r>
              </a:p>
              <a:p>
                <a:pPr algn="ctr">
                  <a:defRPr/>
                </a:pPr>
                <a:r>
                  <a:rPr lang="en-US" sz="1400" b="1">
                    <a:solidFill>
                      <a:srgbClr val="FF3300"/>
                    </a:solidFill>
                    <a:latin typeface="Arial"/>
                  </a:rPr>
                  <a:t>ba tr</a:t>
                </a:r>
                <a:r>
                  <a:rPr lang="vi-VN" sz="1400" b="1">
                    <a:solidFill>
                      <a:srgbClr val="FF3300"/>
                    </a:solidFill>
                    <a:latin typeface="Arial"/>
                  </a:rPr>
                  <a:t>ă</a:t>
                </a:r>
                <a:r>
                  <a:rPr lang="en-US" sz="1400" b="1">
                    <a:solidFill>
                      <a:srgbClr val="FF3300"/>
                    </a:solidFill>
                    <a:latin typeface="Arial"/>
                  </a:rPr>
                  <a:t>m m</a:t>
                </a:r>
                <a:r>
                  <a:rPr lang="vi-VN" sz="1400" b="1">
                    <a:solidFill>
                      <a:srgbClr val="FF3300"/>
                    </a:solidFill>
                    <a:latin typeface="Arial"/>
                  </a:rPr>
                  <a:t>ư</a:t>
                </a:r>
                <a:r>
                  <a:rPr lang="en-US" sz="1400" b="1">
                    <a:solidFill>
                      <a:srgbClr val="FF3300"/>
                    </a:solidFill>
                    <a:latin typeface="Arial"/>
                  </a:rPr>
                  <a:t>ời hai</a:t>
                </a:r>
                <a:endParaRPr lang="en-US" sz="1400">
                  <a:latin typeface="Arial"/>
                </a:endParaRPr>
              </a:p>
            </p:txBody>
          </p:sp>
          <p:sp>
            <p:nvSpPr>
              <p:cNvPr id="29797" name="Rectangle 101"/>
              <p:cNvSpPr>
                <a:spLocks noChangeArrowheads="1"/>
              </p:cNvSpPr>
              <p:nvPr/>
            </p:nvSpPr>
            <p:spPr bwMode="auto">
              <a:xfrm>
                <a:off x="1356" y="1536"/>
                <a:ext cx="674" cy="432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50000">
                    <a:schemeClr val="bg1"/>
                  </a:gs>
                  <a:gs pos="100000">
                    <a:srgbClr val="CCFF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400" b="1">
                    <a:solidFill>
                      <a:srgbClr val="FF3300"/>
                    </a:solidFill>
                    <a:latin typeface="Arial"/>
                  </a:rPr>
                  <a:t>54 312</a:t>
                </a:r>
              </a:p>
            </p:txBody>
          </p:sp>
          <p:sp>
            <p:nvSpPr>
              <p:cNvPr id="7205" name="Text Box 113"/>
              <p:cNvSpPr txBox="1">
                <a:spLocks noChangeArrowheads="1"/>
              </p:cNvSpPr>
              <p:nvPr/>
            </p:nvSpPr>
            <p:spPr bwMode="auto">
              <a:xfrm>
                <a:off x="2832" y="1632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33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7206" name="Text Box 114"/>
              <p:cNvSpPr txBox="1">
                <a:spLocks noChangeArrowheads="1"/>
              </p:cNvSpPr>
              <p:nvPr/>
            </p:nvSpPr>
            <p:spPr bwMode="auto">
              <a:xfrm>
                <a:off x="3408" y="1632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33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7207" name="Text Box 115"/>
              <p:cNvSpPr txBox="1">
                <a:spLocks noChangeArrowheads="1"/>
              </p:cNvSpPr>
              <p:nvPr/>
            </p:nvSpPr>
            <p:spPr bwMode="auto">
              <a:xfrm>
                <a:off x="3984" y="1632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7208" name="Text Box 116"/>
              <p:cNvSpPr txBox="1">
                <a:spLocks noChangeArrowheads="1"/>
              </p:cNvSpPr>
              <p:nvPr/>
            </p:nvSpPr>
            <p:spPr bwMode="auto">
              <a:xfrm>
                <a:off x="4560" y="1632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33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7209" name="Text Box 117"/>
              <p:cNvSpPr txBox="1">
                <a:spLocks noChangeArrowheads="1"/>
              </p:cNvSpPr>
              <p:nvPr/>
            </p:nvSpPr>
            <p:spPr bwMode="auto">
              <a:xfrm>
                <a:off x="5184" y="1632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33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7210" name="Rectangle 118"/>
              <p:cNvSpPr>
                <a:spLocks noChangeArrowheads="1"/>
              </p:cNvSpPr>
              <p:nvPr/>
            </p:nvSpPr>
            <p:spPr bwMode="auto">
              <a:xfrm>
                <a:off x="204" y="1968"/>
                <a:ext cx="115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Bốn m</a:t>
                </a:r>
                <a:r>
                  <a:rPr lang="vi-VN" sz="1400" b="1">
                    <a:solidFill>
                      <a:srgbClr val="0000FF"/>
                    </a:solidFill>
                    <a:latin typeface="Arial" charset="0"/>
                  </a:rPr>
                  <a:t>ươ</a:t>
                </a:r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i n</a:t>
                </a:r>
                <a:r>
                  <a:rPr lang="vi-VN" sz="1400" b="1">
                    <a:solidFill>
                      <a:srgbClr val="0000FF"/>
                    </a:solidFill>
                    <a:latin typeface="Arial" charset="0"/>
                  </a:rPr>
                  <a:t>ă</a:t>
                </a:r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m nghìn</a:t>
                </a:r>
              </a:p>
              <a:p>
                <a:pPr algn="ctr"/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hai tr</a:t>
                </a:r>
                <a:r>
                  <a:rPr lang="vi-VN" sz="1400" b="1">
                    <a:solidFill>
                      <a:srgbClr val="0000FF"/>
                    </a:solidFill>
                    <a:latin typeface="Arial" charset="0"/>
                  </a:rPr>
                  <a:t>ă</a:t>
                </a:r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m m</a:t>
                </a:r>
                <a:r>
                  <a:rPr lang="vi-VN" sz="1400" b="1">
                    <a:solidFill>
                      <a:srgbClr val="0000FF"/>
                    </a:solidFill>
                    <a:latin typeface="Arial" charset="0"/>
                  </a:rPr>
                  <a:t>ư</a:t>
                </a:r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ời ba</a:t>
                </a:r>
                <a:endParaRPr lang="en-US" sz="140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7211" name="Rectangle 119"/>
              <p:cNvSpPr>
                <a:spLocks noChangeArrowheads="1"/>
              </p:cNvSpPr>
              <p:nvPr/>
            </p:nvSpPr>
            <p:spPr bwMode="auto">
              <a:xfrm>
                <a:off x="1356" y="1968"/>
                <a:ext cx="67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7212" name="Rectangle 120"/>
              <p:cNvSpPr>
                <a:spLocks noChangeArrowheads="1"/>
              </p:cNvSpPr>
              <p:nvPr/>
            </p:nvSpPr>
            <p:spPr bwMode="auto">
              <a:xfrm>
                <a:off x="204" y="2400"/>
                <a:ext cx="115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7213" name="Rectangle 121"/>
              <p:cNvSpPr>
                <a:spLocks noChangeArrowheads="1"/>
              </p:cNvSpPr>
              <p:nvPr/>
            </p:nvSpPr>
            <p:spPr bwMode="auto">
              <a:xfrm>
                <a:off x="1356" y="2400"/>
                <a:ext cx="67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54 302</a:t>
                </a:r>
              </a:p>
            </p:txBody>
          </p:sp>
          <p:sp>
            <p:nvSpPr>
              <p:cNvPr id="7214" name="Rectangle 122"/>
              <p:cNvSpPr>
                <a:spLocks noChangeArrowheads="1"/>
              </p:cNvSpPr>
              <p:nvPr/>
            </p:nvSpPr>
            <p:spPr bwMode="auto">
              <a:xfrm>
                <a:off x="204" y="2832"/>
                <a:ext cx="115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7215" name="Rectangle 123"/>
              <p:cNvSpPr>
                <a:spLocks noChangeArrowheads="1"/>
              </p:cNvSpPr>
              <p:nvPr/>
            </p:nvSpPr>
            <p:spPr bwMode="auto">
              <a:xfrm>
                <a:off x="1356" y="2832"/>
                <a:ext cx="67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7216" name="Rectangle 124"/>
              <p:cNvSpPr>
                <a:spLocks noChangeArrowheads="1"/>
              </p:cNvSpPr>
              <p:nvPr/>
            </p:nvSpPr>
            <p:spPr bwMode="auto">
              <a:xfrm>
                <a:off x="204" y="3264"/>
                <a:ext cx="115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Chín tr</a:t>
                </a:r>
                <a:r>
                  <a:rPr lang="vi-VN" sz="1400" b="1">
                    <a:solidFill>
                      <a:srgbClr val="0000FF"/>
                    </a:solidFill>
                    <a:latin typeface="Arial" charset="0"/>
                  </a:rPr>
                  <a:t>ă</a:t>
                </a:r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m m</a:t>
                </a:r>
                <a:r>
                  <a:rPr lang="vi-VN" sz="1400" b="1">
                    <a:solidFill>
                      <a:srgbClr val="0000FF"/>
                    </a:solidFill>
                    <a:latin typeface="Arial" charset="0"/>
                  </a:rPr>
                  <a:t>ư</a:t>
                </a:r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ời hai</a:t>
                </a:r>
              </a:p>
              <a:p>
                <a:pPr algn="ctr"/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nghìn tám tr</a:t>
                </a:r>
                <a:r>
                  <a:rPr lang="vi-VN" sz="1400" b="1">
                    <a:solidFill>
                      <a:srgbClr val="0000FF"/>
                    </a:solidFill>
                    <a:latin typeface="Arial" charset="0"/>
                  </a:rPr>
                  <a:t>ă</a:t>
                </a:r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m</a:t>
                </a:r>
                <a:endParaRPr lang="en-US" sz="140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7217" name="Rectangle 125"/>
              <p:cNvSpPr>
                <a:spLocks noChangeArrowheads="1"/>
              </p:cNvSpPr>
              <p:nvPr/>
            </p:nvSpPr>
            <p:spPr bwMode="auto">
              <a:xfrm>
                <a:off x="1356" y="3264"/>
                <a:ext cx="67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7218" name="Text Box 126"/>
              <p:cNvSpPr txBox="1">
                <a:spLocks noChangeArrowheads="1"/>
              </p:cNvSpPr>
              <p:nvPr/>
            </p:nvSpPr>
            <p:spPr bwMode="auto">
              <a:xfrm>
                <a:off x="2832" y="2928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7219" name="Text Box 127"/>
              <p:cNvSpPr txBox="1">
                <a:spLocks noChangeArrowheads="1"/>
              </p:cNvSpPr>
              <p:nvPr/>
            </p:nvSpPr>
            <p:spPr bwMode="auto">
              <a:xfrm>
                <a:off x="3408" y="2928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7220" name="Text Box 128"/>
              <p:cNvSpPr txBox="1">
                <a:spLocks noChangeArrowheads="1"/>
              </p:cNvSpPr>
              <p:nvPr/>
            </p:nvSpPr>
            <p:spPr bwMode="auto">
              <a:xfrm>
                <a:off x="3984" y="2928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7221" name="Text Box 129"/>
              <p:cNvSpPr txBox="1">
                <a:spLocks noChangeArrowheads="1"/>
              </p:cNvSpPr>
              <p:nvPr/>
            </p:nvSpPr>
            <p:spPr bwMode="auto">
              <a:xfrm>
                <a:off x="4560" y="2928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7222" name="Text Box 130"/>
              <p:cNvSpPr txBox="1">
                <a:spLocks noChangeArrowheads="1"/>
              </p:cNvSpPr>
              <p:nvPr/>
            </p:nvSpPr>
            <p:spPr bwMode="auto">
              <a:xfrm>
                <a:off x="5184" y="2928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7223" name="Text Box 131"/>
              <p:cNvSpPr txBox="1">
                <a:spLocks noChangeArrowheads="1"/>
              </p:cNvSpPr>
              <p:nvPr/>
            </p:nvSpPr>
            <p:spPr bwMode="auto">
              <a:xfrm>
                <a:off x="2208" y="2928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Arial" charset="0"/>
                  </a:rPr>
                  <a:t>6</a:t>
                </a:r>
              </a:p>
            </p:txBody>
          </p:sp>
        </p:grpSp>
        <p:grpSp>
          <p:nvGrpSpPr>
            <p:cNvPr id="7180" name="Group 222"/>
            <p:cNvGrpSpPr>
              <a:grpSpLocks/>
            </p:cNvGrpSpPr>
            <p:nvPr/>
          </p:nvGrpSpPr>
          <p:grpSpPr bwMode="auto">
            <a:xfrm>
              <a:off x="192" y="909"/>
              <a:ext cx="5376" cy="2784"/>
              <a:chOff x="192" y="912"/>
              <a:chExt cx="5376" cy="2784"/>
            </a:xfrm>
          </p:grpSpPr>
          <p:sp>
            <p:nvSpPr>
              <p:cNvPr id="7181" name="Rectangle 135"/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5376" cy="27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7182" name="Line 136"/>
              <p:cNvSpPr>
                <a:spLocks noChangeShapeType="1"/>
              </p:cNvSpPr>
              <p:nvPr/>
            </p:nvSpPr>
            <p:spPr bwMode="auto">
              <a:xfrm>
                <a:off x="1344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Line 208"/>
              <p:cNvSpPr>
                <a:spLocks noChangeShapeType="1"/>
              </p:cNvSpPr>
              <p:nvPr/>
            </p:nvSpPr>
            <p:spPr bwMode="auto">
              <a:xfrm>
                <a:off x="2016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4" name="Line 209"/>
              <p:cNvSpPr>
                <a:spLocks noChangeShapeType="1"/>
              </p:cNvSpPr>
              <p:nvPr/>
            </p:nvSpPr>
            <p:spPr bwMode="auto">
              <a:xfrm>
                <a:off x="2603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" name="Line 210"/>
              <p:cNvSpPr>
                <a:spLocks noChangeShapeType="1"/>
              </p:cNvSpPr>
              <p:nvPr/>
            </p:nvSpPr>
            <p:spPr bwMode="auto">
              <a:xfrm>
                <a:off x="3205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6" name="Line 211"/>
              <p:cNvSpPr>
                <a:spLocks noChangeShapeType="1"/>
              </p:cNvSpPr>
              <p:nvPr/>
            </p:nvSpPr>
            <p:spPr bwMode="auto">
              <a:xfrm>
                <a:off x="3781" y="912"/>
                <a:ext cx="0" cy="27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Line 212"/>
              <p:cNvSpPr>
                <a:spLocks noChangeShapeType="1"/>
              </p:cNvSpPr>
              <p:nvPr/>
            </p:nvSpPr>
            <p:spPr bwMode="auto">
              <a:xfrm>
                <a:off x="4368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" name="Line 213"/>
              <p:cNvSpPr>
                <a:spLocks noChangeShapeType="1"/>
              </p:cNvSpPr>
              <p:nvPr/>
            </p:nvSpPr>
            <p:spPr bwMode="auto">
              <a:xfrm>
                <a:off x="4970" y="1104"/>
                <a:ext cx="0" cy="2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" name="Line 215"/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35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0" name="Line 216"/>
              <p:cNvSpPr>
                <a:spLocks noChangeShapeType="1"/>
              </p:cNvSpPr>
              <p:nvPr/>
            </p:nvSpPr>
            <p:spPr bwMode="auto">
              <a:xfrm>
                <a:off x="192" y="153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1" name="Line 217"/>
              <p:cNvSpPr>
                <a:spLocks noChangeShapeType="1"/>
              </p:cNvSpPr>
              <p:nvPr/>
            </p:nvSpPr>
            <p:spPr bwMode="auto">
              <a:xfrm>
                <a:off x="192" y="1968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2" name="Line 218"/>
              <p:cNvSpPr>
                <a:spLocks noChangeShapeType="1"/>
              </p:cNvSpPr>
              <p:nvPr/>
            </p:nvSpPr>
            <p:spPr bwMode="auto">
              <a:xfrm>
                <a:off x="192" y="2400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3" name="Line 219"/>
              <p:cNvSpPr>
                <a:spLocks noChangeShapeType="1"/>
              </p:cNvSpPr>
              <p:nvPr/>
            </p:nvSpPr>
            <p:spPr bwMode="auto">
              <a:xfrm>
                <a:off x="192" y="2832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4" name="Line 220"/>
              <p:cNvSpPr>
                <a:spLocks noChangeShapeType="1"/>
              </p:cNvSpPr>
              <p:nvPr/>
            </p:nvSpPr>
            <p:spPr bwMode="auto">
              <a:xfrm>
                <a:off x="192" y="3264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921" name="Rectangle 225"/>
          <p:cNvSpPr>
            <a:spLocks noChangeArrowheads="1"/>
          </p:cNvSpPr>
          <p:nvPr/>
        </p:nvSpPr>
        <p:spPr bwMode="auto">
          <a:xfrm>
            <a:off x="2152650" y="3124200"/>
            <a:ext cx="1069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45 213</a:t>
            </a:r>
          </a:p>
        </p:txBody>
      </p:sp>
      <p:sp>
        <p:nvSpPr>
          <p:cNvPr id="29922" name="Text Box 226"/>
          <p:cNvSpPr txBox="1">
            <a:spLocks noChangeArrowheads="1"/>
          </p:cNvSpPr>
          <p:nvPr/>
        </p:nvSpPr>
        <p:spPr bwMode="auto">
          <a:xfrm>
            <a:off x="8229600" y="3276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29923" name="Text Box 227"/>
          <p:cNvSpPr txBox="1">
            <a:spLocks noChangeArrowheads="1"/>
          </p:cNvSpPr>
          <p:nvPr/>
        </p:nvSpPr>
        <p:spPr bwMode="auto">
          <a:xfrm>
            <a:off x="7239000" y="3276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29924" name="Text Box 228"/>
          <p:cNvSpPr txBox="1">
            <a:spLocks noChangeArrowheads="1"/>
          </p:cNvSpPr>
          <p:nvPr/>
        </p:nvSpPr>
        <p:spPr bwMode="auto">
          <a:xfrm>
            <a:off x="6324600" y="3276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29925" name="Text Box 229"/>
          <p:cNvSpPr txBox="1">
            <a:spLocks noChangeArrowheads="1"/>
          </p:cNvSpPr>
          <p:nvPr/>
        </p:nvSpPr>
        <p:spPr bwMode="auto">
          <a:xfrm>
            <a:off x="5410200" y="3276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5</a:t>
            </a:r>
          </a:p>
        </p:txBody>
      </p:sp>
      <p:sp>
        <p:nvSpPr>
          <p:cNvPr id="29926" name="Text Box 230"/>
          <p:cNvSpPr txBox="1">
            <a:spLocks noChangeArrowheads="1"/>
          </p:cNvSpPr>
          <p:nvPr/>
        </p:nvSpPr>
        <p:spPr bwMode="auto">
          <a:xfrm>
            <a:off x="4495800" y="3276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utoUpdateAnimBg="0"/>
      <p:bldP spid="29709" grpId="0" autoUpdateAnimBg="0"/>
      <p:bldP spid="29921" grpId="0" autoUpdateAnimBg="0"/>
      <p:bldP spid="29922" grpId="0" autoUpdateAnimBg="0"/>
      <p:bldP spid="29923" grpId="0" autoUpdateAnimBg="0"/>
      <p:bldP spid="29924" grpId="0" autoUpdateAnimBg="0"/>
      <p:bldP spid="29925" grpId="0" autoUpdateAnimBg="0"/>
      <p:bldP spid="299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69"/>
          <p:cNvGrpSpPr>
            <a:grpSpLocks/>
          </p:cNvGrpSpPr>
          <p:nvPr/>
        </p:nvGrpSpPr>
        <p:grpSpPr bwMode="auto">
          <a:xfrm>
            <a:off x="304800" y="304800"/>
            <a:ext cx="8534400" cy="5562600"/>
            <a:chOff x="192" y="192"/>
            <a:chExt cx="5376" cy="3504"/>
          </a:xfrm>
        </p:grpSpPr>
        <p:sp>
          <p:nvSpPr>
            <p:cNvPr id="8201" name="Text Box 175"/>
            <p:cNvSpPr txBox="1">
              <a:spLocks noChangeArrowheads="1"/>
            </p:cNvSpPr>
            <p:nvPr/>
          </p:nvSpPr>
          <p:spPr bwMode="auto">
            <a:xfrm>
              <a:off x="288" y="192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 u="sng">
                  <a:solidFill>
                    <a:srgbClr val="0000FF"/>
                  </a:solidFill>
                  <a:latin typeface="Arial" charset="0"/>
                </a:rPr>
                <a:t>Bài 1:</a:t>
              </a:r>
              <a:endParaRPr lang="en-US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8202" name="Text Box 176"/>
            <p:cNvSpPr txBox="1">
              <a:spLocks noChangeArrowheads="1"/>
            </p:cNvSpPr>
            <p:nvPr/>
          </p:nvSpPr>
          <p:spPr bwMode="auto">
            <a:xfrm>
              <a:off x="288" y="528"/>
              <a:ext cx="17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FFCC"/>
              </a:outerShdw>
            </a:effectLst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* Viết theo mẫu:</a:t>
              </a:r>
            </a:p>
          </p:txBody>
        </p:sp>
        <p:grpSp>
          <p:nvGrpSpPr>
            <p:cNvPr id="8203" name="Group 177"/>
            <p:cNvGrpSpPr>
              <a:grpSpLocks/>
            </p:cNvGrpSpPr>
            <p:nvPr/>
          </p:nvGrpSpPr>
          <p:grpSpPr bwMode="auto">
            <a:xfrm>
              <a:off x="192" y="909"/>
              <a:ext cx="5376" cy="2787"/>
              <a:chOff x="192" y="909"/>
              <a:chExt cx="5376" cy="2787"/>
            </a:xfrm>
          </p:grpSpPr>
          <p:grpSp>
            <p:nvGrpSpPr>
              <p:cNvPr id="8210" name="Group 178"/>
              <p:cNvGrpSpPr>
                <a:grpSpLocks/>
              </p:cNvGrpSpPr>
              <p:nvPr/>
            </p:nvGrpSpPr>
            <p:grpSpPr bwMode="auto">
              <a:xfrm>
                <a:off x="204" y="912"/>
                <a:ext cx="5346" cy="2784"/>
                <a:chOff x="204" y="912"/>
                <a:chExt cx="5346" cy="2784"/>
              </a:xfrm>
            </p:grpSpPr>
            <p:grpSp>
              <p:nvGrpSpPr>
                <p:cNvPr id="8226" name="Group 179"/>
                <p:cNvGrpSpPr>
                  <a:grpSpLocks/>
                </p:cNvGrpSpPr>
                <p:nvPr/>
              </p:nvGrpSpPr>
              <p:grpSpPr bwMode="auto">
                <a:xfrm>
                  <a:off x="2026" y="912"/>
                  <a:ext cx="3524" cy="624"/>
                  <a:chOff x="2026" y="912"/>
                  <a:chExt cx="3524" cy="624"/>
                </a:xfrm>
              </p:grpSpPr>
              <p:grpSp>
                <p:nvGrpSpPr>
                  <p:cNvPr id="828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2026" y="912"/>
                    <a:ext cx="3524" cy="212"/>
                    <a:chOff x="2026" y="912"/>
                    <a:chExt cx="3542" cy="212"/>
                  </a:xfrm>
                </p:grpSpPr>
                <p:sp>
                  <p:nvSpPr>
                    <p:cNvPr id="8293" name="Text Box 1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7" y="912"/>
                      <a:ext cx="1771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n-US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Lớp </a:t>
                      </a:r>
                      <a:r>
                        <a:rPr lang="vi-VN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đơ</a:t>
                      </a:r>
                      <a:r>
                        <a:rPr lang="en-US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n vị</a:t>
                      </a:r>
                      <a:endParaRPr lang="en-US" sz="1200" b="1">
                        <a:solidFill>
                          <a:srgbClr val="FF33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294" name="Text Box 1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26" y="912"/>
                      <a:ext cx="1771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n-US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Lớp nghìn</a:t>
                      </a:r>
                      <a:endParaRPr lang="en-US" sz="1200" b="1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828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2028" y="1104"/>
                    <a:ext cx="3522" cy="432"/>
                    <a:chOff x="2028" y="1104"/>
                    <a:chExt cx="3522" cy="432"/>
                  </a:xfrm>
                </p:grpSpPr>
                <p:sp>
                  <p:nvSpPr>
                    <p:cNvPr id="8287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8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Hàng</a:t>
                      </a:r>
                    </a:p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tr</a:t>
                      </a:r>
                      <a:r>
                        <a:rPr lang="vi-VN" sz="1500" b="1">
                          <a:latin typeface="Arial" charset="0"/>
                        </a:rPr>
                        <a:t>ă</a:t>
                      </a:r>
                      <a:r>
                        <a:rPr lang="en-US" sz="1500" b="1">
                          <a:latin typeface="Arial" charset="0"/>
                        </a:rPr>
                        <a:t>m</a:t>
                      </a:r>
                    </a:p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nghìn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  <p:sp>
                  <p:nvSpPr>
                    <p:cNvPr id="8288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Hàng</a:t>
                      </a:r>
                    </a:p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chục</a:t>
                      </a:r>
                    </a:p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nghìn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  <p:sp>
                  <p:nvSpPr>
                    <p:cNvPr id="8289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4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Hàng</a:t>
                      </a:r>
                    </a:p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nghìn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  <p:sp>
                  <p:nvSpPr>
                    <p:cNvPr id="8290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Hàng</a:t>
                      </a:r>
                    </a:p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tr</a:t>
                      </a:r>
                      <a:r>
                        <a:rPr lang="vi-VN" sz="1500" b="1">
                          <a:latin typeface="Arial" charset="0"/>
                        </a:rPr>
                        <a:t>ă</a:t>
                      </a:r>
                      <a:r>
                        <a:rPr lang="en-US" sz="1500" b="1">
                          <a:latin typeface="Arial" charset="0"/>
                        </a:rPr>
                        <a:t>m</a:t>
                      </a:r>
                    </a:p>
                  </p:txBody>
                </p:sp>
                <p:sp>
                  <p:nvSpPr>
                    <p:cNvPr id="829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0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Hàng</a:t>
                      </a:r>
                    </a:p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chục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  <p:sp>
                  <p:nvSpPr>
                    <p:cNvPr id="8292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8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1500" b="1">
                          <a:latin typeface="Arial" charset="0"/>
                        </a:rPr>
                        <a:t>Hàng</a:t>
                      </a:r>
                    </a:p>
                    <a:p>
                      <a:pPr algn="ctr"/>
                      <a:r>
                        <a:rPr lang="vi-VN" sz="1500" b="1">
                          <a:latin typeface="Arial" charset="0"/>
                        </a:rPr>
                        <a:t>đơ</a:t>
                      </a:r>
                      <a:r>
                        <a:rPr lang="en-US" sz="1500" b="1">
                          <a:latin typeface="Arial" charset="0"/>
                        </a:rPr>
                        <a:t>n vị</a:t>
                      </a:r>
                    </a:p>
                  </p:txBody>
                </p:sp>
              </p:grpSp>
            </p:grpSp>
            <p:grpSp>
              <p:nvGrpSpPr>
                <p:cNvPr id="8227" name="Group 190"/>
                <p:cNvGrpSpPr>
                  <a:grpSpLocks/>
                </p:cNvGrpSpPr>
                <p:nvPr/>
              </p:nvGrpSpPr>
              <p:grpSpPr bwMode="auto">
                <a:xfrm>
                  <a:off x="2028" y="1536"/>
                  <a:ext cx="3522" cy="432"/>
                  <a:chOff x="2028" y="1104"/>
                  <a:chExt cx="3522" cy="432"/>
                </a:xfrm>
              </p:grpSpPr>
              <p:sp>
                <p:nvSpPr>
                  <p:cNvPr id="30911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1104"/>
                    <a:ext cx="582" cy="4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99"/>
                      </a:gs>
                      <a:gs pos="50000">
                        <a:schemeClr val="bg1"/>
                      </a:gs>
                      <a:gs pos="100000">
                        <a:srgbClr val="CCFF99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1400">
                      <a:latin typeface="Arial"/>
                    </a:endParaRPr>
                  </a:p>
                </p:txBody>
              </p:sp>
              <p:sp>
                <p:nvSpPr>
                  <p:cNvPr id="30912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1104"/>
                    <a:ext cx="582" cy="4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99"/>
                      </a:gs>
                      <a:gs pos="50000">
                        <a:schemeClr val="bg1"/>
                      </a:gs>
                      <a:gs pos="100000">
                        <a:srgbClr val="CCFF99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1400">
                      <a:latin typeface="Arial"/>
                    </a:endParaRPr>
                  </a:p>
                </p:txBody>
              </p:sp>
              <p:sp>
                <p:nvSpPr>
                  <p:cNvPr id="30913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1104"/>
                    <a:ext cx="582" cy="4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99"/>
                      </a:gs>
                      <a:gs pos="50000">
                        <a:schemeClr val="bg1"/>
                      </a:gs>
                      <a:gs pos="100000">
                        <a:srgbClr val="CCFF99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1400">
                      <a:latin typeface="Arial"/>
                    </a:endParaRPr>
                  </a:p>
                </p:txBody>
              </p:sp>
              <p:sp>
                <p:nvSpPr>
                  <p:cNvPr id="30914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582" cy="4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99"/>
                      </a:gs>
                      <a:gs pos="50000">
                        <a:schemeClr val="bg1"/>
                      </a:gs>
                      <a:gs pos="100000">
                        <a:srgbClr val="CCFF99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1500" b="1">
                      <a:latin typeface="Arial"/>
                    </a:endParaRPr>
                  </a:p>
                </p:txBody>
              </p:sp>
              <p:sp>
                <p:nvSpPr>
                  <p:cNvPr id="30915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104"/>
                    <a:ext cx="582" cy="4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99"/>
                      </a:gs>
                      <a:gs pos="50000">
                        <a:schemeClr val="bg1"/>
                      </a:gs>
                      <a:gs pos="100000">
                        <a:srgbClr val="CCFF99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1400">
                      <a:latin typeface="Arial"/>
                    </a:endParaRPr>
                  </a:p>
                </p:txBody>
              </p:sp>
              <p:sp>
                <p:nvSpPr>
                  <p:cNvPr id="30916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104"/>
                    <a:ext cx="582" cy="4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99"/>
                      </a:gs>
                      <a:gs pos="50000">
                        <a:schemeClr val="bg1"/>
                      </a:gs>
                      <a:gs pos="100000">
                        <a:srgbClr val="CCFF99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1500" b="1">
                      <a:latin typeface="Arial"/>
                    </a:endParaRPr>
                  </a:p>
                </p:txBody>
              </p:sp>
            </p:grpSp>
            <p:grpSp>
              <p:nvGrpSpPr>
                <p:cNvPr id="8228" name="Group 197"/>
                <p:cNvGrpSpPr>
                  <a:grpSpLocks/>
                </p:cNvGrpSpPr>
                <p:nvPr/>
              </p:nvGrpSpPr>
              <p:grpSpPr bwMode="auto">
                <a:xfrm>
                  <a:off x="2028" y="1968"/>
                  <a:ext cx="3522" cy="432"/>
                  <a:chOff x="2028" y="1104"/>
                  <a:chExt cx="3522" cy="432"/>
                </a:xfrm>
              </p:grpSpPr>
              <p:sp>
                <p:nvSpPr>
                  <p:cNvPr id="8273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74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75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76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5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77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78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5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8229" name="Group 204"/>
                <p:cNvGrpSpPr>
                  <a:grpSpLocks/>
                </p:cNvGrpSpPr>
                <p:nvPr/>
              </p:nvGrpSpPr>
              <p:grpSpPr bwMode="auto">
                <a:xfrm>
                  <a:off x="2028" y="2400"/>
                  <a:ext cx="3522" cy="432"/>
                  <a:chOff x="2028" y="1104"/>
                  <a:chExt cx="3522" cy="432"/>
                </a:xfrm>
              </p:grpSpPr>
              <p:sp>
                <p:nvSpPr>
                  <p:cNvPr id="8267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68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69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70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5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71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72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5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8230" name="Group 211"/>
                <p:cNvGrpSpPr>
                  <a:grpSpLocks/>
                </p:cNvGrpSpPr>
                <p:nvPr/>
              </p:nvGrpSpPr>
              <p:grpSpPr bwMode="auto">
                <a:xfrm>
                  <a:off x="2028" y="2832"/>
                  <a:ext cx="3522" cy="432"/>
                  <a:chOff x="2028" y="1104"/>
                  <a:chExt cx="3522" cy="432"/>
                </a:xfrm>
              </p:grpSpPr>
              <p:sp>
                <p:nvSpPr>
                  <p:cNvPr id="8261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62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63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64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5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65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66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5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8231" name="Group 218"/>
                <p:cNvGrpSpPr>
                  <a:grpSpLocks/>
                </p:cNvGrpSpPr>
                <p:nvPr/>
              </p:nvGrpSpPr>
              <p:grpSpPr bwMode="auto">
                <a:xfrm>
                  <a:off x="2028" y="3264"/>
                  <a:ext cx="3522" cy="432"/>
                  <a:chOff x="2028" y="1104"/>
                  <a:chExt cx="3522" cy="432"/>
                </a:xfrm>
              </p:grpSpPr>
              <p:sp>
                <p:nvSpPr>
                  <p:cNvPr id="8255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56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57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58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5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59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60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4968" y="1104"/>
                    <a:ext cx="58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5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823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04" y="912"/>
                  <a:ext cx="1152" cy="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Đọc</a:t>
                  </a:r>
                </a:p>
                <a:p>
                  <a:pPr algn="ctr"/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số</a:t>
                  </a:r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8233" name="Rectangle 226"/>
                <p:cNvSpPr>
                  <a:spLocks noChangeArrowheads="1"/>
                </p:cNvSpPr>
                <p:nvPr/>
              </p:nvSpPr>
              <p:spPr bwMode="auto">
                <a:xfrm>
                  <a:off x="1356" y="912"/>
                  <a:ext cx="672" cy="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Viết</a:t>
                  </a:r>
                </a:p>
                <a:p>
                  <a:pPr algn="ctr"/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số</a:t>
                  </a:r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309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204" y="1536"/>
                  <a:ext cx="1152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400" b="1">
                      <a:solidFill>
                        <a:srgbClr val="FF3300"/>
                      </a:solidFill>
                      <a:latin typeface="Arial"/>
                    </a:rPr>
                    <a:t>N</a:t>
                  </a:r>
                  <a:r>
                    <a:rPr lang="vi-VN" sz="1400" b="1">
                      <a:solidFill>
                        <a:srgbClr val="FF3300"/>
                      </a:solidFill>
                      <a:latin typeface="Arial"/>
                    </a:rPr>
                    <a:t>ă</a:t>
                  </a:r>
                  <a:r>
                    <a:rPr lang="en-US" sz="1400" b="1">
                      <a:solidFill>
                        <a:srgbClr val="FF3300"/>
                      </a:solidFill>
                      <a:latin typeface="Arial"/>
                    </a:rPr>
                    <a:t>m m</a:t>
                  </a:r>
                  <a:r>
                    <a:rPr lang="vi-VN" sz="1400" b="1">
                      <a:solidFill>
                        <a:srgbClr val="FF3300"/>
                      </a:solidFill>
                      <a:latin typeface="Arial"/>
                    </a:rPr>
                    <a:t>ươ</a:t>
                  </a:r>
                  <a:r>
                    <a:rPr lang="en-US" sz="1400" b="1">
                      <a:solidFill>
                        <a:srgbClr val="FF3300"/>
                      </a:solidFill>
                      <a:latin typeface="Arial"/>
                    </a:rPr>
                    <a:t>i t</a:t>
                  </a:r>
                  <a:r>
                    <a:rPr lang="vi-VN" sz="1400" b="1">
                      <a:solidFill>
                        <a:srgbClr val="FF3300"/>
                      </a:solidFill>
                      <a:latin typeface="Arial"/>
                    </a:rPr>
                    <a:t>ư</a:t>
                  </a:r>
                  <a:r>
                    <a:rPr lang="en-US" sz="1400" b="1">
                      <a:solidFill>
                        <a:srgbClr val="FF3300"/>
                      </a:solidFill>
                      <a:latin typeface="Arial"/>
                    </a:rPr>
                    <a:t> nghìn</a:t>
                  </a:r>
                </a:p>
                <a:p>
                  <a:pPr algn="ctr">
                    <a:defRPr/>
                  </a:pPr>
                  <a:r>
                    <a:rPr lang="en-US" sz="1400" b="1">
                      <a:solidFill>
                        <a:srgbClr val="FF3300"/>
                      </a:solidFill>
                      <a:latin typeface="Arial"/>
                    </a:rPr>
                    <a:t>ba tr</a:t>
                  </a:r>
                  <a:r>
                    <a:rPr lang="vi-VN" sz="1400" b="1">
                      <a:solidFill>
                        <a:srgbClr val="FF3300"/>
                      </a:solidFill>
                      <a:latin typeface="Arial"/>
                    </a:rPr>
                    <a:t>ă</a:t>
                  </a:r>
                  <a:r>
                    <a:rPr lang="en-US" sz="1400" b="1">
                      <a:solidFill>
                        <a:srgbClr val="FF3300"/>
                      </a:solidFill>
                      <a:latin typeface="Arial"/>
                    </a:rPr>
                    <a:t>m m</a:t>
                  </a:r>
                  <a:r>
                    <a:rPr lang="vi-VN" sz="1400" b="1">
                      <a:solidFill>
                        <a:srgbClr val="FF3300"/>
                      </a:solidFill>
                      <a:latin typeface="Arial"/>
                    </a:rPr>
                    <a:t>ư</a:t>
                  </a:r>
                  <a:r>
                    <a:rPr lang="en-US" sz="1400" b="1">
                      <a:solidFill>
                        <a:srgbClr val="FF3300"/>
                      </a:solidFill>
                      <a:latin typeface="Arial"/>
                    </a:rPr>
                    <a:t>ời hai</a:t>
                  </a:r>
                  <a:endParaRPr lang="en-US" sz="1400">
                    <a:latin typeface="Arial"/>
                  </a:endParaRPr>
                </a:p>
              </p:txBody>
            </p:sp>
            <p:sp>
              <p:nvSpPr>
                <p:cNvPr id="30948" name="Rectangle 228"/>
                <p:cNvSpPr>
                  <a:spLocks noChangeArrowheads="1"/>
                </p:cNvSpPr>
                <p:nvPr/>
              </p:nvSpPr>
              <p:spPr bwMode="auto">
                <a:xfrm>
                  <a:off x="1356" y="1536"/>
                  <a:ext cx="674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/>
                    </a:gs>
                    <a:gs pos="50000">
                      <a:schemeClr val="bg1"/>
                    </a:gs>
                    <a:gs pos="100000">
                      <a:srgbClr val="CCFF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400" b="1">
                      <a:solidFill>
                        <a:srgbClr val="FF3300"/>
                      </a:solidFill>
                      <a:latin typeface="Arial"/>
                    </a:rPr>
                    <a:t>54 312</a:t>
                  </a:r>
                </a:p>
              </p:txBody>
            </p:sp>
            <p:sp>
              <p:nvSpPr>
                <p:cNvPr id="8236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2832" y="1632"/>
                  <a:ext cx="1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FF3300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8237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3408" y="1632"/>
                  <a:ext cx="1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FF3300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8238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3984" y="1632"/>
                  <a:ext cx="1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FF3300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8239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4560" y="1632"/>
                  <a:ext cx="1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FF3300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8240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5184" y="1632"/>
                  <a:ext cx="1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FF3300"/>
                      </a:solidFill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8241" name="Rectangle 234"/>
                <p:cNvSpPr>
                  <a:spLocks noChangeArrowheads="1"/>
                </p:cNvSpPr>
                <p:nvPr/>
              </p:nvSpPr>
              <p:spPr bwMode="auto">
                <a:xfrm>
                  <a:off x="204" y="1968"/>
                  <a:ext cx="115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Bốn m</a:t>
                  </a:r>
                  <a:r>
                    <a:rPr lang="vi-VN" sz="1400" b="1">
                      <a:solidFill>
                        <a:srgbClr val="0000FF"/>
                      </a:solidFill>
                      <a:latin typeface="Arial" charset="0"/>
                    </a:rPr>
                    <a:t>ươ</a:t>
                  </a: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i n</a:t>
                  </a:r>
                  <a:r>
                    <a:rPr lang="vi-VN" sz="1400" b="1">
                      <a:solidFill>
                        <a:srgbClr val="0000FF"/>
                      </a:solidFill>
                      <a:latin typeface="Arial" charset="0"/>
                    </a:rPr>
                    <a:t>ă</a:t>
                  </a: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m nghìn</a:t>
                  </a:r>
                </a:p>
                <a:p>
                  <a:pPr algn="ctr"/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hai tr</a:t>
                  </a:r>
                  <a:r>
                    <a:rPr lang="vi-VN" sz="1400" b="1">
                      <a:solidFill>
                        <a:srgbClr val="0000FF"/>
                      </a:solidFill>
                      <a:latin typeface="Arial" charset="0"/>
                    </a:rPr>
                    <a:t>ă</a:t>
                  </a: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m m</a:t>
                  </a:r>
                  <a:r>
                    <a:rPr lang="vi-VN" sz="1400" b="1">
                      <a:solidFill>
                        <a:srgbClr val="0000FF"/>
                      </a:solidFill>
                      <a:latin typeface="Arial" charset="0"/>
                    </a:rPr>
                    <a:t>ư</a:t>
                  </a: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ời ba</a:t>
                  </a:r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8242" name="Rectangle 235"/>
                <p:cNvSpPr>
                  <a:spLocks noChangeArrowheads="1"/>
                </p:cNvSpPr>
                <p:nvPr/>
              </p:nvSpPr>
              <p:spPr bwMode="auto">
                <a:xfrm>
                  <a:off x="1356" y="1968"/>
                  <a:ext cx="674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8243" name="Rectangle 236"/>
                <p:cNvSpPr>
                  <a:spLocks noChangeArrowheads="1"/>
                </p:cNvSpPr>
                <p:nvPr/>
              </p:nvSpPr>
              <p:spPr bwMode="auto">
                <a:xfrm>
                  <a:off x="204" y="2400"/>
                  <a:ext cx="115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824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356" y="2400"/>
                  <a:ext cx="674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54 302</a:t>
                  </a:r>
                </a:p>
              </p:txBody>
            </p:sp>
            <p:sp>
              <p:nvSpPr>
                <p:cNvPr id="8245" name="Rectangle 238"/>
                <p:cNvSpPr>
                  <a:spLocks noChangeArrowheads="1"/>
                </p:cNvSpPr>
                <p:nvPr/>
              </p:nvSpPr>
              <p:spPr bwMode="auto">
                <a:xfrm>
                  <a:off x="204" y="2832"/>
                  <a:ext cx="115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8246" name="Rectangle 239"/>
                <p:cNvSpPr>
                  <a:spLocks noChangeArrowheads="1"/>
                </p:cNvSpPr>
                <p:nvPr/>
              </p:nvSpPr>
              <p:spPr bwMode="auto">
                <a:xfrm>
                  <a:off x="1356" y="2832"/>
                  <a:ext cx="674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8247" name="Rectangle 240"/>
                <p:cNvSpPr>
                  <a:spLocks noChangeArrowheads="1"/>
                </p:cNvSpPr>
                <p:nvPr/>
              </p:nvSpPr>
              <p:spPr bwMode="auto">
                <a:xfrm>
                  <a:off x="204" y="3264"/>
                  <a:ext cx="1152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Chín tr</a:t>
                  </a:r>
                  <a:r>
                    <a:rPr lang="vi-VN" sz="1400" b="1">
                      <a:solidFill>
                        <a:srgbClr val="0000FF"/>
                      </a:solidFill>
                      <a:latin typeface="Arial" charset="0"/>
                    </a:rPr>
                    <a:t>ă</a:t>
                  </a: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m m</a:t>
                  </a:r>
                  <a:r>
                    <a:rPr lang="vi-VN" sz="1400" b="1">
                      <a:solidFill>
                        <a:srgbClr val="0000FF"/>
                      </a:solidFill>
                      <a:latin typeface="Arial" charset="0"/>
                    </a:rPr>
                    <a:t>ư</a:t>
                  </a: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ời hai</a:t>
                  </a:r>
                </a:p>
                <a:p>
                  <a:pPr algn="ctr"/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nghìn tám tr</a:t>
                  </a:r>
                  <a:r>
                    <a:rPr lang="vi-VN" sz="1400" b="1">
                      <a:solidFill>
                        <a:srgbClr val="0000FF"/>
                      </a:solidFill>
                      <a:latin typeface="Arial" charset="0"/>
                    </a:rPr>
                    <a:t>ă</a:t>
                  </a:r>
                  <a:r>
                    <a:rPr lang="en-US" sz="1400" b="1">
                      <a:solidFill>
                        <a:srgbClr val="0000FF"/>
                      </a:solidFill>
                      <a:latin typeface="Arial" charset="0"/>
                    </a:rPr>
                    <a:t>m</a:t>
                  </a:r>
                  <a:endParaRPr lang="en-US" sz="140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8248" name="Rectangle 241"/>
                <p:cNvSpPr>
                  <a:spLocks noChangeArrowheads="1"/>
                </p:cNvSpPr>
                <p:nvPr/>
              </p:nvSpPr>
              <p:spPr bwMode="auto">
                <a:xfrm>
                  <a:off x="1356" y="3264"/>
                  <a:ext cx="674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8249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2832" y="2928"/>
                  <a:ext cx="1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8250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3408" y="2928"/>
                  <a:ext cx="1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8251" name="Text Box 244"/>
                <p:cNvSpPr txBox="1">
                  <a:spLocks noChangeArrowheads="1"/>
                </p:cNvSpPr>
                <p:nvPr/>
              </p:nvSpPr>
              <p:spPr bwMode="auto">
                <a:xfrm>
                  <a:off x="3984" y="2928"/>
                  <a:ext cx="1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8252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4560" y="2928"/>
                  <a:ext cx="1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8253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5184" y="2928"/>
                  <a:ext cx="1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8254" name="Text Box 247"/>
                <p:cNvSpPr txBox="1">
                  <a:spLocks noChangeArrowheads="1"/>
                </p:cNvSpPr>
                <p:nvPr/>
              </p:nvSpPr>
              <p:spPr bwMode="auto">
                <a:xfrm>
                  <a:off x="2208" y="2928"/>
                  <a:ext cx="1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  <a:latin typeface="Arial" charset="0"/>
                    </a:rPr>
                    <a:t>6</a:t>
                  </a:r>
                </a:p>
              </p:txBody>
            </p:sp>
          </p:grpSp>
          <p:grpSp>
            <p:nvGrpSpPr>
              <p:cNvPr id="8211" name="Group 248"/>
              <p:cNvGrpSpPr>
                <a:grpSpLocks/>
              </p:cNvGrpSpPr>
              <p:nvPr/>
            </p:nvGrpSpPr>
            <p:grpSpPr bwMode="auto">
              <a:xfrm>
                <a:off x="192" y="909"/>
                <a:ext cx="5376" cy="2784"/>
                <a:chOff x="192" y="912"/>
                <a:chExt cx="5376" cy="2784"/>
              </a:xfrm>
            </p:grpSpPr>
            <p:sp>
              <p:nvSpPr>
                <p:cNvPr id="8212" name="Rectangle 249"/>
                <p:cNvSpPr>
                  <a:spLocks noChangeArrowheads="1"/>
                </p:cNvSpPr>
                <p:nvPr/>
              </p:nvSpPr>
              <p:spPr bwMode="auto">
                <a:xfrm>
                  <a:off x="192" y="912"/>
                  <a:ext cx="5376" cy="27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213" name="Line 250"/>
                <p:cNvSpPr>
                  <a:spLocks noChangeShapeType="1"/>
                </p:cNvSpPr>
                <p:nvPr/>
              </p:nvSpPr>
              <p:spPr bwMode="auto">
                <a:xfrm>
                  <a:off x="1344" y="912"/>
                  <a:ext cx="0" cy="27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" name="Line 251"/>
                <p:cNvSpPr>
                  <a:spLocks noChangeShapeType="1"/>
                </p:cNvSpPr>
                <p:nvPr/>
              </p:nvSpPr>
              <p:spPr bwMode="auto">
                <a:xfrm>
                  <a:off x="2016" y="912"/>
                  <a:ext cx="0" cy="27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5" name="Line 252"/>
                <p:cNvSpPr>
                  <a:spLocks noChangeShapeType="1"/>
                </p:cNvSpPr>
                <p:nvPr/>
              </p:nvSpPr>
              <p:spPr bwMode="auto">
                <a:xfrm>
                  <a:off x="2603" y="1104"/>
                  <a:ext cx="0" cy="25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6" name="Line 253"/>
                <p:cNvSpPr>
                  <a:spLocks noChangeShapeType="1"/>
                </p:cNvSpPr>
                <p:nvPr/>
              </p:nvSpPr>
              <p:spPr bwMode="auto">
                <a:xfrm>
                  <a:off x="3205" y="1104"/>
                  <a:ext cx="0" cy="25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7" name="Line 254"/>
                <p:cNvSpPr>
                  <a:spLocks noChangeShapeType="1"/>
                </p:cNvSpPr>
                <p:nvPr/>
              </p:nvSpPr>
              <p:spPr bwMode="auto">
                <a:xfrm>
                  <a:off x="3781" y="912"/>
                  <a:ext cx="0" cy="27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8" name="Line 255"/>
                <p:cNvSpPr>
                  <a:spLocks noChangeShapeType="1"/>
                </p:cNvSpPr>
                <p:nvPr/>
              </p:nvSpPr>
              <p:spPr bwMode="auto">
                <a:xfrm>
                  <a:off x="4368" y="1104"/>
                  <a:ext cx="0" cy="25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9" name="Line 256"/>
                <p:cNvSpPr>
                  <a:spLocks noChangeShapeType="1"/>
                </p:cNvSpPr>
                <p:nvPr/>
              </p:nvSpPr>
              <p:spPr bwMode="auto">
                <a:xfrm>
                  <a:off x="4970" y="1104"/>
                  <a:ext cx="0" cy="25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0" name="Line 257"/>
                <p:cNvSpPr>
                  <a:spLocks noChangeShapeType="1"/>
                </p:cNvSpPr>
                <p:nvPr/>
              </p:nvSpPr>
              <p:spPr bwMode="auto">
                <a:xfrm>
                  <a:off x="2016" y="1104"/>
                  <a:ext cx="35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Line 258"/>
                <p:cNvSpPr>
                  <a:spLocks noChangeShapeType="1"/>
                </p:cNvSpPr>
                <p:nvPr/>
              </p:nvSpPr>
              <p:spPr bwMode="auto">
                <a:xfrm>
                  <a:off x="192" y="1536"/>
                  <a:ext cx="537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2" name="Line 259"/>
                <p:cNvSpPr>
                  <a:spLocks noChangeShapeType="1"/>
                </p:cNvSpPr>
                <p:nvPr/>
              </p:nvSpPr>
              <p:spPr bwMode="auto">
                <a:xfrm>
                  <a:off x="192" y="1968"/>
                  <a:ext cx="537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3" name="Line 260"/>
                <p:cNvSpPr>
                  <a:spLocks noChangeShapeType="1"/>
                </p:cNvSpPr>
                <p:nvPr/>
              </p:nvSpPr>
              <p:spPr bwMode="auto">
                <a:xfrm>
                  <a:off x="192" y="2400"/>
                  <a:ext cx="537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4" name="Line 261"/>
                <p:cNvSpPr>
                  <a:spLocks noChangeShapeType="1"/>
                </p:cNvSpPr>
                <p:nvPr/>
              </p:nvSpPr>
              <p:spPr bwMode="auto">
                <a:xfrm>
                  <a:off x="192" y="2832"/>
                  <a:ext cx="537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5" name="Line 262"/>
                <p:cNvSpPr>
                  <a:spLocks noChangeShapeType="1"/>
                </p:cNvSpPr>
                <p:nvPr/>
              </p:nvSpPr>
              <p:spPr bwMode="auto">
                <a:xfrm>
                  <a:off x="192" y="3264"/>
                  <a:ext cx="537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4" name="Rectangle 263"/>
            <p:cNvSpPr>
              <a:spLocks noChangeArrowheads="1"/>
            </p:cNvSpPr>
            <p:nvPr/>
          </p:nvSpPr>
          <p:spPr bwMode="auto">
            <a:xfrm>
              <a:off x="1356" y="1968"/>
              <a:ext cx="67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45 213</a:t>
              </a:r>
            </a:p>
          </p:txBody>
        </p:sp>
        <p:sp>
          <p:nvSpPr>
            <p:cNvPr id="8205" name="Text Box 264"/>
            <p:cNvSpPr txBox="1">
              <a:spLocks noChangeArrowheads="1"/>
            </p:cNvSpPr>
            <p:nvPr/>
          </p:nvSpPr>
          <p:spPr bwMode="auto">
            <a:xfrm>
              <a:off x="5184" y="2064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206" name="Text Box 265"/>
            <p:cNvSpPr txBox="1">
              <a:spLocks noChangeArrowheads="1"/>
            </p:cNvSpPr>
            <p:nvPr/>
          </p:nvSpPr>
          <p:spPr bwMode="auto">
            <a:xfrm>
              <a:off x="4560" y="2064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07" name="Text Box 266"/>
            <p:cNvSpPr txBox="1">
              <a:spLocks noChangeArrowheads="1"/>
            </p:cNvSpPr>
            <p:nvPr/>
          </p:nvSpPr>
          <p:spPr bwMode="auto">
            <a:xfrm>
              <a:off x="3984" y="2064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208" name="Text Box 267"/>
            <p:cNvSpPr txBox="1">
              <a:spLocks noChangeArrowheads="1"/>
            </p:cNvSpPr>
            <p:nvPr/>
          </p:nvSpPr>
          <p:spPr bwMode="auto">
            <a:xfrm>
              <a:off x="3408" y="2064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209" name="Text Box 268"/>
            <p:cNvSpPr txBox="1">
              <a:spLocks noChangeArrowheads="1"/>
            </p:cNvSpPr>
            <p:nvPr/>
          </p:nvSpPr>
          <p:spPr bwMode="auto">
            <a:xfrm>
              <a:off x="2832" y="2064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30990" name="Rectangle 270"/>
          <p:cNvSpPr>
            <a:spLocks noChangeArrowheads="1"/>
          </p:cNvSpPr>
          <p:nvPr/>
        </p:nvSpPr>
        <p:spPr bwMode="auto">
          <a:xfrm>
            <a:off x="323850" y="38100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N</a:t>
            </a:r>
            <a:r>
              <a:rPr lang="vi-VN" sz="14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m m</a:t>
            </a:r>
            <a:r>
              <a:rPr lang="vi-VN" sz="1400" b="1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i bốn nghìn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ba tr</a:t>
            </a:r>
            <a:r>
              <a:rPr lang="vi-VN" sz="14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m linh hai</a:t>
            </a:r>
            <a:endParaRPr lang="en-US" sz="1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996" name="Text Box 276"/>
          <p:cNvSpPr txBox="1">
            <a:spLocks noChangeArrowheads="1"/>
          </p:cNvSpPr>
          <p:nvPr/>
        </p:nvSpPr>
        <p:spPr bwMode="auto">
          <a:xfrm>
            <a:off x="8229600" y="39766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30997" name="Text Box 277"/>
          <p:cNvSpPr txBox="1">
            <a:spLocks noChangeArrowheads="1"/>
          </p:cNvSpPr>
          <p:nvPr/>
        </p:nvSpPr>
        <p:spPr bwMode="auto">
          <a:xfrm>
            <a:off x="7239000" y="39766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30998" name="Text Box 278"/>
          <p:cNvSpPr txBox="1">
            <a:spLocks noChangeArrowheads="1"/>
          </p:cNvSpPr>
          <p:nvPr/>
        </p:nvSpPr>
        <p:spPr bwMode="auto">
          <a:xfrm>
            <a:off x="6324600" y="39766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30999" name="Text Box 279"/>
          <p:cNvSpPr txBox="1">
            <a:spLocks noChangeArrowheads="1"/>
          </p:cNvSpPr>
          <p:nvPr/>
        </p:nvSpPr>
        <p:spPr bwMode="auto">
          <a:xfrm>
            <a:off x="5410200" y="39766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31000" name="Text Box 280"/>
          <p:cNvSpPr txBox="1">
            <a:spLocks noChangeArrowheads="1"/>
          </p:cNvSpPr>
          <p:nvPr/>
        </p:nvSpPr>
        <p:spPr bwMode="auto">
          <a:xfrm>
            <a:off x="4495800" y="39766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0" grpId="0" autoUpdateAnimBg="0"/>
      <p:bldP spid="30996" grpId="0" autoUpdateAnimBg="0"/>
      <p:bldP spid="30997" grpId="0" autoUpdateAnimBg="0"/>
      <p:bldP spid="30998" grpId="0" autoUpdateAnimBg="0"/>
      <p:bldP spid="30999" grpId="0" autoUpdateAnimBg="0"/>
      <p:bldP spid="310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05"/>
          <p:cNvGrpSpPr>
            <a:grpSpLocks/>
          </p:cNvGrpSpPr>
          <p:nvPr/>
        </p:nvGrpSpPr>
        <p:grpSpPr bwMode="auto">
          <a:xfrm>
            <a:off x="304800" y="304800"/>
            <a:ext cx="8534400" cy="5562600"/>
            <a:chOff x="192" y="192"/>
            <a:chExt cx="5376" cy="3504"/>
          </a:xfrm>
        </p:grpSpPr>
        <p:grpSp>
          <p:nvGrpSpPr>
            <p:cNvPr id="9228" name="Group 4"/>
            <p:cNvGrpSpPr>
              <a:grpSpLocks/>
            </p:cNvGrpSpPr>
            <p:nvPr/>
          </p:nvGrpSpPr>
          <p:grpSpPr bwMode="auto">
            <a:xfrm>
              <a:off x="192" y="192"/>
              <a:ext cx="5376" cy="3504"/>
              <a:chOff x="192" y="192"/>
              <a:chExt cx="5376" cy="3504"/>
            </a:xfrm>
          </p:grpSpPr>
          <p:sp>
            <p:nvSpPr>
              <p:cNvPr id="9235" name="Text Box 5"/>
              <p:cNvSpPr txBox="1">
                <a:spLocks noChangeArrowheads="1"/>
              </p:cNvSpPr>
              <p:nvPr/>
            </p:nvSpPr>
            <p:spPr bwMode="auto">
              <a:xfrm>
                <a:off x="288" y="192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FFCC"/>
                </a:outerShdw>
              </a:effectLst>
            </p:spPr>
            <p:txBody>
              <a:bodyPr>
                <a:spAutoFit/>
              </a:bodyPr>
              <a:lstStyle/>
              <a:p>
                <a:pPr algn="just"/>
                <a:r>
                  <a:rPr lang="en-US" b="1" u="sng">
                    <a:solidFill>
                      <a:srgbClr val="0000FF"/>
                    </a:solidFill>
                    <a:latin typeface="Arial" charset="0"/>
                  </a:rPr>
                  <a:t>Bài 1:</a:t>
                </a:r>
                <a:endParaRPr lang="en-US" b="1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9236" name="Text Box 6"/>
              <p:cNvSpPr txBox="1">
                <a:spLocks noChangeArrowheads="1"/>
              </p:cNvSpPr>
              <p:nvPr/>
            </p:nvSpPr>
            <p:spPr bwMode="auto">
              <a:xfrm>
                <a:off x="288" y="528"/>
                <a:ext cx="17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9FFCC"/>
                </a:outerShdw>
              </a:effectLst>
            </p:spPr>
            <p:txBody>
              <a:bodyPr>
                <a:spAutoFit/>
              </a:bodyPr>
              <a:lstStyle/>
              <a:p>
                <a:pPr algn="just"/>
                <a:r>
                  <a:rPr lang="en-US" b="1">
                    <a:solidFill>
                      <a:srgbClr val="FF3300"/>
                    </a:solidFill>
                    <a:latin typeface="Arial" charset="0"/>
                  </a:rPr>
                  <a:t>* Viết theo mẫu:</a:t>
                </a:r>
              </a:p>
            </p:txBody>
          </p:sp>
          <p:grpSp>
            <p:nvGrpSpPr>
              <p:cNvPr id="9237" name="Group 7"/>
              <p:cNvGrpSpPr>
                <a:grpSpLocks/>
              </p:cNvGrpSpPr>
              <p:nvPr/>
            </p:nvGrpSpPr>
            <p:grpSpPr bwMode="auto">
              <a:xfrm>
                <a:off x="192" y="909"/>
                <a:ext cx="5376" cy="2787"/>
                <a:chOff x="192" y="909"/>
                <a:chExt cx="5376" cy="2787"/>
              </a:xfrm>
            </p:grpSpPr>
            <p:grpSp>
              <p:nvGrpSpPr>
                <p:cNvPr id="9244" name="Group 8"/>
                <p:cNvGrpSpPr>
                  <a:grpSpLocks/>
                </p:cNvGrpSpPr>
                <p:nvPr/>
              </p:nvGrpSpPr>
              <p:grpSpPr bwMode="auto">
                <a:xfrm>
                  <a:off x="204" y="912"/>
                  <a:ext cx="5346" cy="2784"/>
                  <a:chOff x="204" y="912"/>
                  <a:chExt cx="5346" cy="2784"/>
                </a:xfrm>
              </p:grpSpPr>
              <p:grpSp>
                <p:nvGrpSpPr>
                  <p:cNvPr id="926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026" y="912"/>
                    <a:ext cx="3524" cy="624"/>
                    <a:chOff x="2026" y="912"/>
                    <a:chExt cx="3524" cy="624"/>
                  </a:xfrm>
                </p:grpSpPr>
                <p:grpSp>
                  <p:nvGrpSpPr>
                    <p:cNvPr id="93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26" y="912"/>
                      <a:ext cx="3524" cy="212"/>
                      <a:chOff x="2026" y="912"/>
                      <a:chExt cx="3542" cy="212"/>
                    </a:xfrm>
                  </p:grpSpPr>
                  <p:sp>
                    <p:nvSpPr>
                      <p:cNvPr id="9327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97" y="912"/>
                        <a:ext cx="1771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/>
                        <a:r>
                          <a:rPr lang="en-US" sz="16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Lớp </a:t>
                        </a:r>
                        <a:r>
                          <a:rPr lang="vi-VN" sz="16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đơ</a:t>
                        </a:r>
                        <a:r>
                          <a:rPr lang="en-US" sz="16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n vị</a:t>
                        </a:r>
                        <a:endParaRPr lang="en-US" sz="1200" b="1">
                          <a:solidFill>
                            <a:srgbClr val="FF3300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9328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26" y="912"/>
                        <a:ext cx="1771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/>
                        <a:r>
                          <a:rPr lang="en-US" sz="16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Lớp nghìn</a:t>
                        </a:r>
                        <a:endParaRPr lang="en-US" sz="1200" b="1">
                          <a:solidFill>
                            <a:srgbClr val="0000FF"/>
                          </a:solidFill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9320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28" y="1104"/>
                      <a:ext cx="3522" cy="432"/>
                      <a:chOff x="2028" y="1104"/>
                      <a:chExt cx="3522" cy="432"/>
                    </a:xfrm>
                  </p:grpSpPr>
                  <p:sp>
                    <p:nvSpPr>
                      <p:cNvPr id="9321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28" y="1104"/>
                        <a:ext cx="582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Hàng</a:t>
                        </a:r>
                      </a:p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tr</a:t>
                        </a:r>
                        <a:r>
                          <a:rPr lang="vi-VN" sz="1500" b="1">
                            <a:latin typeface="Arial" charset="0"/>
                          </a:rPr>
                          <a:t>ă</a:t>
                        </a:r>
                        <a:r>
                          <a:rPr lang="en-US" sz="1500" b="1">
                            <a:latin typeface="Arial" charset="0"/>
                          </a:rPr>
                          <a:t>m</a:t>
                        </a:r>
                      </a:p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nghìn</a:t>
                        </a:r>
                        <a:endParaRPr lang="en-US" sz="14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9322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16" y="1104"/>
                        <a:ext cx="582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Hàng</a:t>
                        </a:r>
                      </a:p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chục</a:t>
                        </a:r>
                      </a:p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nghìn</a:t>
                        </a:r>
                        <a:endParaRPr lang="en-US" sz="14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9323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04" y="1104"/>
                        <a:ext cx="582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Hàng</a:t>
                        </a:r>
                      </a:p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nghìn</a:t>
                        </a:r>
                        <a:endParaRPr lang="en-US" sz="14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9324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1104"/>
                        <a:ext cx="582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Hàng</a:t>
                        </a:r>
                      </a:p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tr</a:t>
                        </a:r>
                        <a:r>
                          <a:rPr lang="vi-VN" sz="1500" b="1">
                            <a:latin typeface="Arial" charset="0"/>
                          </a:rPr>
                          <a:t>ă</a:t>
                        </a:r>
                        <a:r>
                          <a:rPr lang="en-US" sz="1500" b="1">
                            <a:latin typeface="Arial" charset="0"/>
                          </a:rPr>
                          <a:t>m</a:t>
                        </a:r>
                      </a:p>
                    </p:txBody>
                  </p:sp>
                  <p:sp>
                    <p:nvSpPr>
                      <p:cNvPr id="9325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0" y="1104"/>
                        <a:ext cx="582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Hàng</a:t>
                        </a:r>
                      </a:p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chục</a:t>
                        </a:r>
                        <a:endParaRPr lang="en-US" sz="1400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9326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68" y="1104"/>
                        <a:ext cx="582" cy="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500" b="1">
                            <a:latin typeface="Arial" charset="0"/>
                          </a:rPr>
                          <a:t>Hàng</a:t>
                        </a:r>
                      </a:p>
                      <a:p>
                        <a:pPr algn="ctr"/>
                        <a:r>
                          <a:rPr lang="vi-VN" sz="1500" b="1">
                            <a:latin typeface="Arial" charset="0"/>
                          </a:rPr>
                          <a:t>đơ</a:t>
                        </a:r>
                        <a:r>
                          <a:rPr lang="en-US" sz="1500" b="1">
                            <a:latin typeface="Arial" charset="0"/>
                          </a:rPr>
                          <a:t>n vị</a:t>
                        </a:r>
                      </a:p>
                    </p:txBody>
                  </p:sp>
                </p:grpSp>
              </p:grpSp>
              <p:grpSp>
                <p:nvGrpSpPr>
                  <p:cNvPr id="9261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028" y="1536"/>
                    <a:ext cx="3522" cy="432"/>
                    <a:chOff x="2028" y="1104"/>
                    <a:chExt cx="3522" cy="432"/>
                  </a:xfrm>
                </p:grpSpPr>
                <p:sp>
                  <p:nvSpPr>
                    <p:cNvPr id="34837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8" y="1104"/>
                      <a:ext cx="582" cy="43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en-US" sz="1400">
                        <a:latin typeface="Arial"/>
                      </a:endParaRPr>
                    </a:p>
                  </p:txBody>
                </p:sp>
                <p:sp>
                  <p:nvSpPr>
                    <p:cNvPr id="3483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" y="1104"/>
                      <a:ext cx="582" cy="43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en-US" sz="1400">
                        <a:latin typeface="Arial"/>
                      </a:endParaRPr>
                    </a:p>
                  </p:txBody>
                </p:sp>
                <p:sp>
                  <p:nvSpPr>
                    <p:cNvPr id="3483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4" y="1104"/>
                      <a:ext cx="582" cy="43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en-US" sz="1400">
                        <a:latin typeface="Arial"/>
                      </a:endParaRPr>
                    </a:p>
                  </p:txBody>
                </p:sp>
                <p:sp>
                  <p:nvSpPr>
                    <p:cNvPr id="3484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104"/>
                      <a:ext cx="582" cy="43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en-US" sz="1500" b="1">
                        <a:latin typeface="Arial"/>
                      </a:endParaRPr>
                    </a:p>
                  </p:txBody>
                </p:sp>
                <p:sp>
                  <p:nvSpPr>
                    <p:cNvPr id="34841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0" y="1104"/>
                      <a:ext cx="582" cy="43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en-US" sz="1400">
                        <a:latin typeface="Arial"/>
                      </a:endParaRPr>
                    </a:p>
                  </p:txBody>
                </p:sp>
                <p:sp>
                  <p:nvSpPr>
                    <p:cNvPr id="34842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8" y="1104"/>
                      <a:ext cx="582" cy="43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en-US" sz="1500" b="1"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9262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028" y="1968"/>
                    <a:ext cx="3522" cy="432"/>
                    <a:chOff x="2028" y="1104"/>
                    <a:chExt cx="3522" cy="432"/>
                  </a:xfrm>
                </p:grpSpPr>
                <p:sp>
                  <p:nvSpPr>
                    <p:cNvPr id="9307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8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308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309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4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310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500" b="1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311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0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312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8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500" b="1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9263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028" y="2400"/>
                    <a:ext cx="3522" cy="432"/>
                    <a:chOff x="2028" y="1104"/>
                    <a:chExt cx="3522" cy="432"/>
                  </a:xfrm>
                </p:grpSpPr>
                <p:sp>
                  <p:nvSpPr>
                    <p:cNvPr id="930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8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30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30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4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304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500" b="1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305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0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306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8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500" b="1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9264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028" y="2832"/>
                    <a:ext cx="3522" cy="432"/>
                    <a:chOff x="2028" y="1104"/>
                    <a:chExt cx="3522" cy="432"/>
                  </a:xfrm>
                </p:grpSpPr>
                <p:sp>
                  <p:nvSpPr>
                    <p:cNvPr id="9295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8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96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97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4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98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500" b="1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99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0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300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8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500" b="1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9265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028" y="3264"/>
                    <a:ext cx="3522" cy="432"/>
                    <a:chOff x="2028" y="1104"/>
                    <a:chExt cx="3522" cy="432"/>
                  </a:xfrm>
                </p:grpSpPr>
                <p:sp>
                  <p:nvSpPr>
                    <p:cNvPr id="928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8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9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9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4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9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500" b="1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9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0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40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94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8" y="1104"/>
                      <a:ext cx="582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1500" b="1">
                        <a:solidFill>
                          <a:srgbClr val="0000FF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926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04" y="912"/>
                    <a:ext cx="1152" cy="6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Đọc</a:t>
                    </a:r>
                  </a:p>
                  <a:p>
                    <a:pPr algn="ctr"/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số</a:t>
                    </a:r>
                    <a:endParaRPr lang="en-US" b="1">
                      <a:latin typeface="Arial" charset="0"/>
                    </a:endParaRPr>
                  </a:p>
                </p:txBody>
              </p:sp>
              <p:sp>
                <p:nvSpPr>
                  <p:cNvPr id="926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356" y="912"/>
                    <a:ext cx="672" cy="6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Viết</a:t>
                    </a:r>
                  </a:p>
                  <a:p>
                    <a:pPr algn="ctr"/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số</a:t>
                    </a:r>
                    <a:endParaRPr lang="en-US" b="1">
                      <a:latin typeface="Arial" charset="0"/>
                    </a:endParaRPr>
                  </a:p>
                </p:txBody>
              </p:sp>
              <p:sp>
                <p:nvSpPr>
                  <p:cNvPr id="34873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04" y="1536"/>
                    <a:ext cx="1152" cy="4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99"/>
                      </a:gs>
                      <a:gs pos="50000">
                        <a:schemeClr val="bg1"/>
                      </a:gs>
                      <a:gs pos="100000">
                        <a:srgbClr val="CCFF99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r>
                      <a:rPr lang="en-US" sz="1400" b="1">
                        <a:solidFill>
                          <a:srgbClr val="FF3300"/>
                        </a:solidFill>
                        <a:latin typeface="Arial"/>
                      </a:rPr>
                      <a:t>N</a:t>
                    </a:r>
                    <a:r>
                      <a:rPr lang="vi-VN" sz="1400" b="1">
                        <a:solidFill>
                          <a:srgbClr val="FF3300"/>
                        </a:solidFill>
                        <a:latin typeface="Arial"/>
                      </a:rPr>
                      <a:t>ă</a:t>
                    </a:r>
                    <a:r>
                      <a:rPr lang="en-US" sz="1400" b="1">
                        <a:solidFill>
                          <a:srgbClr val="FF3300"/>
                        </a:solidFill>
                        <a:latin typeface="Arial"/>
                      </a:rPr>
                      <a:t>m m</a:t>
                    </a:r>
                    <a:r>
                      <a:rPr lang="vi-VN" sz="1400" b="1">
                        <a:solidFill>
                          <a:srgbClr val="FF3300"/>
                        </a:solidFill>
                        <a:latin typeface="Arial"/>
                      </a:rPr>
                      <a:t>ươ</a:t>
                    </a:r>
                    <a:r>
                      <a:rPr lang="en-US" sz="1400" b="1">
                        <a:solidFill>
                          <a:srgbClr val="FF3300"/>
                        </a:solidFill>
                        <a:latin typeface="Arial"/>
                      </a:rPr>
                      <a:t>i t</a:t>
                    </a:r>
                    <a:r>
                      <a:rPr lang="vi-VN" sz="1400" b="1">
                        <a:solidFill>
                          <a:srgbClr val="FF3300"/>
                        </a:solidFill>
                        <a:latin typeface="Arial"/>
                      </a:rPr>
                      <a:t>ư</a:t>
                    </a:r>
                    <a:r>
                      <a:rPr lang="en-US" sz="1400" b="1">
                        <a:solidFill>
                          <a:srgbClr val="FF3300"/>
                        </a:solidFill>
                        <a:latin typeface="Arial"/>
                      </a:rPr>
                      <a:t> nghìn</a:t>
                    </a:r>
                  </a:p>
                  <a:p>
                    <a:pPr algn="ctr">
                      <a:defRPr/>
                    </a:pPr>
                    <a:r>
                      <a:rPr lang="en-US" sz="1400" b="1">
                        <a:solidFill>
                          <a:srgbClr val="FF3300"/>
                        </a:solidFill>
                        <a:latin typeface="Arial"/>
                      </a:rPr>
                      <a:t>ba tr</a:t>
                    </a:r>
                    <a:r>
                      <a:rPr lang="vi-VN" sz="1400" b="1">
                        <a:solidFill>
                          <a:srgbClr val="FF3300"/>
                        </a:solidFill>
                        <a:latin typeface="Arial"/>
                      </a:rPr>
                      <a:t>ă</a:t>
                    </a:r>
                    <a:r>
                      <a:rPr lang="en-US" sz="1400" b="1">
                        <a:solidFill>
                          <a:srgbClr val="FF3300"/>
                        </a:solidFill>
                        <a:latin typeface="Arial"/>
                      </a:rPr>
                      <a:t>m m</a:t>
                    </a:r>
                    <a:r>
                      <a:rPr lang="vi-VN" sz="1400" b="1">
                        <a:solidFill>
                          <a:srgbClr val="FF3300"/>
                        </a:solidFill>
                        <a:latin typeface="Arial"/>
                      </a:rPr>
                      <a:t>ư</a:t>
                    </a:r>
                    <a:r>
                      <a:rPr lang="en-US" sz="1400" b="1">
                        <a:solidFill>
                          <a:srgbClr val="FF3300"/>
                        </a:solidFill>
                        <a:latin typeface="Arial"/>
                      </a:rPr>
                      <a:t>ời hai</a:t>
                    </a:r>
                    <a:endParaRPr lang="en-US" sz="1400">
                      <a:latin typeface="Arial"/>
                    </a:endParaRPr>
                  </a:p>
                </p:txBody>
              </p:sp>
              <p:sp>
                <p:nvSpPr>
                  <p:cNvPr id="3487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56" y="1536"/>
                    <a:ext cx="674" cy="4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99"/>
                      </a:gs>
                      <a:gs pos="50000">
                        <a:schemeClr val="bg1"/>
                      </a:gs>
                      <a:gs pos="100000">
                        <a:srgbClr val="CCFF99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r>
                      <a:rPr lang="en-US" sz="1400" b="1">
                        <a:solidFill>
                          <a:srgbClr val="FF3300"/>
                        </a:solidFill>
                        <a:latin typeface="Arial"/>
                      </a:rPr>
                      <a:t>54 312</a:t>
                    </a:r>
                  </a:p>
                </p:txBody>
              </p:sp>
              <p:sp>
                <p:nvSpPr>
                  <p:cNvPr id="9270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632"/>
                    <a:ext cx="197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solidFill>
                          <a:srgbClr val="FF3300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9271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8" y="1632"/>
                    <a:ext cx="197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solidFill>
                          <a:srgbClr val="FF33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9272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84" y="1632"/>
                    <a:ext cx="197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solidFill>
                          <a:srgbClr val="FF3300"/>
                        </a:solidFill>
                        <a:latin typeface="Arial" charset="0"/>
                      </a:rPr>
                      <a:t>3</a:t>
                    </a:r>
                  </a:p>
                </p:txBody>
              </p:sp>
              <p:sp>
                <p:nvSpPr>
                  <p:cNvPr id="9273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0" y="1632"/>
                    <a:ext cx="197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solidFill>
                          <a:srgbClr val="FF3300"/>
                        </a:solidFill>
                        <a:latin typeface="Arial" charset="0"/>
                      </a:rPr>
                      <a:t>1</a:t>
                    </a:r>
                  </a:p>
                </p:txBody>
              </p:sp>
              <p:sp>
                <p:nvSpPr>
                  <p:cNvPr id="9274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4" y="1632"/>
                    <a:ext cx="197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solidFill>
                          <a:srgbClr val="FF3300"/>
                        </a:solidFill>
                        <a:latin typeface="Arial" charset="0"/>
                      </a:rPr>
                      <a:t>2</a:t>
                    </a:r>
                  </a:p>
                </p:txBody>
              </p:sp>
              <p:sp>
                <p:nvSpPr>
                  <p:cNvPr id="9275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04" y="1968"/>
                    <a:ext cx="115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Bốn m</a:t>
                    </a:r>
                    <a:r>
                      <a:rPr lang="vi-VN" sz="1400" b="1">
                        <a:solidFill>
                          <a:srgbClr val="0000FF"/>
                        </a:solidFill>
                        <a:latin typeface="Arial" charset="0"/>
                      </a:rPr>
                      <a:t>ươ</a:t>
                    </a:r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i n</a:t>
                    </a:r>
                    <a:r>
                      <a:rPr lang="vi-VN" sz="1400" b="1">
                        <a:solidFill>
                          <a:srgbClr val="0000FF"/>
                        </a:solidFill>
                        <a:latin typeface="Arial" charset="0"/>
                      </a:rPr>
                      <a:t>ă</a:t>
                    </a:r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m nghìn</a:t>
                    </a:r>
                  </a:p>
                  <a:p>
                    <a:pPr algn="ctr"/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hai tr</a:t>
                    </a:r>
                    <a:r>
                      <a:rPr lang="vi-VN" sz="1400" b="1">
                        <a:solidFill>
                          <a:srgbClr val="0000FF"/>
                        </a:solidFill>
                        <a:latin typeface="Arial" charset="0"/>
                      </a:rPr>
                      <a:t>ă</a:t>
                    </a:r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m m</a:t>
                    </a:r>
                    <a:r>
                      <a:rPr lang="vi-VN" sz="1400" b="1">
                        <a:solidFill>
                          <a:srgbClr val="0000FF"/>
                        </a:solidFill>
                        <a:latin typeface="Arial" charset="0"/>
                      </a:rPr>
                      <a:t>ư</a:t>
                    </a:r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ời ba</a:t>
                    </a:r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276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356" y="1968"/>
                    <a:ext cx="6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277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04" y="2400"/>
                    <a:ext cx="115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27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356" y="2400"/>
                    <a:ext cx="6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54 302</a:t>
                    </a:r>
                  </a:p>
                </p:txBody>
              </p:sp>
              <p:sp>
                <p:nvSpPr>
                  <p:cNvPr id="927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04" y="2832"/>
                    <a:ext cx="115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280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356" y="2832"/>
                    <a:ext cx="6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28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04" y="3264"/>
                    <a:ext cx="1152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Chín tr</a:t>
                    </a:r>
                    <a:r>
                      <a:rPr lang="vi-VN" sz="1400" b="1">
                        <a:solidFill>
                          <a:srgbClr val="0000FF"/>
                        </a:solidFill>
                        <a:latin typeface="Arial" charset="0"/>
                      </a:rPr>
                      <a:t>ă</a:t>
                    </a:r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m m</a:t>
                    </a:r>
                    <a:r>
                      <a:rPr lang="vi-VN" sz="1400" b="1">
                        <a:solidFill>
                          <a:srgbClr val="0000FF"/>
                        </a:solidFill>
                        <a:latin typeface="Arial" charset="0"/>
                      </a:rPr>
                      <a:t>ư</a:t>
                    </a:r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ời hai</a:t>
                    </a:r>
                  </a:p>
                  <a:p>
                    <a:pPr algn="ctr"/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nghìn tám tr</a:t>
                    </a:r>
                    <a:r>
                      <a:rPr lang="vi-VN" sz="1400" b="1">
                        <a:solidFill>
                          <a:srgbClr val="0000FF"/>
                        </a:solidFill>
                        <a:latin typeface="Arial" charset="0"/>
                      </a:rPr>
                      <a:t>ă</a:t>
                    </a:r>
                    <a:r>
                      <a:rPr lang="en-US" sz="1400" b="1">
                        <a:solidFill>
                          <a:srgbClr val="0000FF"/>
                        </a:solidFill>
                        <a:latin typeface="Arial" charset="0"/>
                      </a:rPr>
                      <a:t>m</a:t>
                    </a:r>
                    <a:endParaRPr lang="en-US" sz="1400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28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356" y="3264"/>
                    <a:ext cx="674" cy="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400" b="1">
                      <a:solidFill>
                        <a:srgbClr val="0000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283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2928"/>
                    <a:ext cx="197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solidFill>
                          <a:srgbClr val="0000FF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9284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8" y="2928"/>
                    <a:ext cx="197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solidFill>
                          <a:srgbClr val="0000FF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9285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84" y="2928"/>
                    <a:ext cx="197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solidFill>
                          <a:srgbClr val="0000FF"/>
                        </a:solidFill>
                        <a:latin typeface="Arial" charset="0"/>
                      </a:rPr>
                      <a:t>3</a:t>
                    </a:r>
                  </a:p>
                </p:txBody>
              </p:sp>
              <p:sp>
                <p:nvSpPr>
                  <p:cNvPr id="9286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0" y="2928"/>
                    <a:ext cx="197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solidFill>
                          <a:srgbClr val="0000FF"/>
                        </a:solidFill>
                        <a:latin typeface="Arial" charset="0"/>
                      </a:rPr>
                      <a:t>0</a:t>
                    </a:r>
                  </a:p>
                </p:txBody>
              </p:sp>
              <p:sp>
                <p:nvSpPr>
                  <p:cNvPr id="9287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4" y="2928"/>
                    <a:ext cx="197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solidFill>
                          <a:srgbClr val="0000FF"/>
                        </a:solidFill>
                        <a:latin typeface="Arial" charset="0"/>
                      </a:rPr>
                      <a:t>0</a:t>
                    </a:r>
                  </a:p>
                </p:txBody>
              </p:sp>
              <p:sp>
                <p:nvSpPr>
                  <p:cNvPr id="9288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2928"/>
                    <a:ext cx="197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b="1">
                        <a:solidFill>
                          <a:srgbClr val="0000FF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9245" name="Group 78"/>
                <p:cNvGrpSpPr>
                  <a:grpSpLocks/>
                </p:cNvGrpSpPr>
                <p:nvPr/>
              </p:nvGrpSpPr>
              <p:grpSpPr bwMode="auto">
                <a:xfrm>
                  <a:off x="192" y="909"/>
                  <a:ext cx="5376" cy="2784"/>
                  <a:chOff x="192" y="912"/>
                  <a:chExt cx="5376" cy="2784"/>
                </a:xfrm>
              </p:grpSpPr>
              <p:sp>
                <p:nvSpPr>
                  <p:cNvPr id="9246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912"/>
                    <a:ext cx="5376" cy="2784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9247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912"/>
                    <a:ext cx="0" cy="278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48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912"/>
                    <a:ext cx="0" cy="278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49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603" y="1104"/>
                    <a:ext cx="0" cy="25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50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205" y="1104"/>
                    <a:ext cx="0" cy="25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51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781" y="912"/>
                    <a:ext cx="0" cy="278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52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1104"/>
                    <a:ext cx="0" cy="25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53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4970" y="1104"/>
                    <a:ext cx="0" cy="25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54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104"/>
                    <a:ext cx="355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55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92" y="1536"/>
                    <a:ext cx="537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56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92" y="1968"/>
                    <a:ext cx="537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57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92" y="2400"/>
                    <a:ext cx="537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58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92" y="2832"/>
                    <a:ext cx="537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59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92" y="3264"/>
                    <a:ext cx="537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238" name="Rectangle 93"/>
              <p:cNvSpPr>
                <a:spLocks noChangeArrowheads="1"/>
              </p:cNvSpPr>
              <p:nvPr/>
            </p:nvSpPr>
            <p:spPr bwMode="auto">
              <a:xfrm>
                <a:off x="1356" y="1968"/>
                <a:ext cx="67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FF"/>
                    </a:solidFill>
                    <a:latin typeface="Arial" charset="0"/>
                  </a:rPr>
                  <a:t>45 213</a:t>
                </a:r>
              </a:p>
            </p:txBody>
          </p:sp>
          <p:sp>
            <p:nvSpPr>
              <p:cNvPr id="9239" name="Text Box 94"/>
              <p:cNvSpPr txBox="1">
                <a:spLocks noChangeArrowheads="1"/>
              </p:cNvSpPr>
              <p:nvPr/>
            </p:nvSpPr>
            <p:spPr bwMode="auto">
              <a:xfrm>
                <a:off x="5184" y="2064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40" name="Text Box 95"/>
              <p:cNvSpPr txBox="1">
                <a:spLocks noChangeArrowheads="1"/>
              </p:cNvSpPr>
              <p:nvPr/>
            </p:nvSpPr>
            <p:spPr bwMode="auto">
              <a:xfrm>
                <a:off x="4560" y="2064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9241" name="Text Box 96"/>
              <p:cNvSpPr txBox="1">
                <a:spLocks noChangeArrowheads="1"/>
              </p:cNvSpPr>
              <p:nvPr/>
            </p:nvSpPr>
            <p:spPr bwMode="auto">
              <a:xfrm>
                <a:off x="3984" y="2064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9242" name="Text Box 97"/>
              <p:cNvSpPr txBox="1">
                <a:spLocks noChangeArrowheads="1"/>
              </p:cNvSpPr>
              <p:nvPr/>
            </p:nvSpPr>
            <p:spPr bwMode="auto">
              <a:xfrm>
                <a:off x="3408" y="2064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9243" name="Text Box 98"/>
              <p:cNvSpPr txBox="1">
                <a:spLocks noChangeArrowheads="1"/>
              </p:cNvSpPr>
              <p:nvPr/>
            </p:nvSpPr>
            <p:spPr bwMode="auto">
              <a:xfrm>
                <a:off x="2832" y="2064"/>
                <a:ext cx="1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  <a:latin typeface="Arial" charset="0"/>
                  </a:rPr>
                  <a:t>4</a:t>
                </a:r>
              </a:p>
            </p:txBody>
          </p:sp>
        </p:grpSp>
        <p:sp>
          <p:nvSpPr>
            <p:cNvPr id="9229" name="Rectangle 99"/>
            <p:cNvSpPr>
              <a:spLocks noChangeArrowheads="1"/>
            </p:cNvSpPr>
            <p:nvPr/>
          </p:nvSpPr>
          <p:spPr bwMode="auto">
            <a:xfrm>
              <a:off x="204" y="2400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N</a:t>
              </a:r>
              <a:r>
                <a:rPr lang="vi-VN" sz="1400" b="1">
                  <a:solidFill>
                    <a:srgbClr val="0000FF"/>
                  </a:solidFill>
                  <a:latin typeface="Arial" charset="0"/>
                </a:rPr>
                <a:t>ă</a:t>
              </a: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m m</a:t>
              </a:r>
              <a:r>
                <a:rPr lang="vi-VN" sz="1400" b="1">
                  <a:solidFill>
                    <a:srgbClr val="0000FF"/>
                  </a:solidFill>
                  <a:latin typeface="Arial" charset="0"/>
                </a:rPr>
                <a:t>ươ</a:t>
              </a: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i bốn nghìn</a:t>
              </a:r>
            </a:p>
            <a:p>
              <a:pPr algn="ctr"/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ba tr</a:t>
              </a:r>
              <a:r>
                <a:rPr lang="vi-VN" sz="1400" b="1">
                  <a:solidFill>
                    <a:srgbClr val="0000FF"/>
                  </a:solidFill>
                  <a:latin typeface="Arial" charset="0"/>
                </a:rPr>
                <a:t>ă</a:t>
              </a: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m linh hai</a:t>
              </a:r>
              <a:endParaRPr lang="en-US" sz="140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9230" name="Text Box 100"/>
            <p:cNvSpPr txBox="1">
              <a:spLocks noChangeArrowheads="1"/>
            </p:cNvSpPr>
            <p:nvPr/>
          </p:nvSpPr>
          <p:spPr bwMode="auto">
            <a:xfrm>
              <a:off x="5184" y="2505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231" name="Text Box 101"/>
            <p:cNvSpPr txBox="1">
              <a:spLocks noChangeArrowheads="1"/>
            </p:cNvSpPr>
            <p:nvPr/>
          </p:nvSpPr>
          <p:spPr bwMode="auto">
            <a:xfrm>
              <a:off x="4560" y="2505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9232" name="Text Box 102"/>
            <p:cNvSpPr txBox="1">
              <a:spLocks noChangeArrowheads="1"/>
            </p:cNvSpPr>
            <p:nvPr/>
          </p:nvSpPr>
          <p:spPr bwMode="auto">
            <a:xfrm>
              <a:off x="3984" y="2505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233" name="Text Box 103"/>
            <p:cNvSpPr txBox="1">
              <a:spLocks noChangeArrowheads="1"/>
            </p:cNvSpPr>
            <p:nvPr/>
          </p:nvSpPr>
          <p:spPr bwMode="auto">
            <a:xfrm>
              <a:off x="3408" y="2505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234" name="Text Box 104"/>
            <p:cNvSpPr txBox="1">
              <a:spLocks noChangeArrowheads="1"/>
            </p:cNvSpPr>
            <p:nvPr/>
          </p:nvSpPr>
          <p:spPr bwMode="auto">
            <a:xfrm>
              <a:off x="2832" y="2505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34922" name="Rectangle 106"/>
          <p:cNvSpPr>
            <a:spLocks noChangeArrowheads="1"/>
          </p:cNvSpPr>
          <p:nvPr/>
        </p:nvSpPr>
        <p:spPr bwMode="auto">
          <a:xfrm>
            <a:off x="323850" y="44958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Sáu tr</a:t>
            </a:r>
            <a:r>
              <a:rPr lang="vi-VN" sz="14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m n</a:t>
            </a:r>
            <a:r>
              <a:rPr lang="vi-VN" sz="14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m t</a:t>
            </a:r>
            <a:r>
              <a:rPr lang="vi-VN" sz="14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nghìn ba tr</a:t>
            </a:r>
            <a:r>
              <a:rPr lang="vi-VN" sz="14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m</a:t>
            </a:r>
          </a:p>
        </p:txBody>
      </p:sp>
      <p:sp>
        <p:nvSpPr>
          <p:cNvPr id="34923" name="Rectangle 107"/>
          <p:cNvSpPr>
            <a:spLocks noChangeArrowheads="1"/>
          </p:cNvSpPr>
          <p:nvPr/>
        </p:nvSpPr>
        <p:spPr bwMode="auto">
          <a:xfrm>
            <a:off x="2152650" y="4495800"/>
            <a:ext cx="1069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654 300</a:t>
            </a:r>
          </a:p>
        </p:txBody>
      </p:sp>
      <p:sp>
        <p:nvSpPr>
          <p:cNvPr id="34924" name="Rectangle 108"/>
          <p:cNvSpPr>
            <a:spLocks noChangeArrowheads="1"/>
          </p:cNvSpPr>
          <p:nvPr/>
        </p:nvSpPr>
        <p:spPr bwMode="auto">
          <a:xfrm>
            <a:off x="2152650" y="5181600"/>
            <a:ext cx="1069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912 800</a:t>
            </a:r>
          </a:p>
        </p:txBody>
      </p:sp>
      <p:sp>
        <p:nvSpPr>
          <p:cNvPr id="34925" name="Text Box 109"/>
          <p:cNvSpPr txBox="1">
            <a:spLocks noChangeArrowheads="1"/>
          </p:cNvSpPr>
          <p:nvPr/>
        </p:nvSpPr>
        <p:spPr bwMode="auto">
          <a:xfrm>
            <a:off x="8229600" y="53482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34926" name="Text Box 110"/>
          <p:cNvSpPr txBox="1">
            <a:spLocks noChangeArrowheads="1"/>
          </p:cNvSpPr>
          <p:nvPr/>
        </p:nvSpPr>
        <p:spPr bwMode="auto">
          <a:xfrm>
            <a:off x="7239000" y="53482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34927" name="Text Box 111"/>
          <p:cNvSpPr txBox="1">
            <a:spLocks noChangeArrowheads="1"/>
          </p:cNvSpPr>
          <p:nvPr/>
        </p:nvSpPr>
        <p:spPr bwMode="auto">
          <a:xfrm>
            <a:off x="6324600" y="53482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34928" name="Text Box 112"/>
          <p:cNvSpPr txBox="1">
            <a:spLocks noChangeArrowheads="1"/>
          </p:cNvSpPr>
          <p:nvPr/>
        </p:nvSpPr>
        <p:spPr bwMode="auto">
          <a:xfrm>
            <a:off x="5410200" y="53482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34929" name="Text Box 113"/>
          <p:cNvSpPr txBox="1">
            <a:spLocks noChangeArrowheads="1"/>
          </p:cNvSpPr>
          <p:nvPr/>
        </p:nvSpPr>
        <p:spPr bwMode="auto">
          <a:xfrm>
            <a:off x="4495800" y="53482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34930" name="Text Box 114"/>
          <p:cNvSpPr txBox="1">
            <a:spLocks noChangeArrowheads="1"/>
          </p:cNvSpPr>
          <p:nvPr/>
        </p:nvSpPr>
        <p:spPr bwMode="auto">
          <a:xfrm>
            <a:off x="3505200" y="53482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charset="0"/>
              </a:rPr>
              <a:t>9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2" grpId="0" autoUpdateAnimBg="0"/>
      <p:bldP spid="34923" grpId="0" autoUpdateAnimBg="0"/>
      <p:bldP spid="34924" grpId="0" autoUpdateAnimBg="0"/>
      <p:bldP spid="34925" grpId="0" autoUpdateAnimBg="0"/>
      <p:bldP spid="34926" grpId="0" autoUpdateAnimBg="0"/>
      <p:bldP spid="34927" grpId="0" autoUpdateAnimBg="0"/>
      <p:bldP spid="34928" grpId="0" autoUpdateAnimBg="0"/>
      <p:bldP spid="34929" grpId="0" autoUpdateAnimBg="0"/>
      <p:bldP spid="349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457200" y="30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 u="sng">
                <a:solidFill>
                  <a:srgbClr val="0000FF"/>
                </a:solidFill>
                <a:latin typeface="Arial" charset="0"/>
              </a:rPr>
              <a:t>Bài 2: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457200" y="8382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3300"/>
                </a:solidFill>
                <a:latin typeface="Arial" charset="0"/>
              </a:rPr>
              <a:t>* Đọc các số sau và cho biết chữ số 3 ở mỗi số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ó thuộc hàng nào?</a:t>
            </a:r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1066800" y="1828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Arial" charset="0"/>
              </a:rPr>
              <a:t>46 307</a:t>
            </a:r>
          </a:p>
        </p:txBody>
      </p:sp>
      <p:sp>
        <p:nvSpPr>
          <p:cNvPr id="31821" name="Text Box 77"/>
          <p:cNvSpPr txBox="1">
            <a:spLocks noChangeArrowheads="1"/>
          </p:cNvSpPr>
          <p:nvPr/>
        </p:nvSpPr>
        <p:spPr bwMode="auto">
          <a:xfrm>
            <a:off x="2438400" y="1828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Arial" charset="0"/>
              </a:rPr>
              <a:t>56 032</a:t>
            </a:r>
          </a:p>
        </p:txBody>
      </p:sp>
      <p:sp>
        <p:nvSpPr>
          <p:cNvPr id="31822" name="Text Box 78"/>
          <p:cNvSpPr txBox="1">
            <a:spLocks noChangeArrowheads="1"/>
          </p:cNvSpPr>
          <p:nvPr/>
        </p:nvSpPr>
        <p:spPr bwMode="auto">
          <a:xfrm>
            <a:off x="3810000" y="1828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Arial" charset="0"/>
              </a:rPr>
              <a:t>123 517</a:t>
            </a:r>
          </a:p>
        </p:txBody>
      </p:sp>
      <p:sp>
        <p:nvSpPr>
          <p:cNvPr id="31823" name="Text Box 79"/>
          <p:cNvSpPr txBox="1">
            <a:spLocks noChangeArrowheads="1"/>
          </p:cNvSpPr>
          <p:nvPr/>
        </p:nvSpPr>
        <p:spPr bwMode="auto">
          <a:xfrm>
            <a:off x="5410200" y="1828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Arial" charset="0"/>
              </a:rPr>
              <a:t>305 804</a:t>
            </a:r>
          </a:p>
        </p:txBody>
      </p:sp>
      <p:sp>
        <p:nvSpPr>
          <p:cNvPr id="31824" name="Text Box 80"/>
          <p:cNvSpPr txBox="1">
            <a:spLocks noChangeArrowheads="1"/>
          </p:cNvSpPr>
          <p:nvPr/>
        </p:nvSpPr>
        <p:spPr bwMode="auto">
          <a:xfrm>
            <a:off x="6934200" y="1828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Arial" charset="0"/>
              </a:rPr>
              <a:t>960 783</a:t>
            </a:r>
          </a:p>
        </p:txBody>
      </p:sp>
      <p:sp>
        <p:nvSpPr>
          <p:cNvPr id="31825" name="Text Box 81"/>
          <p:cNvSpPr txBox="1">
            <a:spLocks noChangeArrowheads="1"/>
          </p:cNvSpPr>
          <p:nvPr/>
        </p:nvSpPr>
        <p:spPr bwMode="auto">
          <a:xfrm>
            <a:off x="3309938" y="3657600"/>
            <a:ext cx="2143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F3300"/>
                </a:solidFill>
                <a:latin typeface="Arial" charset="0"/>
              </a:rPr>
              <a:t>46 307</a:t>
            </a:r>
          </a:p>
        </p:txBody>
      </p:sp>
      <p:sp>
        <p:nvSpPr>
          <p:cNvPr id="31826" name="Text Box 82"/>
          <p:cNvSpPr txBox="1">
            <a:spLocks noChangeArrowheads="1"/>
          </p:cNvSpPr>
          <p:nvPr/>
        </p:nvSpPr>
        <p:spPr bwMode="auto">
          <a:xfrm>
            <a:off x="1600200" y="46482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  <a:latin typeface="Arial" charset="0"/>
              </a:rPr>
              <a:t>- Bốn sáu nghìn, ba tr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 linh bảy.</a:t>
            </a:r>
          </a:p>
        </p:txBody>
      </p:sp>
      <p:sp>
        <p:nvSpPr>
          <p:cNvPr id="31827" name="Text Box 83"/>
          <p:cNvSpPr txBox="1">
            <a:spLocks noChangeArrowheads="1"/>
          </p:cNvSpPr>
          <p:nvPr/>
        </p:nvSpPr>
        <p:spPr bwMode="auto">
          <a:xfrm>
            <a:off x="685800" y="3124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Arial" charset="0"/>
              </a:rPr>
              <a:t>Mẫu:</a:t>
            </a:r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1600200" y="5257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FFCC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  <a:latin typeface="Arial" charset="0"/>
              </a:rPr>
              <a:t>Chữ số </a:t>
            </a:r>
            <a:r>
              <a:rPr lang="en-US" b="1" i="1">
                <a:solidFill>
                  <a:srgbClr val="FF3300"/>
                </a:solidFill>
                <a:latin typeface="Arial" charset="0"/>
              </a:rPr>
              <a:t>3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 thuộc hàng tr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m, lớp </a:t>
            </a:r>
            <a:r>
              <a:rPr lang="vi-VN" b="1" i="1">
                <a:solidFill>
                  <a:srgbClr val="0000FF"/>
                </a:solidFill>
                <a:latin typeface="Arial" charset="0"/>
              </a:rPr>
              <a:t>đơ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n vị.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18" grpId="0" autoUpdateAnimBg="0"/>
      <p:bldP spid="31819" grpId="0" autoUpdateAnimBg="0"/>
      <p:bldP spid="31820" grpId="0" autoUpdateAnimBg="0"/>
      <p:bldP spid="31821" grpId="0" autoUpdateAnimBg="0"/>
      <p:bldP spid="31822" grpId="0" autoUpdateAnimBg="0"/>
      <p:bldP spid="31823" grpId="0" autoUpdateAnimBg="0"/>
      <p:bldP spid="31824" grpId="0" autoUpdateAnimBg="0"/>
      <p:bldP spid="31825" grpId="0" autoUpdateAnimBg="0"/>
      <p:bldP spid="31826" grpId="0" autoUpdateAnimBg="0"/>
      <p:bldP spid="31827" grpId="0" autoUpdateAnimBg="0"/>
      <p:bldP spid="3182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1349</Words>
  <Application>Microsoft PowerPoint</Application>
  <PresentationFormat>On-screen Show (4:3)</PresentationFormat>
  <Paragraphs>378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Calibri</vt:lpstr>
      <vt:lpstr>Wingdings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Khoa Thu</dc:creator>
  <cp:lastModifiedBy>CSTeam</cp:lastModifiedBy>
  <cp:revision>79</cp:revision>
  <dcterms:created xsi:type="dcterms:W3CDTF">2005-10-25T04:33:31Z</dcterms:created>
  <dcterms:modified xsi:type="dcterms:W3CDTF">2016-06-30T02:10:43Z</dcterms:modified>
</cp:coreProperties>
</file>