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7" r:id="rId2"/>
    <p:sldId id="258" r:id="rId3"/>
    <p:sldId id="284" r:id="rId4"/>
    <p:sldId id="285" r:id="rId5"/>
    <p:sldId id="286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0000"/>
    <a:srgbClr val="000099"/>
    <a:srgbClr val="9999FF"/>
    <a:srgbClr val="99CC00"/>
    <a:srgbClr val="FFCC00"/>
    <a:srgbClr val="FF99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126" autoAdjust="0"/>
    <p:restoredTop sz="94180" autoAdjust="0"/>
  </p:normalViewPr>
  <p:slideViewPr>
    <p:cSldViewPr>
      <p:cViewPr>
        <p:scale>
          <a:sx n="66" d="100"/>
          <a:sy n="66" d="100"/>
        </p:scale>
        <p:origin x="-7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F5AE1-C596-48BA-9AF4-2B850DCD79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43669-DDA4-4540-A1ED-2F96FE35D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E53FE-167C-4520-AAA5-61A7033CD5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4F84D-7F79-4244-9B7F-EC29F42C47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BDF85-ADDA-495F-AEB9-8F21D94AEF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4A777-8DBD-45FD-85BF-9886CA481E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F9A88-E17A-473A-B4FD-4E8459DA35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A9736-6FC3-427B-8A2D-219EEECEBB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16541-584E-450E-9F27-C739A7FEAE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3BCD2-8481-48FC-95E4-0C8070CF49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BD682-6A3F-40ED-9EF9-30193A2D65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fld id="{C14A4011-D363-4110-B4E2-84B04E898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00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WordArt 5" descr="215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410200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80628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FF"/>
              </a:extrusionClr>
            </a:sp3d>
          </a:bodyPr>
          <a:lstStyle/>
          <a:p>
            <a:pPr algn="ctr"/>
            <a:endParaRPr lang="en-US" sz="3600" kern="10" normalizeH="1">
              <a:ln w="9525">
                <a:round/>
                <a:headEnd/>
                <a:tailEnd/>
              </a:ln>
              <a:blipFill dpi="0" rotWithShape="1">
                <a:blip r:embed="rId2"/>
                <a:srcRect/>
                <a:stretch>
                  <a:fillRect/>
                </a:stretch>
              </a:blipFill>
              <a:latin typeface="Arial"/>
              <a:cs typeface="Arial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143000" y="1905000"/>
            <a:ext cx="74882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rgbClr val="000099"/>
                </a:solidFill>
                <a:latin typeface="Arial" charset="0"/>
              </a:rPr>
              <a:t>CHÍNH TẢ LỚP 3</a:t>
            </a:r>
            <a:r>
              <a:rPr lang="en-US" sz="320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 </a:t>
            </a:r>
            <a:endParaRPr lang="en-US" sz="2800">
              <a:solidFill>
                <a:srgbClr val="9900CC"/>
              </a:solidFill>
              <a:latin typeface="Arial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066800" y="3078163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990099"/>
                </a:solidFill>
                <a:latin typeface="Arial" charset="0"/>
              </a:rPr>
              <a:t>Tuần 3</a:t>
            </a:r>
            <a:endParaRPr lang="en-US" sz="3600">
              <a:solidFill>
                <a:srgbClr val="990099"/>
              </a:solidFill>
              <a:latin typeface="Arial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3808413"/>
            <a:ext cx="9144000" cy="1068387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i="1">
                <a:solidFill>
                  <a:srgbClr val="0000CC"/>
                </a:solidFill>
                <a:latin typeface="Arial" charset="0"/>
              </a:rPr>
              <a:t>BÀI:</a:t>
            </a:r>
            <a:r>
              <a:rPr lang="en-US" sz="3600">
                <a:solidFill>
                  <a:srgbClr val="0000CC"/>
                </a:solidFill>
                <a:latin typeface="Arial" charset="0"/>
              </a:rPr>
              <a:t> CHỊ EM</a:t>
            </a:r>
            <a:endParaRPr lang="en-US" sz="3200" b="0" i="1">
              <a:solidFill>
                <a:srgbClr val="000099"/>
              </a:solidFill>
              <a:latin typeface="Arial" charset="0"/>
            </a:endParaRPr>
          </a:p>
          <a:p>
            <a:pPr algn="ctr"/>
            <a:endParaRPr lang="en-US" sz="2800" b="0" i="1">
              <a:latin typeface="Arial" charset="0"/>
            </a:endParaRPr>
          </a:p>
        </p:txBody>
      </p:sp>
      <p:sp>
        <p:nvSpPr>
          <p:cNvPr id="3078" name="Text Box 9" descr="300"/>
          <p:cNvSpPr txBox="1">
            <a:spLocks noChangeArrowheads="1"/>
          </p:cNvSpPr>
          <p:nvPr/>
        </p:nvSpPr>
        <p:spPr bwMode="auto">
          <a:xfrm>
            <a:off x="0" y="5943600"/>
            <a:ext cx="9144000" cy="1570038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66FF33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 b="0">
              <a:solidFill>
                <a:srgbClr val="000099"/>
              </a:solidFill>
              <a:latin typeface="Arial" charset="0"/>
            </a:endParaRPr>
          </a:p>
        </p:txBody>
      </p:sp>
      <p:pic>
        <p:nvPicPr>
          <p:cNvPr id="9226" name="Picture 10" descr="6311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066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3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/>
      <p:bldP spid="9223" grpId="0"/>
      <p:bldP spid="92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FF33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838200" y="228600"/>
            <a:ext cx="7010400" cy="4619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  <a:latin typeface="Arial" charset="0"/>
              </a:rPr>
              <a:t> </a:t>
            </a:r>
            <a:endParaRPr lang="en-US" sz="2800" i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4099" name="Group 25"/>
          <p:cNvGrpSpPr>
            <a:grpSpLocks/>
          </p:cNvGrpSpPr>
          <p:nvPr/>
        </p:nvGrpSpPr>
        <p:grpSpPr bwMode="auto">
          <a:xfrm>
            <a:off x="533400" y="3886200"/>
            <a:ext cx="8229600" cy="2971800"/>
            <a:chOff x="0" y="1392"/>
            <a:chExt cx="5760" cy="2928"/>
          </a:xfrm>
        </p:grpSpPr>
        <p:pic>
          <p:nvPicPr>
            <p:cNvPr id="4102" name="Picture 26" descr="8184-003-02-1027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52" y="1392"/>
              <a:ext cx="3360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27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28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29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30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0" name="TextBox 10"/>
          <p:cNvSpPr txBox="1">
            <a:spLocks noChangeArrowheads="1"/>
          </p:cNvSpPr>
          <p:nvPr/>
        </p:nvSpPr>
        <p:spPr bwMode="auto">
          <a:xfrm>
            <a:off x="3817938" y="8382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Chính tả:</a:t>
            </a:r>
          </a:p>
        </p:txBody>
      </p:sp>
      <p:sp>
        <p:nvSpPr>
          <p:cNvPr id="4101" name="TextBox 11"/>
          <p:cNvSpPr txBox="1">
            <a:spLocks noChangeArrowheads="1"/>
          </p:cNvSpPr>
          <p:nvPr/>
        </p:nvSpPr>
        <p:spPr bwMode="auto">
          <a:xfrm>
            <a:off x="3167063" y="1447800"/>
            <a:ext cx="35385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Kiểm tra bài cũ: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02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7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4102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4" name="Group 8"/>
          <p:cNvGrpSpPr>
            <a:grpSpLocks/>
          </p:cNvGrpSpPr>
          <p:nvPr/>
        </p:nvGrpSpPr>
        <p:grpSpPr bwMode="auto">
          <a:xfrm>
            <a:off x="-304800" y="5410200"/>
            <a:ext cx="9912350" cy="1447800"/>
            <a:chOff x="0" y="1048"/>
            <a:chExt cx="5760" cy="3272"/>
          </a:xfrm>
        </p:grpSpPr>
        <p:pic>
          <p:nvPicPr>
            <p:cNvPr id="5128" name="Picture 9" descr="8184-003-02-10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10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11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12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3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TextBox 11"/>
          <p:cNvSpPr txBox="1">
            <a:spLocks noChangeArrowheads="1"/>
          </p:cNvSpPr>
          <p:nvPr/>
        </p:nvSpPr>
        <p:spPr bwMode="auto">
          <a:xfrm>
            <a:off x="1524000" y="304800"/>
            <a:ext cx="5867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8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/>
            <a:r>
              <a:rPr lang="en-US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1. Tập chép</a:t>
            </a:r>
          </a:p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Chị em</a:t>
            </a:r>
          </a:p>
        </p:txBody>
      </p:sp>
      <p:sp>
        <p:nvSpPr>
          <p:cNvPr id="5126" name="TextBox 12"/>
          <p:cNvSpPr txBox="1">
            <a:spLocks noChangeArrowheads="1"/>
          </p:cNvSpPr>
          <p:nvPr/>
        </p:nvSpPr>
        <p:spPr bwMode="auto">
          <a:xfrm>
            <a:off x="160338" y="1752600"/>
            <a:ext cx="88392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i="1">
                <a:latin typeface="Arial" charset="0"/>
                <a:cs typeface="Times New Roman" pitchFamily="18" charset="0"/>
              </a:rPr>
              <a:t>Cái ngủ mày ngủ cho ngoan</a:t>
            </a:r>
          </a:p>
          <a:p>
            <a:pPr algn="ctr"/>
            <a:r>
              <a:rPr lang="en-US" sz="2400" i="1">
                <a:latin typeface="Arial" charset="0"/>
                <a:cs typeface="Times New Roman" pitchFamily="18" charset="0"/>
              </a:rPr>
              <a:t>Để chị trải chiếu, buông màn cho em</a:t>
            </a:r>
          </a:p>
          <a:p>
            <a:pPr algn="ctr"/>
            <a:r>
              <a:rPr lang="en-US" sz="2400" i="1">
                <a:latin typeface="Arial" charset="0"/>
                <a:cs typeface="Times New Roman" pitchFamily="18" charset="0"/>
              </a:rPr>
              <a:t>Chổi ngoan mau quét sạh thềm,</a:t>
            </a:r>
          </a:p>
          <a:p>
            <a:pPr algn="ctr"/>
            <a:r>
              <a:rPr lang="en-US" sz="2400" i="1">
                <a:latin typeface="Arial" charset="0"/>
                <a:cs typeface="Times New Roman" pitchFamily="18" charset="0"/>
              </a:rPr>
              <a:t>Hòn bi thức đợi lim dim chân tường.</a:t>
            </a:r>
          </a:p>
          <a:p>
            <a:pPr algn="ctr"/>
            <a:r>
              <a:rPr lang="en-US" sz="2400" i="1">
                <a:latin typeface="Arial" charset="0"/>
                <a:cs typeface="Times New Roman" pitchFamily="18" charset="0"/>
              </a:rPr>
              <a:t>Đàn gà ngoan chới ra vườn,</a:t>
            </a:r>
          </a:p>
          <a:p>
            <a:pPr algn="ctr"/>
            <a:r>
              <a:rPr lang="en-US" sz="2400" i="1">
                <a:latin typeface="Arial" charset="0"/>
                <a:cs typeface="Times New Roman" pitchFamily="18" charset="0"/>
              </a:rPr>
              <a:t>Luống rau tayy mẹ mới ươm đầu hồi.</a:t>
            </a:r>
          </a:p>
          <a:p>
            <a:pPr algn="ctr"/>
            <a:r>
              <a:rPr lang="en-US" sz="2400" i="1">
                <a:latin typeface="Arial" charset="0"/>
                <a:cs typeface="Times New Roman" pitchFamily="18" charset="0"/>
              </a:rPr>
              <a:t>Mẹ về, trán ướt mồ hôi,</a:t>
            </a:r>
          </a:p>
          <a:p>
            <a:pPr algn="ctr"/>
            <a:r>
              <a:rPr lang="en-US" sz="2400" i="1">
                <a:latin typeface="Arial" charset="0"/>
                <a:cs typeface="Times New Roman" pitchFamily="18" charset="0"/>
              </a:rPr>
              <a:t>Nhìn hai cái ngủ chung lời hát ru</a:t>
            </a:r>
          </a:p>
        </p:txBody>
      </p:sp>
      <p:sp>
        <p:nvSpPr>
          <p:cNvPr id="5127" name="TextBox 11"/>
          <p:cNvSpPr txBox="1">
            <a:spLocks noChangeArrowheads="1"/>
          </p:cNvSpPr>
          <p:nvPr/>
        </p:nvSpPr>
        <p:spPr bwMode="auto">
          <a:xfrm>
            <a:off x="6172200" y="4953000"/>
            <a:ext cx="2287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  <a:cs typeface="Times New Roman" pitchFamily="18" charset="0"/>
              </a:rPr>
              <a:t>TRẦN ĐẮC TRUNG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02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7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4102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48" name="Group 8"/>
          <p:cNvGrpSpPr>
            <a:grpSpLocks/>
          </p:cNvGrpSpPr>
          <p:nvPr/>
        </p:nvGrpSpPr>
        <p:grpSpPr bwMode="auto">
          <a:xfrm>
            <a:off x="-304800" y="5410200"/>
            <a:ext cx="9912350" cy="1447800"/>
            <a:chOff x="0" y="1048"/>
            <a:chExt cx="5760" cy="3272"/>
          </a:xfrm>
        </p:grpSpPr>
        <p:pic>
          <p:nvPicPr>
            <p:cNvPr id="6151" name="Picture 9" descr="8184-003-02-10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10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3" name="Picture 11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4" name="Picture 12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5" name="Picture 13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9" name="TextBox 11"/>
          <p:cNvSpPr txBox="1">
            <a:spLocks noChangeArrowheads="1"/>
          </p:cNvSpPr>
          <p:nvPr/>
        </p:nvSpPr>
        <p:spPr bwMode="auto">
          <a:xfrm>
            <a:off x="838200" y="493713"/>
            <a:ext cx="5867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r>
              <a:rPr lang="en-US" sz="24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2. Điền vào chỗ trống ăc hoặc oăc</a:t>
            </a:r>
          </a:p>
        </p:txBody>
      </p:sp>
      <p:sp>
        <p:nvSpPr>
          <p:cNvPr id="6150" name="TextBox 12"/>
          <p:cNvSpPr txBox="1">
            <a:spLocks noChangeArrowheads="1"/>
          </p:cNvSpPr>
          <p:nvPr/>
        </p:nvSpPr>
        <p:spPr bwMode="auto">
          <a:xfrm>
            <a:off x="160338" y="1752600"/>
            <a:ext cx="883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>
                <a:latin typeface="Arial" charset="0"/>
                <a:cs typeface="Times New Roman" pitchFamily="18" charset="0"/>
              </a:rPr>
              <a:t>    đọc ng…ngứ, ng…tay nhau, dấu ng…đơn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02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7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4102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72" name="Group 8"/>
          <p:cNvGrpSpPr>
            <a:grpSpLocks/>
          </p:cNvGrpSpPr>
          <p:nvPr/>
        </p:nvGrpSpPr>
        <p:grpSpPr bwMode="auto">
          <a:xfrm>
            <a:off x="-304800" y="5410200"/>
            <a:ext cx="9912350" cy="1447800"/>
            <a:chOff x="0" y="1048"/>
            <a:chExt cx="5760" cy="3272"/>
          </a:xfrm>
        </p:grpSpPr>
        <p:pic>
          <p:nvPicPr>
            <p:cNvPr id="7175" name="Picture 9" descr="8184-003-02-10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6" name="Picture 10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7" name="Picture 11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Picture 12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13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3" name="TextBox 11"/>
          <p:cNvSpPr txBox="1">
            <a:spLocks noChangeArrowheads="1"/>
          </p:cNvSpPr>
          <p:nvPr/>
        </p:nvSpPr>
        <p:spPr bwMode="auto">
          <a:xfrm>
            <a:off x="838200" y="533400"/>
            <a:ext cx="5867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r>
              <a:rPr lang="en-US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3. Tìm các từ</a:t>
            </a:r>
          </a:p>
        </p:txBody>
      </p:sp>
      <p:sp>
        <p:nvSpPr>
          <p:cNvPr id="7174" name="TextBox 12"/>
          <p:cNvSpPr txBox="1">
            <a:spLocks noChangeArrowheads="1"/>
          </p:cNvSpPr>
          <p:nvPr/>
        </p:nvSpPr>
        <p:spPr bwMode="auto">
          <a:xfrm>
            <a:off x="160338" y="1752600"/>
            <a:ext cx="8839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lphaLcPeriod"/>
            </a:pPr>
            <a:r>
              <a:rPr lang="en-US" sz="2400">
                <a:latin typeface="Arial" charset="0"/>
                <a:cs typeface="Times New Roman" pitchFamily="18" charset="0"/>
              </a:rPr>
              <a:t>Chứa tiếng bắt đầu bằng tr hoặc ch, có nghĩa như sau:</a:t>
            </a:r>
          </a:p>
          <a:p>
            <a:pPr marL="457200" indent="-457200"/>
            <a:r>
              <a:rPr lang="en-US" sz="2400">
                <a:latin typeface="Arial" charset="0"/>
                <a:cs typeface="Times New Roman" pitchFamily="18" charset="0"/>
              </a:rPr>
              <a:t>      - Trái với nghĩa </a:t>
            </a:r>
            <a:r>
              <a:rPr lang="en-US" sz="2400" i="1">
                <a:latin typeface="Arial" charset="0"/>
                <a:cs typeface="Times New Roman" pitchFamily="18" charset="0"/>
              </a:rPr>
              <a:t>riêng</a:t>
            </a:r>
            <a:r>
              <a:rPr lang="en-US" sz="2400">
                <a:latin typeface="Arial" charset="0"/>
                <a:cs typeface="Times New Roman" pitchFamily="18" charset="0"/>
              </a:rPr>
              <a:t>.</a:t>
            </a:r>
          </a:p>
          <a:p>
            <a:pPr marL="457200" indent="-457200"/>
            <a:r>
              <a:rPr lang="en-US" sz="2400">
                <a:latin typeface="Arial" charset="0"/>
                <a:cs typeface="Times New Roman" pitchFamily="18" charset="0"/>
              </a:rPr>
              <a:t>      - Cùng nghĩa với </a:t>
            </a:r>
            <a:r>
              <a:rPr lang="en-US" sz="2400" i="1">
                <a:latin typeface="Arial" charset="0"/>
                <a:cs typeface="Times New Roman" pitchFamily="18" charset="0"/>
              </a:rPr>
              <a:t>leo.</a:t>
            </a:r>
          </a:p>
          <a:p>
            <a:pPr marL="457200" indent="-457200"/>
            <a:r>
              <a:rPr lang="en-US" sz="2400">
                <a:latin typeface="Arial" charset="0"/>
                <a:cs typeface="Times New Roman" pitchFamily="18" charset="0"/>
              </a:rPr>
              <a:t>      - Vật đựng nước để rửa mặt, rửa tay, rửa rau…</a:t>
            </a:r>
          </a:p>
          <a:p>
            <a:pPr marL="457200" indent="-457200"/>
            <a:endParaRPr lang="en-US" sz="2400">
              <a:latin typeface="Arial" charset="0"/>
              <a:cs typeface="Times New Roman" pitchFamily="18" charset="0"/>
            </a:endParaRPr>
          </a:p>
          <a:p>
            <a:pPr marL="457200" indent="-457200">
              <a:buFontTx/>
              <a:buAutoNum type="alphaLcPeriod" startAt="2"/>
            </a:pPr>
            <a:r>
              <a:rPr lang="en-US" sz="2400">
                <a:latin typeface="Arial" charset="0"/>
                <a:cs typeface="Times New Roman" pitchFamily="18" charset="0"/>
              </a:rPr>
              <a:t>Chứa tiếng có thanh hỏi hoặc thanh ngã, có nghĩa như sau:</a:t>
            </a:r>
          </a:p>
          <a:p>
            <a:pPr marL="457200" indent="-457200"/>
            <a:r>
              <a:rPr lang="en-US" sz="2400">
                <a:latin typeface="Arial" charset="0"/>
                <a:cs typeface="Times New Roman" pitchFamily="18" charset="0"/>
              </a:rPr>
              <a:t>      - Trái nghĩa với </a:t>
            </a:r>
            <a:r>
              <a:rPr lang="en-US" sz="2400" i="1">
                <a:latin typeface="Arial" charset="0"/>
                <a:cs typeface="Times New Roman" pitchFamily="18" charset="0"/>
              </a:rPr>
              <a:t>đóng.</a:t>
            </a:r>
          </a:p>
          <a:p>
            <a:pPr marL="457200" indent="-457200"/>
            <a:r>
              <a:rPr lang="en-US" sz="2400">
                <a:latin typeface="Arial" charset="0"/>
                <a:cs typeface="Times New Roman" pitchFamily="18" charset="0"/>
              </a:rPr>
              <a:t>      - Cùng nghĩa với </a:t>
            </a:r>
            <a:r>
              <a:rPr lang="en-US" sz="2400" i="1">
                <a:latin typeface="Arial" charset="0"/>
                <a:cs typeface="Times New Roman" pitchFamily="18" charset="0"/>
              </a:rPr>
              <a:t>vỡ.</a:t>
            </a:r>
          </a:p>
          <a:p>
            <a:pPr marL="457200" indent="-457200"/>
            <a:r>
              <a:rPr lang="en-US" sz="2400">
                <a:latin typeface="Arial" charset="0"/>
                <a:cs typeface="Times New Roman" pitchFamily="18" charset="0"/>
              </a:rPr>
              <a:t>      - Bộ phận ở trên mặt dùng để thở và ngửi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1435</TotalTime>
  <Words>197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.VnTime</vt:lpstr>
      <vt:lpstr>Arial</vt:lpstr>
      <vt:lpstr>Wingdings</vt:lpstr>
      <vt:lpstr>Calibri</vt:lpstr>
      <vt:lpstr>Times New Roman</vt:lpstr>
      <vt:lpstr>Network</vt:lpstr>
      <vt:lpstr>Slide 1</vt:lpstr>
      <vt:lpstr>Slide 2</vt:lpstr>
      <vt:lpstr>Slide 3</vt:lpstr>
      <vt:lpstr>Slide 4</vt:lpstr>
      <vt:lpstr>Slide 5</vt:lpstr>
    </vt:vector>
  </TitlesOfParts>
  <Company>Truc Dao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Chóc mõng n¨m míi ! </dc:title>
  <dc:creator>hp</dc:creator>
  <cp:lastModifiedBy>CSTeam</cp:lastModifiedBy>
  <cp:revision>322</cp:revision>
  <dcterms:created xsi:type="dcterms:W3CDTF">2008-01-17T00:56:22Z</dcterms:created>
  <dcterms:modified xsi:type="dcterms:W3CDTF">2016-06-29T10:06:49Z</dcterms:modified>
</cp:coreProperties>
</file>