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74" r:id="rId2"/>
    <p:sldId id="272" r:id="rId3"/>
    <p:sldId id="265" r:id="rId4"/>
    <p:sldId id="298" r:id="rId5"/>
    <p:sldId id="299" r:id="rId6"/>
    <p:sldId id="300" r:id="rId7"/>
    <p:sldId id="301" r:id="rId8"/>
    <p:sldId id="302" r:id="rId9"/>
    <p:sldId id="303" r:id="rId10"/>
    <p:sldId id="304" r:id="rId11"/>
    <p:sldId id="297" r:id="rId12"/>
    <p:sldId id="279" r:id="rId13"/>
    <p:sldId id="305" r:id="rId14"/>
    <p:sldId id="306" r:id="rId15"/>
    <p:sldId id="308" r:id="rId16"/>
    <p:sldId id="309" r:id="rId17"/>
    <p:sldId id="310" r:id="rId18"/>
    <p:sldId id="311" r:id="rId19"/>
    <p:sldId id="329" r:id="rId20"/>
    <p:sldId id="307"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293" r:id="rId39"/>
    <p:sldId id="263" r:id="rId40"/>
  </p:sldIdLst>
  <p:sldSz cx="9144000" cy="67659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B99"/>
    <a:srgbClr val="0094D9"/>
    <a:srgbClr val="25408F"/>
    <a:srgbClr val="EC1D23"/>
    <a:srgbClr val="D5E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4" autoAdjust="0"/>
    <p:restoredTop sz="83392" autoAdjust="0"/>
  </p:normalViewPr>
  <p:slideViewPr>
    <p:cSldViewPr snapToGrid="0">
      <p:cViewPr varScale="1">
        <p:scale>
          <a:sx n="74" d="100"/>
          <a:sy n="74" d="100"/>
        </p:scale>
        <p:origin x="552" y="54"/>
      </p:cViewPr>
      <p:guideLst>
        <p:guide orient="horz" pos="213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59CEAC-554F-4EC8-8E53-9B24D6CE5602}" type="datetimeFigureOut">
              <a:rPr lang="en-US" smtClean="0"/>
              <a:t>7/7/2020</a:t>
            </a:fld>
            <a:endParaRPr lang="en-US"/>
          </a:p>
        </p:txBody>
      </p:sp>
      <p:sp>
        <p:nvSpPr>
          <p:cNvPr id="4" name="Slide Image Placeholder 3"/>
          <p:cNvSpPr>
            <a:spLocks noGrp="1" noRot="1" noChangeAspect="1"/>
          </p:cNvSpPr>
          <p:nvPr>
            <p:ph type="sldImg" idx="2"/>
          </p:nvPr>
        </p:nvSpPr>
        <p:spPr>
          <a:xfrm>
            <a:off x="1112838" y="685800"/>
            <a:ext cx="46323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5426B2-AFDC-41D6-99F3-278F4286D0E9}" type="slidenum">
              <a:rPr lang="en-US" smtClean="0"/>
              <a:t>‹#›</a:t>
            </a:fld>
            <a:endParaRPr lang="en-US"/>
          </a:p>
        </p:txBody>
      </p:sp>
    </p:spTree>
    <p:extLst>
      <p:ext uri="{BB962C8B-B14F-4D97-AF65-F5344CB8AC3E}">
        <p14:creationId xmlns:p14="http://schemas.microsoft.com/office/powerpoint/2010/main" val="97716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Mục</a:t>
            </a:r>
            <a:r>
              <a:rPr lang="en-US" baseline="0" dirty="0" smtClean="0"/>
              <a:t> tiêu:</a:t>
            </a:r>
          </a:p>
          <a:p>
            <a:pPr marL="171450" indent="-171450">
              <a:buFontTx/>
              <a:buChar char="-"/>
            </a:pPr>
            <a:r>
              <a:rPr lang="en-US" baseline="0" dirty="0" smtClean="0"/>
              <a:t>Học sinh tìm hiểu, phát hiện hoa, lá có nhiều màu sắc khác nhau.</a:t>
            </a:r>
          </a:p>
          <a:p>
            <a:pPr marL="171450" indent="-171450">
              <a:buFontTx/>
              <a:buChar char="-"/>
            </a:pPr>
            <a:r>
              <a:rPr lang="en-US" baseline="0" dirty="0" smtClean="0"/>
              <a:t>Nhận biết và tên gọi một số màu sắc: đỏ, vàng, lục, lam;</a:t>
            </a:r>
          </a:p>
          <a:p>
            <a:pPr marL="171450" indent="-171450">
              <a:buFontTx/>
              <a:buChar char="-"/>
            </a:pPr>
            <a:r>
              <a:rPr lang="en-US" baseline="0" dirty="0" smtClean="0"/>
              <a:t>Vẽ màu sắc vào hình trong Vở THMT 1.</a:t>
            </a:r>
          </a:p>
          <a:p>
            <a:pPr marL="0" indent="0">
              <a:buFontTx/>
              <a:buNone/>
            </a:pPr>
            <a:r>
              <a:rPr lang="en-US" baseline="0" dirty="0" smtClean="0"/>
              <a:t>Thuật ngữ</a:t>
            </a:r>
          </a:p>
          <a:p>
            <a:pPr marL="171450" indent="-171450">
              <a:buFontTx/>
              <a:buChar char="-"/>
            </a:pPr>
            <a:r>
              <a:rPr lang="en-US" baseline="0" dirty="0" smtClean="0"/>
              <a:t>Màu thường gặp: màu đỏ; màu vàng; màu lam; màu xanh lá cây (lục)</a:t>
            </a:r>
          </a:p>
          <a:p>
            <a:pPr marL="0" indent="0">
              <a:buFontTx/>
              <a:buNone/>
            </a:pPr>
            <a:r>
              <a:rPr lang="en-US" baseline="0" dirty="0" smtClean="0"/>
              <a:t>Chuẩn bị</a:t>
            </a:r>
          </a:p>
          <a:p>
            <a:pPr marL="171450" indent="-171450">
              <a:buFontTx/>
              <a:buChar char="-"/>
            </a:pPr>
            <a:r>
              <a:rPr lang="en-US" baseline="0" dirty="0" smtClean="0"/>
              <a:t>Giáo viên: một số tranh ảnh về hoa, quả.</a:t>
            </a:r>
          </a:p>
          <a:p>
            <a:pPr marL="171450" indent="-171450">
              <a:buFontTx/>
              <a:buChar char="-"/>
            </a:pPr>
            <a:r>
              <a:rPr lang="en-US" baseline="0" dirty="0" smtClean="0"/>
              <a:t>Học sinh: bút vẽ màu.</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2</a:t>
            </a:fld>
            <a:endParaRPr lang="en-US"/>
          </a:p>
        </p:txBody>
      </p:sp>
    </p:spTree>
    <p:extLst>
      <p:ext uri="{BB962C8B-B14F-4D97-AF65-F5344CB8AC3E}">
        <p14:creationId xmlns:p14="http://schemas.microsoft.com/office/powerpoint/2010/main" val="175530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12</a:t>
            </a:fld>
            <a:endParaRPr lang="en-US"/>
          </a:p>
        </p:txBody>
      </p:sp>
    </p:spTree>
    <p:extLst>
      <p:ext uri="{BB962C8B-B14F-4D97-AF65-F5344CB8AC3E}">
        <p14:creationId xmlns:p14="http://schemas.microsoft.com/office/powerpoint/2010/main" val="3219839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13</a:t>
            </a:fld>
            <a:endParaRPr lang="en-US"/>
          </a:p>
        </p:txBody>
      </p:sp>
    </p:spTree>
    <p:extLst>
      <p:ext uri="{BB962C8B-B14F-4D97-AF65-F5344CB8AC3E}">
        <p14:creationId xmlns:p14="http://schemas.microsoft.com/office/powerpoint/2010/main" val="217400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14</a:t>
            </a:fld>
            <a:endParaRPr lang="en-US"/>
          </a:p>
        </p:txBody>
      </p:sp>
    </p:spTree>
    <p:extLst>
      <p:ext uri="{BB962C8B-B14F-4D97-AF65-F5344CB8AC3E}">
        <p14:creationId xmlns:p14="http://schemas.microsoft.com/office/powerpoint/2010/main" val="2691097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15</a:t>
            </a:fld>
            <a:endParaRPr lang="en-US"/>
          </a:p>
        </p:txBody>
      </p:sp>
    </p:spTree>
    <p:extLst>
      <p:ext uri="{BB962C8B-B14F-4D97-AF65-F5344CB8AC3E}">
        <p14:creationId xmlns:p14="http://schemas.microsoft.com/office/powerpoint/2010/main" val="3830883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16</a:t>
            </a:fld>
            <a:endParaRPr lang="en-US"/>
          </a:p>
        </p:txBody>
      </p:sp>
    </p:spTree>
    <p:extLst>
      <p:ext uri="{BB962C8B-B14F-4D97-AF65-F5344CB8AC3E}">
        <p14:creationId xmlns:p14="http://schemas.microsoft.com/office/powerpoint/2010/main" val="262860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17</a:t>
            </a:fld>
            <a:endParaRPr lang="en-US"/>
          </a:p>
        </p:txBody>
      </p:sp>
    </p:spTree>
    <p:extLst>
      <p:ext uri="{BB962C8B-B14F-4D97-AF65-F5344CB8AC3E}">
        <p14:creationId xmlns:p14="http://schemas.microsoft.com/office/powerpoint/2010/main" val="16914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18</a:t>
            </a:fld>
            <a:endParaRPr lang="en-US"/>
          </a:p>
        </p:txBody>
      </p:sp>
    </p:spTree>
    <p:extLst>
      <p:ext uri="{BB962C8B-B14F-4D97-AF65-F5344CB8AC3E}">
        <p14:creationId xmlns:p14="http://schemas.microsoft.com/office/powerpoint/2010/main" val="71913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27</a:t>
            </a:fld>
            <a:endParaRPr lang="en-US"/>
          </a:p>
        </p:txBody>
      </p:sp>
    </p:spTree>
    <p:extLst>
      <p:ext uri="{BB962C8B-B14F-4D97-AF65-F5344CB8AC3E}">
        <p14:creationId xmlns:p14="http://schemas.microsoft.com/office/powerpoint/2010/main" val="1869116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28</a:t>
            </a:fld>
            <a:endParaRPr lang="en-US"/>
          </a:p>
        </p:txBody>
      </p:sp>
    </p:spTree>
    <p:extLst>
      <p:ext uri="{BB962C8B-B14F-4D97-AF65-F5344CB8AC3E}">
        <p14:creationId xmlns:p14="http://schemas.microsoft.com/office/powerpoint/2010/main" val="292936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tổ</a:t>
            </a:r>
            <a:r>
              <a:rPr lang="en-US" baseline="0" dirty="0" smtClean="0"/>
              <a:t> chức cho HS trao đổi trên lớp:</a:t>
            </a:r>
          </a:p>
          <a:p>
            <a:r>
              <a:rPr lang="en-US" baseline="0" dirty="0" smtClean="0"/>
              <a:t>+ Kể tên các loài hoa mà trước đây đã từng vẽ?</a:t>
            </a:r>
          </a:p>
          <a:p>
            <a:r>
              <a:rPr lang="en-US" baseline="0" dirty="0" smtClean="0"/>
              <a:t>+ đặc điểm màu sắc của loài hoa mà HS đã vẽ?</a:t>
            </a: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29</a:t>
            </a:fld>
            <a:endParaRPr lang="en-US"/>
          </a:p>
        </p:txBody>
      </p:sp>
    </p:spTree>
    <p:extLst>
      <p:ext uri="{BB962C8B-B14F-4D97-AF65-F5344CB8AC3E}">
        <p14:creationId xmlns:p14="http://schemas.microsoft.com/office/powerpoint/2010/main" val="171638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3</a:t>
            </a:fld>
            <a:endParaRPr lang="en-US"/>
          </a:p>
        </p:txBody>
      </p:sp>
    </p:spTree>
    <p:extLst>
      <p:ext uri="{BB962C8B-B14F-4D97-AF65-F5344CB8AC3E}">
        <p14:creationId xmlns:p14="http://schemas.microsoft.com/office/powerpoint/2010/main" val="8346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Sau khi HS hoàn</a:t>
            </a:r>
            <a:r>
              <a:rPr lang="en-US" baseline="0" dirty="0" smtClean="0"/>
              <a:t> thành sắp xếp quả đơn lẻ thành sản phẩm nhóm, GV hướng dẫn HS trao đổi theo nội dung gợi ý:</a:t>
            </a:r>
          </a:p>
          <a:p>
            <a:r>
              <a:rPr lang="en-US" baseline="0" dirty="0" smtClean="0"/>
              <a:t>+ Sản phẩm của nhóm gồm những quả gì?</a:t>
            </a:r>
          </a:p>
          <a:p>
            <a:r>
              <a:rPr lang="en-US" baseline="0" dirty="0" smtClean="0"/>
              <a:t>+ Các quả có màu sắc nhưu thế nào?</a:t>
            </a:r>
          </a:p>
          <a:p>
            <a:r>
              <a:rPr lang="en-US" dirty="0" smtClean="0"/>
              <a:t>+ Có</a:t>
            </a:r>
            <a:r>
              <a:rPr lang="en-US" baseline="0" dirty="0" smtClean="0"/>
              <a:t> bao nhiêu quả trong sản phẩm chung của nhóm?</a:t>
            </a:r>
          </a:p>
          <a:p>
            <a:pPr marL="171450" indent="-171450">
              <a:buFontTx/>
              <a:buChar char="-"/>
            </a:pPr>
            <a:r>
              <a:rPr lang="en-US" baseline="0" dirty="0" smtClean="0"/>
              <a:t>GV hướng dẫn mõi nhóm cử đại diện nhận xét và bình chọn sản phẩm của các nhóm, chia sẻ cảm nhận về sản phẩm của nhóm mình với các nhóm bạn.</a:t>
            </a:r>
          </a:p>
          <a:p>
            <a:pPr marL="171450" indent="-171450">
              <a:buFontTx/>
              <a:buChar char="-"/>
            </a:pPr>
            <a:r>
              <a:rPr lang="en-US" baseline="0" dirty="0" smtClean="0"/>
              <a:t>GV hướng dẫn HS tự đáng giá tinh thần học tập, hợp tác trong nhóm.</a:t>
            </a:r>
          </a:p>
          <a:p>
            <a:pPr marL="171450" indent="-171450">
              <a:buFontTx/>
              <a:buChar char="-"/>
            </a:pPr>
            <a:r>
              <a:rPr lang="en-US" baseline="0" dirty="0" smtClean="0"/>
              <a:t>GV nhận xét, động viên khích lệ và đánh giá sản phẩm của HS theo năng lực riêng.</a:t>
            </a:r>
          </a:p>
        </p:txBody>
      </p:sp>
      <p:sp>
        <p:nvSpPr>
          <p:cNvPr id="4" name="Slide Number Placeholder 3"/>
          <p:cNvSpPr>
            <a:spLocks noGrp="1"/>
          </p:cNvSpPr>
          <p:nvPr>
            <p:ph type="sldNum" sz="quarter" idx="10"/>
          </p:nvPr>
        </p:nvSpPr>
        <p:spPr/>
        <p:txBody>
          <a:bodyPr/>
          <a:lstStyle/>
          <a:p>
            <a:fld id="{D15426B2-AFDC-41D6-99F3-278F4286D0E9}" type="slidenum">
              <a:rPr lang="en-US" smtClean="0"/>
              <a:t>38</a:t>
            </a:fld>
            <a:endParaRPr lang="en-US"/>
          </a:p>
        </p:txBody>
      </p:sp>
    </p:spTree>
    <p:extLst>
      <p:ext uri="{BB962C8B-B14F-4D97-AF65-F5344CB8AC3E}">
        <p14:creationId xmlns:p14="http://schemas.microsoft.com/office/powerpoint/2010/main" val="396131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4</a:t>
            </a:fld>
            <a:endParaRPr lang="en-US"/>
          </a:p>
        </p:txBody>
      </p:sp>
    </p:spTree>
    <p:extLst>
      <p:ext uri="{BB962C8B-B14F-4D97-AF65-F5344CB8AC3E}">
        <p14:creationId xmlns:p14="http://schemas.microsoft.com/office/powerpoint/2010/main" val="66349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5</a:t>
            </a:fld>
            <a:endParaRPr lang="en-US"/>
          </a:p>
        </p:txBody>
      </p:sp>
    </p:spTree>
    <p:extLst>
      <p:ext uri="{BB962C8B-B14F-4D97-AF65-F5344CB8AC3E}">
        <p14:creationId xmlns:p14="http://schemas.microsoft.com/office/powerpoint/2010/main" val="3313424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6</a:t>
            </a:fld>
            <a:endParaRPr lang="en-US"/>
          </a:p>
        </p:txBody>
      </p:sp>
    </p:spTree>
    <p:extLst>
      <p:ext uri="{BB962C8B-B14F-4D97-AF65-F5344CB8AC3E}">
        <p14:creationId xmlns:p14="http://schemas.microsoft.com/office/powerpoint/2010/main" val="167110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7</a:t>
            </a:fld>
            <a:endParaRPr lang="en-US"/>
          </a:p>
        </p:txBody>
      </p:sp>
    </p:spTree>
    <p:extLst>
      <p:ext uri="{BB962C8B-B14F-4D97-AF65-F5344CB8AC3E}">
        <p14:creationId xmlns:p14="http://schemas.microsoft.com/office/powerpoint/2010/main" val="35274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8</a:t>
            </a:fld>
            <a:endParaRPr lang="en-US"/>
          </a:p>
        </p:txBody>
      </p:sp>
    </p:spTree>
    <p:extLst>
      <p:ext uri="{BB962C8B-B14F-4D97-AF65-F5344CB8AC3E}">
        <p14:creationId xmlns:p14="http://schemas.microsoft.com/office/powerpoint/2010/main" val="156459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9</a:t>
            </a:fld>
            <a:endParaRPr lang="en-US"/>
          </a:p>
        </p:txBody>
      </p:sp>
    </p:spTree>
    <p:extLst>
      <p:ext uri="{BB962C8B-B14F-4D97-AF65-F5344CB8AC3E}">
        <p14:creationId xmlns:p14="http://schemas.microsoft.com/office/powerpoint/2010/main" val="1491276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200000"/>
              </a:lnSpc>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fld id="{D15426B2-AFDC-41D6-99F3-278F4286D0E9}" type="slidenum">
              <a:rPr lang="en-US" smtClean="0"/>
              <a:t>10</a:t>
            </a:fld>
            <a:endParaRPr lang="en-US"/>
          </a:p>
        </p:txBody>
      </p:sp>
    </p:spTree>
    <p:extLst>
      <p:ext uri="{BB962C8B-B14F-4D97-AF65-F5344CB8AC3E}">
        <p14:creationId xmlns:p14="http://schemas.microsoft.com/office/powerpoint/2010/main" val="394774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7294"/>
            <a:ext cx="7772400" cy="2355544"/>
          </a:xfrm>
        </p:spPr>
        <p:txBody>
          <a:bodyPr anchor="b"/>
          <a:lstStyle>
            <a:lvl1pPr algn="ctr">
              <a:defRPr sz="5920"/>
            </a:lvl1pPr>
          </a:lstStyle>
          <a:p>
            <a:r>
              <a:rPr lang="en-US" smtClean="0"/>
              <a:t>Click to edit Master title style</a:t>
            </a:r>
            <a:endParaRPr lang="en-US" dirty="0"/>
          </a:p>
        </p:txBody>
      </p:sp>
      <p:sp>
        <p:nvSpPr>
          <p:cNvPr id="3" name="Subtitle 2"/>
          <p:cNvSpPr>
            <a:spLocks noGrp="1"/>
          </p:cNvSpPr>
          <p:nvPr>
            <p:ph type="subTitle" idx="1"/>
          </p:nvPr>
        </p:nvSpPr>
        <p:spPr>
          <a:xfrm>
            <a:off x="1143000" y="3553677"/>
            <a:ext cx="6858000" cy="1633532"/>
          </a:xfrm>
        </p:spPr>
        <p:txBody>
          <a:bodyPr/>
          <a:lstStyle>
            <a:lvl1pPr marL="0" indent="0" algn="ctr">
              <a:buNone/>
              <a:defRPr sz="2368"/>
            </a:lvl1pPr>
            <a:lvl2pPr marL="451074" indent="0" algn="ctr">
              <a:buNone/>
              <a:defRPr sz="1973"/>
            </a:lvl2pPr>
            <a:lvl3pPr marL="902147" indent="0" algn="ctr">
              <a:buNone/>
              <a:defRPr sz="1776"/>
            </a:lvl3pPr>
            <a:lvl4pPr marL="1353221" indent="0" algn="ctr">
              <a:buNone/>
              <a:defRPr sz="1579"/>
            </a:lvl4pPr>
            <a:lvl5pPr marL="1804294" indent="0" algn="ctr">
              <a:buNone/>
              <a:defRPr sz="1579"/>
            </a:lvl5pPr>
            <a:lvl6pPr marL="2255368" indent="0" algn="ctr">
              <a:buNone/>
              <a:defRPr sz="1579"/>
            </a:lvl6pPr>
            <a:lvl7pPr marL="2706441" indent="0" algn="ctr">
              <a:buNone/>
              <a:defRPr sz="1579"/>
            </a:lvl7pPr>
            <a:lvl8pPr marL="3157515" indent="0" algn="ctr">
              <a:buNone/>
              <a:defRPr sz="1579"/>
            </a:lvl8pPr>
            <a:lvl9pPr marL="3608588" indent="0" algn="ctr">
              <a:buNone/>
              <a:defRPr sz="157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3270236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419081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223"/>
            <a:ext cx="1971675" cy="573380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0223"/>
            <a:ext cx="5800725" cy="573380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3434027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2975513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686785"/>
            <a:ext cx="7886700" cy="2814436"/>
          </a:xfrm>
        </p:spPr>
        <p:txBody>
          <a:bodyPr anchor="b"/>
          <a:lstStyle>
            <a:lvl1pPr>
              <a:defRPr sz="592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27846"/>
            <a:ext cx="7886700" cy="1480046"/>
          </a:xfrm>
        </p:spPr>
        <p:txBody>
          <a:bodyPr/>
          <a:lstStyle>
            <a:lvl1pPr marL="0" indent="0">
              <a:buNone/>
              <a:defRPr sz="2368">
                <a:solidFill>
                  <a:schemeClr val="tx1"/>
                </a:solidFill>
              </a:defRPr>
            </a:lvl1pPr>
            <a:lvl2pPr marL="451074" indent="0">
              <a:buNone/>
              <a:defRPr sz="1973">
                <a:solidFill>
                  <a:schemeClr val="tx1">
                    <a:tint val="75000"/>
                  </a:schemeClr>
                </a:solidFill>
              </a:defRPr>
            </a:lvl2pPr>
            <a:lvl3pPr marL="902147" indent="0">
              <a:buNone/>
              <a:defRPr sz="1776">
                <a:solidFill>
                  <a:schemeClr val="tx1">
                    <a:tint val="75000"/>
                  </a:schemeClr>
                </a:solidFill>
              </a:defRPr>
            </a:lvl3pPr>
            <a:lvl4pPr marL="1353221" indent="0">
              <a:buNone/>
              <a:defRPr sz="1579">
                <a:solidFill>
                  <a:schemeClr val="tx1">
                    <a:tint val="75000"/>
                  </a:schemeClr>
                </a:solidFill>
              </a:defRPr>
            </a:lvl4pPr>
            <a:lvl5pPr marL="1804294" indent="0">
              <a:buNone/>
              <a:defRPr sz="1579">
                <a:solidFill>
                  <a:schemeClr val="tx1">
                    <a:tint val="75000"/>
                  </a:schemeClr>
                </a:solidFill>
              </a:defRPr>
            </a:lvl5pPr>
            <a:lvl6pPr marL="2255368" indent="0">
              <a:buNone/>
              <a:defRPr sz="1579">
                <a:solidFill>
                  <a:schemeClr val="tx1">
                    <a:tint val="75000"/>
                  </a:schemeClr>
                </a:solidFill>
              </a:defRPr>
            </a:lvl6pPr>
            <a:lvl7pPr marL="2706441" indent="0">
              <a:buNone/>
              <a:defRPr sz="1579">
                <a:solidFill>
                  <a:schemeClr val="tx1">
                    <a:tint val="75000"/>
                  </a:schemeClr>
                </a:solidFill>
              </a:defRPr>
            </a:lvl7pPr>
            <a:lvl8pPr marL="3157515" indent="0">
              <a:buNone/>
              <a:defRPr sz="1579">
                <a:solidFill>
                  <a:schemeClr val="tx1">
                    <a:tint val="75000"/>
                  </a:schemeClr>
                </a:solidFill>
              </a:defRPr>
            </a:lvl8pPr>
            <a:lvl9pPr marL="3608588" indent="0">
              <a:buNone/>
              <a:defRPr sz="1579">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15574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1729612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0224"/>
            <a:ext cx="7886700" cy="130776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58592"/>
            <a:ext cx="3868340"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4" name="Content Placeholder 3"/>
          <p:cNvSpPr>
            <a:spLocks noGrp="1"/>
          </p:cNvSpPr>
          <p:nvPr>
            <p:ph sz="half" idx="2"/>
          </p:nvPr>
        </p:nvSpPr>
        <p:spPr>
          <a:xfrm>
            <a:off x="629842" y="2471442"/>
            <a:ext cx="3868340"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58592"/>
            <a:ext cx="3887391"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6" name="Content Placeholder 5"/>
          <p:cNvSpPr>
            <a:spLocks noGrp="1"/>
          </p:cNvSpPr>
          <p:nvPr>
            <p:ph sz="quarter" idx="4"/>
          </p:nvPr>
        </p:nvSpPr>
        <p:spPr>
          <a:xfrm>
            <a:off x="4629151" y="2471442"/>
            <a:ext cx="3887391"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47031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256990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99039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Content Placeholder 2"/>
          <p:cNvSpPr>
            <a:spLocks noGrp="1"/>
          </p:cNvSpPr>
          <p:nvPr>
            <p:ph idx="1"/>
          </p:nvPr>
        </p:nvSpPr>
        <p:spPr>
          <a:xfrm>
            <a:off x="3887391" y="974169"/>
            <a:ext cx="4629150" cy="4808192"/>
          </a:xfrm>
        </p:spPr>
        <p:txBody>
          <a:bodyPr/>
          <a:lstStyle>
            <a:lvl1pPr>
              <a:defRPr sz="3157"/>
            </a:lvl1pPr>
            <a:lvl2pPr>
              <a:defRPr sz="2762"/>
            </a:lvl2pPr>
            <a:lvl3pPr>
              <a:defRPr sz="2368"/>
            </a:lvl3pPr>
            <a:lvl4pPr>
              <a:defRPr sz="1973"/>
            </a:lvl4pPr>
            <a:lvl5pPr>
              <a:defRPr sz="1973"/>
            </a:lvl5pPr>
            <a:lvl6pPr>
              <a:defRPr sz="1973"/>
            </a:lvl6pPr>
            <a:lvl7pPr>
              <a:defRPr sz="1973"/>
            </a:lvl7pPr>
            <a:lvl8pPr>
              <a:defRPr sz="1973"/>
            </a:lvl8pPr>
            <a:lvl9pPr>
              <a:defRPr sz="197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1276335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74169"/>
            <a:ext cx="4629150" cy="4808192"/>
          </a:xfrm>
        </p:spPr>
        <p:txBody>
          <a:bodyPr anchor="t"/>
          <a:lstStyle>
            <a:lvl1pPr marL="0" indent="0">
              <a:buNone/>
              <a:defRPr sz="3157"/>
            </a:lvl1pPr>
            <a:lvl2pPr marL="451074" indent="0">
              <a:buNone/>
              <a:defRPr sz="2762"/>
            </a:lvl2pPr>
            <a:lvl3pPr marL="902147" indent="0">
              <a:buNone/>
              <a:defRPr sz="2368"/>
            </a:lvl3pPr>
            <a:lvl4pPr marL="1353221" indent="0">
              <a:buNone/>
              <a:defRPr sz="1973"/>
            </a:lvl4pPr>
            <a:lvl5pPr marL="1804294" indent="0">
              <a:buNone/>
              <a:defRPr sz="1973"/>
            </a:lvl5pPr>
            <a:lvl6pPr marL="2255368" indent="0">
              <a:buNone/>
              <a:defRPr sz="1973"/>
            </a:lvl6pPr>
            <a:lvl7pPr marL="2706441" indent="0">
              <a:buNone/>
              <a:defRPr sz="1973"/>
            </a:lvl7pPr>
            <a:lvl8pPr marL="3157515" indent="0">
              <a:buNone/>
              <a:defRPr sz="1973"/>
            </a:lvl8pPr>
            <a:lvl9pPr marL="3608588" indent="0">
              <a:buNone/>
              <a:defRPr sz="1973"/>
            </a:lvl9pPr>
          </a:lstStyle>
          <a:p>
            <a:r>
              <a:rPr lang="en-US" smtClean="0"/>
              <a:t>Click icon to add picture</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E44FF-5ED0-4D95-A1D9-170A2076FB77}" type="slidenum">
              <a:rPr lang="en-US" smtClean="0"/>
              <a:t>‹#›</a:t>
            </a:fld>
            <a:endParaRPr lang="en-US"/>
          </a:p>
        </p:txBody>
      </p:sp>
    </p:spTree>
    <p:extLst>
      <p:ext uri="{BB962C8B-B14F-4D97-AF65-F5344CB8AC3E}">
        <p14:creationId xmlns:p14="http://schemas.microsoft.com/office/powerpoint/2010/main" val="201197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0224"/>
            <a:ext cx="7886700" cy="130776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01114"/>
            <a:ext cx="7886700" cy="429291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71012"/>
            <a:ext cx="2057400" cy="360223"/>
          </a:xfrm>
          <a:prstGeom prst="rect">
            <a:avLst/>
          </a:prstGeom>
        </p:spPr>
        <p:txBody>
          <a:bodyPr vert="horz" lIns="91440" tIns="45720" rIns="91440" bIns="45720" rtlCol="0" anchor="ctr"/>
          <a:lstStyle>
            <a:lvl1pPr algn="l">
              <a:defRPr sz="1184">
                <a:solidFill>
                  <a:schemeClr val="tx1">
                    <a:tint val="75000"/>
                  </a:schemeClr>
                </a:solidFill>
              </a:defRPr>
            </a:lvl1pPr>
          </a:lstStyle>
          <a:p>
            <a:fld id="{D397BC31-D7C2-4871-BF37-6EA61146175A}" type="datetimeFigureOut">
              <a:rPr lang="en-US" smtClean="0"/>
              <a:t>7/7/2020</a:t>
            </a:fld>
            <a:endParaRPr lang="en-US"/>
          </a:p>
        </p:txBody>
      </p:sp>
      <p:sp>
        <p:nvSpPr>
          <p:cNvPr id="5" name="Footer Placeholder 4"/>
          <p:cNvSpPr>
            <a:spLocks noGrp="1"/>
          </p:cNvSpPr>
          <p:nvPr>
            <p:ph type="ftr" sz="quarter" idx="3"/>
          </p:nvPr>
        </p:nvSpPr>
        <p:spPr>
          <a:xfrm>
            <a:off x="3028950" y="6271012"/>
            <a:ext cx="3086100" cy="360223"/>
          </a:xfrm>
          <a:prstGeom prst="rect">
            <a:avLst/>
          </a:prstGeom>
        </p:spPr>
        <p:txBody>
          <a:bodyPr vert="horz" lIns="91440" tIns="45720" rIns="91440" bIns="45720" rtlCol="0" anchor="ctr"/>
          <a:lstStyle>
            <a:lvl1pPr algn="ctr">
              <a:defRPr sz="118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271012"/>
            <a:ext cx="2057400" cy="360223"/>
          </a:xfrm>
          <a:prstGeom prst="rect">
            <a:avLst/>
          </a:prstGeom>
        </p:spPr>
        <p:txBody>
          <a:bodyPr vert="horz" lIns="91440" tIns="45720" rIns="91440" bIns="45720" rtlCol="0" anchor="ctr"/>
          <a:lstStyle>
            <a:lvl1pPr algn="r">
              <a:defRPr sz="1184">
                <a:solidFill>
                  <a:schemeClr val="tx1">
                    <a:tint val="75000"/>
                  </a:schemeClr>
                </a:solidFill>
              </a:defRPr>
            </a:lvl1pPr>
          </a:lstStyle>
          <a:p>
            <a:fld id="{6E0E44FF-5ED0-4D95-A1D9-170A2076FB77}" type="slidenum">
              <a:rPr lang="en-US" smtClean="0"/>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765925"/>
          </a:xfrm>
          <a:prstGeom prst="rect">
            <a:avLst/>
          </a:prstGeom>
        </p:spPr>
      </p:pic>
    </p:spTree>
    <p:extLst>
      <p:ext uri="{BB962C8B-B14F-4D97-AF65-F5344CB8AC3E}">
        <p14:creationId xmlns:p14="http://schemas.microsoft.com/office/powerpoint/2010/main" val="3839253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02147" rtl="0" eaLnBrk="1" latinLnBrk="0" hangingPunct="1">
        <a:lnSpc>
          <a:spcPct val="90000"/>
        </a:lnSpc>
        <a:spcBef>
          <a:spcPct val="0"/>
        </a:spcBef>
        <a:buNone/>
        <a:defRPr sz="4341" kern="1200">
          <a:solidFill>
            <a:schemeClr val="tx1"/>
          </a:solidFill>
          <a:latin typeface="+mj-lt"/>
          <a:ea typeface="+mj-ea"/>
          <a:cs typeface="+mj-cs"/>
        </a:defRPr>
      </a:lvl1pPr>
    </p:titleStyle>
    <p:bodyStyle>
      <a:lvl1pPr marL="225537" indent="-225537" algn="l" defTabSz="902147" rtl="0" eaLnBrk="1" latinLnBrk="0" hangingPunct="1">
        <a:lnSpc>
          <a:spcPct val="90000"/>
        </a:lnSpc>
        <a:spcBef>
          <a:spcPts val="987"/>
        </a:spcBef>
        <a:buFont typeface="Arial" panose="020B0604020202020204" pitchFamily="34" charset="0"/>
        <a:buChar char="•"/>
        <a:defRPr sz="2762" kern="1200">
          <a:solidFill>
            <a:schemeClr val="tx1"/>
          </a:solidFill>
          <a:latin typeface="+mn-lt"/>
          <a:ea typeface="+mn-ea"/>
          <a:cs typeface="+mn-cs"/>
        </a:defRPr>
      </a:lvl1pPr>
      <a:lvl2pPr marL="676610" indent="-225537" algn="l" defTabSz="902147" rtl="0" eaLnBrk="1" latinLnBrk="0" hangingPunct="1">
        <a:lnSpc>
          <a:spcPct val="90000"/>
        </a:lnSpc>
        <a:spcBef>
          <a:spcPts val="493"/>
        </a:spcBef>
        <a:buFont typeface="Arial" panose="020B0604020202020204" pitchFamily="34" charset="0"/>
        <a:buChar char="•"/>
        <a:defRPr sz="2368" kern="1200">
          <a:solidFill>
            <a:schemeClr val="tx1"/>
          </a:solidFill>
          <a:latin typeface="+mn-lt"/>
          <a:ea typeface="+mn-ea"/>
          <a:cs typeface="+mn-cs"/>
        </a:defRPr>
      </a:lvl2pPr>
      <a:lvl3pPr marL="1127684" indent="-225537" algn="l" defTabSz="902147" rtl="0" eaLnBrk="1" latinLnBrk="0" hangingPunct="1">
        <a:lnSpc>
          <a:spcPct val="90000"/>
        </a:lnSpc>
        <a:spcBef>
          <a:spcPts val="493"/>
        </a:spcBef>
        <a:buFont typeface="Arial" panose="020B0604020202020204" pitchFamily="34" charset="0"/>
        <a:buChar char="•"/>
        <a:defRPr sz="1973" kern="1200">
          <a:solidFill>
            <a:schemeClr val="tx1"/>
          </a:solidFill>
          <a:latin typeface="+mn-lt"/>
          <a:ea typeface="+mn-ea"/>
          <a:cs typeface="+mn-cs"/>
        </a:defRPr>
      </a:lvl3pPr>
      <a:lvl4pPr marL="1578757"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4pPr>
      <a:lvl5pPr marL="202983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5pPr>
      <a:lvl6pPr marL="2480904"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6pPr>
      <a:lvl7pPr marL="2931978"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7pPr>
      <a:lvl8pPr marL="338305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8pPr>
      <a:lvl9pPr marL="3834125"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9pPr>
    </p:bodyStyle>
    <p:otherStyle>
      <a:defPPr>
        <a:defRPr lang="en-US"/>
      </a:defPPr>
      <a:lvl1pPr marL="0" algn="l" defTabSz="902147" rtl="0" eaLnBrk="1" latinLnBrk="0" hangingPunct="1">
        <a:defRPr sz="1776" kern="1200">
          <a:solidFill>
            <a:schemeClr val="tx1"/>
          </a:solidFill>
          <a:latin typeface="+mn-lt"/>
          <a:ea typeface="+mn-ea"/>
          <a:cs typeface="+mn-cs"/>
        </a:defRPr>
      </a:lvl1pPr>
      <a:lvl2pPr marL="451074" algn="l" defTabSz="902147" rtl="0" eaLnBrk="1" latinLnBrk="0" hangingPunct="1">
        <a:defRPr sz="1776" kern="1200">
          <a:solidFill>
            <a:schemeClr val="tx1"/>
          </a:solidFill>
          <a:latin typeface="+mn-lt"/>
          <a:ea typeface="+mn-ea"/>
          <a:cs typeface="+mn-cs"/>
        </a:defRPr>
      </a:lvl2pPr>
      <a:lvl3pPr marL="902147" algn="l" defTabSz="902147" rtl="0" eaLnBrk="1" latinLnBrk="0" hangingPunct="1">
        <a:defRPr sz="1776" kern="1200">
          <a:solidFill>
            <a:schemeClr val="tx1"/>
          </a:solidFill>
          <a:latin typeface="+mn-lt"/>
          <a:ea typeface="+mn-ea"/>
          <a:cs typeface="+mn-cs"/>
        </a:defRPr>
      </a:lvl3pPr>
      <a:lvl4pPr marL="1353221" algn="l" defTabSz="902147" rtl="0" eaLnBrk="1" latinLnBrk="0" hangingPunct="1">
        <a:defRPr sz="1776" kern="1200">
          <a:solidFill>
            <a:schemeClr val="tx1"/>
          </a:solidFill>
          <a:latin typeface="+mn-lt"/>
          <a:ea typeface="+mn-ea"/>
          <a:cs typeface="+mn-cs"/>
        </a:defRPr>
      </a:lvl4pPr>
      <a:lvl5pPr marL="1804294" algn="l" defTabSz="902147" rtl="0" eaLnBrk="1" latinLnBrk="0" hangingPunct="1">
        <a:defRPr sz="1776" kern="1200">
          <a:solidFill>
            <a:schemeClr val="tx1"/>
          </a:solidFill>
          <a:latin typeface="+mn-lt"/>
          <a:ea typeface="+mn-ea"/>
          <a:cs typeface="+mn-cs"/>
        </a:defRPr>
      </a:lvl5pPr>
      <a:lvl6pPr marL="2255368" algn="l" defTabSz="902147" rtl="0" eaLnBrk="1" latinLnBrk="0" hangingPunct="1">
        <a:defRPr sz="1776" kern="1200">
          <a:solidFill>
            <a:schemeClr val="tx1"/>
          </a:solidFill>
          <a:latin typeface="+mn-lt"/>
          <a:ea typeface="+mn-ea"/>
          <a:cs typeface="+mn-cs"/>
        </a:defRPr>
      </a:lvl6pPr>
      <a:lvl7pPr marL="2706441" algn="l" defTabSz="902147" rtl="0" eaLnBrk="1" latinLnBrk="0" hangingPunct="1">
        <a:defRPr sz="1776" kern="1200">
          <a:solidFill>
            <a:schemeClr val="tx1"/>
          </a:solidFill>
          <a:latin typeface="+mn-lt"/>
          <a:ea typeface="+mn-ea"/>
          <a:cs typeface="+mn-cs"/>
        </a:defRPr>
      </a:lvl7pPr>
      <a:lvl8pPr marL="3157515" algn="l" defTabSz="902147" rtl="0" eaLnBrk="1" latinLnBrk="0" hangingPunct="1">
        <a:defRPr sz="1776" kern="1200">
          <a:solidFill>
            <a:schemeClr val="tx1"/>
          </a:solidFill>
          <a:latin typeface="+mn-lt"/>
          <a:ea typeface="+mn-ea"/>
          <a:cs typeface="+mn-cs"/>
        </a:defRPr>
      </a:lvl8pPr>
      <a:lvl9pPr marL="3608588" algn="l" defTabSz="902147" rtl="0" eaLnBrk="1" latinLnBrk="0" hangingPunct="1">
        <a:defRPr sz="17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1" name="Picture 3" descr="E:\WORKING\2. SGK MOI\1. MON HOC\Mĩ Thuật\Bài soạn Powerpoint\Template_Mi-thuat_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14"/>
            <a:ext cx="9144001"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63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nhận biết cách tạo nên chấm.</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889" y="1061859"/>
            <a:ext cx="6018221" cy="4463178"/>
          </a:xfrm>
          <a:prstGeom prst="rect">
            <a:avLst/>
          </a:prstGeom>
        </p:spPr>
      </p:pic>
      <p:sp>
        <p:nvSpPr>
          <p:cNvPr id="8" name="Rectangle 7"/>
          <p:cNvSpPr/>
          <p:nvPr/>
        </p:nvSpPr>
        <p:spPr>
          <a:xfrm>
            <a:off x="2678806" y="5525035"/>
            <a:ext cx="3786389" cy="5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smtClean="0">
                <a:solidFill>
                  <a:schemeClr val="tx1"/>
                </a:solidFill>
                <a:latin typeface="Arial" panose="020B0604020202020204" pitchFamily="34" charset="0"/>
                <a:cs typeface="Arial" panose="020B0604020202020204" pitchFamily="34" charset="0"/>
              </a:rPr>
              <a:t> Tạo chấm bằng tăm bông</a:t>
            </a:r>
            <a:endParaRPr lang="en-US" sz="22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99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57"/>
            <a:ext cx="9143999" cy="6756650"/>
          </a:xfrm>
          <a:prstGeom prst="rect">
            <a:avLst/>
          </a:prstGeom>
        </p:spPr>
      </p:pic>
      <p:sp>
        <p:nvSpPr>
          <p:cNvPr id="7" name="TextBox 6"/>
          <p:cNvSpPr txBox="1"/>
          <p:nvPr/>
        </p:nvSpPr>
        <p:spPr>
          <a:xfrm>
            <a:off x="910951" y="360034"/>
            <a:ext cx="7732039"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Dùng chấm vẽ bức tranh.</a:t>
            </a:r>
            <a:endParaRPr lang="en-US" sz="25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spTree>
    <p:extLst>
      <p:ext uri="{BB962C8B-B14F-4D97-AF65-F5344CB8AC3E}">
        <p14:creationId xmlns:p14="http://schemas.microsoft.com/office/powerpoint/2010/main" val="234457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8"/>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par>
                                <p:cTn id="12" presetID="6" presetClass="entr" presetSubtype="32" fill="hold"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92443"/>
          </a:xfrm>
          <a:prstGeom prst="rect">
            <a:avLst/>
          </a:prstGeom>
          <a:noFill/>
        </p:spPr>
        <p:txBody>
          <a:bodyPr wrap="square" rtlCol="0">
            <a:spAutoFit/>
          </a:bodyPr>
          <a:lstStyle/>
          <a:p>
            <a:r>
              <a:rPr lang="en-US" sz="2600" b="1" dirty="0" smtClean="0">
                <a:latin typeface="Arial" panose="020B0604020202020204" pitchFamily="34" charset="0"/>
                <a:cs typeface="Arial" panose="020B0604020202020204" pitchFamily="34" charset="0"/>
              </a:rPr>
              <a:t>Trả lời câu hỏi:</a:t>
            </a:r>
            <a:endParaRPr lang="en-US" sz="2600" b="1" dirty="0">
              <a:latin typeface="Arial" panose="020B0604020202020204" pitchFamily="34" charset="0"/>
              <a:cs typeface="Arial" panose="020B0604020202020204" pitchFamily="34" charset="0"/>
            </a:endParaRPr>
          </a:p>
        </p:txBody>
      </p:sp>
      <p:sp>
        <p:nvSpPr>
          <p:cNvPr id="13" name="TextBox 12"/>
          <p:cNvSpPr txBox="1"/>
          <p:nvPr/>
        </p:nvSpPr>
        <p:spPr>
          <a:xfrm>
            <a:off x="1532894" y="2811404"/>
            <a:ext cx="6078212" cy="954107"/>
          </a:xfrm>
          <a:prstGeom prst="rect">
            <a:avLst/>
          </a:prstGeom>
          <a:noFill/>
        </p:spPr>
        <p:txBody>
          <a:bodyPr wrap="square" rtlCol="0">
            <a:spAutoFit/>
          </a:bodyPr>
          <a:lstStyle/>
          <a:p>
            <a:pPr algn="ctr"/>
            <a:r>
              <a:rPr lang="en-US" sz="2800" b="1" i="1" smtClean="0">
                <a:latin typeface="Arial" panose="020B0604020202020204" pitchFamily="34" charset="0"/>
                <a:cs typeface="Arial" panose="020B0604020202020204" pitchFamily="34" charset="0"/>
              </a:rPr>
              <a:t>Chấm đã tạo được </a:t>
            </a:r>
          </a:p>
          <a:p>
            <a:pPr algn="ctr"/>
            <a:r>
              <a:rPr lang="en-US" sz="2800" b="1" i="1" smtClean="0">
                <a:latin typeface="Arial" panose="020B0604020202020204" pitchFamily="34" charset="0"/>
                <a:cs typeface="Arial" panose="020B0604020202020204" pitchFamily="34" charset="0"/>
              </a:rPr>
              <a:t>hình và màu nào trong bức tranh?</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508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000"/>
                                        <p:tgtEl>
                                          <p:spTgt spid="13">
                                            <p:txEl>
                                              <p:pRg st="0" end="0"/>
                                            </p:txEl>
                                          </p:spTgt>
                                        </p:tgtEl>
                                      </p:cBhvr>
                                    </p:animEffect>
                                  </p:childTnLst>
                                </p:cTn>
                              </p:par>
                              <p:par>
                                <p:cTn id="17" presetID="22" presetClass="entr" presetSubtype="8" fill="hold" nodeType="withEffect">
                                  <p:stCondLst>
                                    <p:cond delay="75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và chỉ ra các nét khác nhau trong tranh.</a:t>
            </a:r>
            <a:endParaRPr lang="en-US" sz="2500" b="1" spc="-50" dirty="0">
              <a:latin typeface="Arial" panose="020B0604020202020204" pitchFamily="34" charset="0"/>
              <a:cs typeface="Arial" panose="020B0604020202020204" pitchFamily="34" charset="0"/>
            </a:endParaRPr>
          </a:p>
        </p:txBody>
      </p:sp>
      <p:grpSp>
        <p:nvGrpSpPr>
          <p:cNvPr id="6" name="Group 5"/>
          <p:cNvGrpSpPr/>
          <p:nvPr/>
        </p:nvGrpSpPr>
        <p:grpSpPr>
          <a:xfrm>
            <a:off x="896478" y="869025"/>
            <a:ext cx="6560061" cy="4326140"/>
            <a:chOff x="896478" y="869025"/>
            <a:chExt cx="6560061" cy="432614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699" y="869025"/>
              <a:ext cx="3291840" cy="360883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478" y="2188947"/>
              <a:ext cx="4400303" cy="3006218"/>
            </a:xfrm>
            <a:prstGeom prst="rect">
              <a:avLst/>
            </a:prstGeom>
          </p:spPr>
        </p:pic>
      </p:grpSp>
      <p:sp>
        <p:nvSpPr>
          <p:cNvPr id="7" name="TextBox 6"/>
          <p:cNvSpPr txBox="1"/>
          <p:nvPr/>
        </p:nvSpPr>
        <p:spPr>
          <a:xfrm>
            <a:off x="2202287" y="5589431"/>
            <a:ext cx="4984124" cy="430887"/>
          </a:xfrm>
          <a:prstGeom prst="rect">
            <a:avLst/>
          </a:prstGeom>
          <a:noFill/>
        </p:spPr>
        <p:txBody>
          <a:bodyPr wrap="square" rtlCol="0">
            <a:spAutoFit/>
          </a:bodyPr>
          <a:lstStyle/>
          <a:p>
            <a:r>
              <a:rPr lang="en-US" sz="2200" b="1" smtClean="0">
                <a:latin typeface="Arial" panose="020B0604020202020204" pitchFamily="34" charset="0"/>
                <a:cs typeface="Arial" panose="020B0604020202020204" pitchFamily="34" charset="0"/>
              </a:rPr>
              <a:t>Lăng Bác Hồ, </a:t>
            </a:r>
            <a:r>
              <a:rPr lang="en-US" sz="2200" i="1" smtClean="0">
                <a:latin typeface="Arial" panose="020B0604020202020204" pitchFamily="34" charset="0"/>
                <a:cs typeface="Arial" panose="020B0604020202020204" pitchFamily="34" charset="0"/>
              </a:rPr>
              <a:t>tranh sáp màu, Thu Trà</a:t>
            </a:r>
            <a:endParaRPr lang="en-US" sz="2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03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và chỉ ra các nét khác nhau trong tranh.</a:t>
            </a:r>
            <a:endParaRPr lang="en-US" sz="2500" b="1" spc="-5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835" y="1159099"/>
            <a:ext cx="2435101" cy="4984124"/>
          </a:xfrm>
          <a:prstGeom prst="roundRect">
            <a:avLst>
              <a:gd name="adj" fmla="val 18467"/>
            </a:avLst>
          </a:prstGeom>
          <a:ln w="28575">
            <a:solidFill>
              <a:schemeClr val="accent2"/>
            </a:solidFill>
            <a:prstDash val="sysDot"/>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45" y="1159099"/>
            <a:ext cx="3480270" cy="4984124"/>
          </a:xfrm>
          <a:prstGeom prst="roundRect">
            <a:avLst>
              <a:gd name="adj" fmla="val 18467"/>
            </a:avLst>
          </a:prstGeom>
          <a:ln w="28575">
            <a:solidFill>
              <a:schemeClr val="accent2"/>
            </a:solidFill>
            <a:prstDash val="sysDot"/>
          </a:ln>
        </p:spPr>
      </p:pic>
    </p:spTree>
    <p:extLst>
      <p:ext uri="{BB962C8B-B14F-4D97-AF65-F5344CB8AC3E}">
        <p14:creationId xmlns:p14="http://schemas.microsoft.com/office/powerpoint/2010/main" val="94217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và chỉ ra các nét khác nhau trong tranh.</a:t>
            </a:r>
            <a:endParaRPr lang="en-US" sz="2500" b="1" spc="-5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42073"/>
          <a:stretch/>
        </p:blipFill>
        <p:spPr>
          <a:xfrm>
            <a:off x="1960961" y="1256405"/>
            <a:ext cx="5222078" cy="3276956"/>
          </a:xfrm>
          <a:prstGeom prst="rect">
            <a:avLst/>
          </a:prstGeom>
        </p:spPr>
      </p:pic>
      <p:sp>
        <p:nvSpPr>
          <p:cNvPr id="3" name="TextBox 2"/>
          <p:cNvSpPr txBox="1"/>
          <p:nvPr/>
        </p:nvSpPr>
        <p:spPr>
          <a:xfrm>
            <a:off x="3805707" y="4958364"/>
            <a:ext cx="1532586" cy="461665"/>
          </a:xfrm>
          <a:prstGeom prst="rect">
            <a:avLst/>
          </a:prstGeom>
          <a:noFill/>
        </p:spPr>
        <p:txBody>
          <a:bodyPr wrap="square" rtlCol="0">
            <a:spAutoFit/>
          </a:bodyPr>
          <a:lstStyle/>
          <a:p>
            <a:pPr algn="ctr"/>
            <a:r>
              <a:rPr lang="en-US" sz="2400" i="1" smtClean="0">
                <a:latin typeface="Arial" panose="020B0604020202020204" pitchFamily="34" charset="0"/>
                <a:cs typeface="Arial" panose="020B0604020202020204" pitchFamily="34" charset="0"/>
              </a:rPr>
              <a:t>Nét thẳng</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942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và chỉ ra các nét khác nhau trong tranh.</a:t>
            </a:r>
            <a:endParaRPr lang="en-US" sz="2500" b="1" spc="-5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4686" r="2895"/>
          <a:stretch/>
        </p:blipFill>
        <p:spPr>
          <a:xfrm>
            <a:off x="2859110" y="1358867"/>
            <a:ext cx="3425780" cy="2935622"/>
          </a:xfrm>
          <a:prstGeom prst="rect">
            <a:avLst/>
          </a:prstGeom>
        </p:spPr>
      </p:pic>
      <p:sp>
        <p:nvSpPr>
          <p:cNvPr id="3" name="TextBox 2"/>
          <p:cNvSpPr txBox="1"/>
          <p:nvPr/>
        </p:nvSpPr>
        <p:spPr>
          <a:xfrm>
            <a:off x="3805707" y="4997001"/>
            <a:ext cx="1532586" cy="461665"/>
          </a:xfrm>
          <a:prstGeom prst="rect">
            <a:avLst/>
          </a:prstGeom>
          <a:noFill/>
        </p:spPr>
        <p:txBody>
          <a:bodyPr wrap="square" rtlCol="0">
            <a:spAutoFit/>
          </a:bodyPr>
          <a:lstStyle/>
          <a:p>
            <a:pPr algn="ctr"/>
            <a:r>
              <a:rPr lang="en-US" sz="2400" i="1" smtClean="0">
                <a:latin typeface="Arial" panose="020B0604020202020204" pitchFamily="34" charset="0"/>
                <a:cs typeface="Arial" panose="020B0604020202020204" pitchFamily="34" charset="0"/>
              </a:rPr>
              <a:t>Nét xiên</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7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và chỉ ra các nét khác nhau trong tranh.</a:t>
            </a:r>
            <a:endParaRPr lang="en-US" sz="2500" b="1" spc="-5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173" y="1841209"/>
            <a:ext cx="6599654" cy="1970938"/>
          </a:xfrm>
          <a:prstGeom prst="rect">
            <a:avLst/>
          </a:prstGeom>
        </p:spPr>
      </p:pic>
      <p:sp>
        <p:nvSpPr>
          <p:cNvPr id="3" name="TextBox 2"/>
          <p:cNvSpPr txBox="1"/>
          <p:nvPr/>
        </p:nvSpPr>
        <p:spPr>
          <a:xfrm>
            <a:off x="3519152" y="4997001"/>
            <a:ext cx="2105696" cy="461665"/>
          </a:xfrm>
          <a:prstGeom prst="rect">
            <a:avLst/>
          </a:prstGeom>
          <a:noFill/>
        </p:spPr>
        <p:txBody>
          <a:bodyPr wrap="square" rtlCol="0">
            <a:spAutoFit/>
          </a:bodyPr>
          <a:lstStyle/>
          <a:p>
            <a:pPr algn="ctr"/>
            <a:r>
              <a:rPr lang="en-US" sz="2400" i="1" smtClean="0">
                <a:latin typeface="Arial" panose="020B0604020202020204" pitchFamily="34" charset="0"/>
                <a:cs typeface="Arial" panose="020B0604020202020204" pitchFamily="34" charset="0"/>
              </a:rPr>
              <a:t>Nét gấp khúc</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99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và chỉ ra các nét khác nhau trong tranh.</a:t>
            </a:r>
            <a:endParaRPr lang="en-US" sz="2500" b="1" spc="-5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433" y="1480601"/>
            <a:ext cx="5329134" cy="3078520"/>
          </a:xfrm>
          <a:prstGeom prst="rect">
            <a:avLst/>
          </a:prstGeom>
        </p:spPr>
      </p:pic>
      <p:sp>
        <p:nvSpPr>
          <p:cNvPr id="3" name="TextBox 2"/>
          <p:cNvSpPr txBox="1"/>
          <p:nvPr/>
        </p:nvSpPr>
        <p:spPr>
          <a:xfrm>
            <a:off x="3805707" y="4985107"/>
            <a:ext cx="1532586" cy="461665"/>
          </a:xfrm>
          <a:prstGeom prst="rect">
            <a:avLst/>
          </a:prstGeom>
          <a:noFill/>
        </p:spPr>
        <p:txBody>
          <a:bodyPr wrap="square" rtlCol="0">
            <a:spAutoFit/>
          </a:bodyPr>
          <a:lstStyle/>
          <a:p>
            <a:pPr algn="ctr"/>
            <a:r>
              <a:rPr lang="en-US" sz="2400" i="1" smtClean="0">
                <a:latin typeface="Arial" panose="020B0604020202020204" pitchFamily="34" charset="0"/>
                <a:cs typeface="Arial" panose="020B0604020202020204" pitchFamily="34" charset="0"/>
              </a:rPr>
              <a:t>Nét cong</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47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48" y="137505"/>
            <a:ext cx="72390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nhận biết cách vẽ nét.</a:t>
            </a:r>
            <a:endParaRPr lang="en-US" sz="2500" b="1" spc="-5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478" y="1326522"/>
            <a:ext cx="3572445" cy="2382591"/>
          </a:xfrm>
          <a:prstGeom prst="roundRect">
            <a:avLst/>
          </a:prstGeom>
          <a:ln>
            <a:solidFill>
              <a:schemeClr val="accent2"/>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223" y="1326522"/>
            <a:ext cx="3572446" cy="2382591"/>
          </a:xfrm>
          <a:prstGeom prst="roundRect">
            <a:avLst/>
          </a:prstGeom>
          <a:ln>
            <a:solidFill>
              <a:schemeClr val="accent2"/>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777" y="3874393"/>
            <a:ext cx="3572445" cy="2382591"/>
          </a:xfrm>
          <a:prstGeom prst="roundRect">
            <a:avLst/>
          </a:prstGeom>
          <a:ln>
            <a:solidFill>
              <a:schemeClr val="accent2"/>
            </a:solidFill>
          </a:ln>
        </p:spPr>
      </p:pic>
    </p:spTree>
    <p:extLst>
      <p:ext uri="{BB962C8B-B14F-4D97-AF65-F5344CB8AC3E}">
        <p14:creationId xmlns:p14="http://schemas.microsoft.com/office/powerpoint/2010/main" val="37922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765925"/>
          </a:xfrm>
          <a:prstGeom prst="rect">
            <a:avLst/>
          </a:prstGeom>
        </p:spPr>
      </p:pic>
    </p:spTree>
    <p:extLst>
      <p:ext uri="{BB962C8B-B14F-4D97-AF65-F5344CB8AC3E}">
        <p14:creationId xmlns:p14="http://schemas.microsoft.com/office/powerpoint/2010/main" val="354810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48" y="137505"/>
            <a:ext cx="72390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nhận biết cách vẽ nét.</a:t>
            </a:r>
            <a:endParaRPr lang="en-US" sz="2500" b="1" spc="-5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046" y="1237665"/>
            <a:ext cx="4323908" cy="3913884"/>
          </a:xfrm>
          <a:prstGeom prst="roundRect">
            <a:avLst/>
          </a:prstGeom>
          <a:ln>
            <a:solidFill>
              <a:schemeClr val="accent2"/>
            </a:solidFill>
          </a:ln>
        </p:spPr>
      </p:pic>
      <p:sp>
        <p:nvSpPr>
          <p:cNvPr id="8" name="TextBox 7"/>
          <p:cNvSpPr txBox="1"/>
          <p:nvPr/>
        </p:nvSpPr>
        <p:spPr>
          <a:xfrm>
            <a:off x="3625402" y="5565432"/>
            <a:ext cx="1893195" cy="461665"/>
          </a:xfrm>
          <a:prstGeom prst="rect">
            <a:avLst/>
          </a:prstGeom>
          <a:noFill/>
        </p:spPr>
        <p:txBody>
          <a:bodyPr wrap="square" rtlCol="0">
            <a:spAutoFit/>
          </a:bodyPr>
          <a:lstStyle/>
          <a:p>
            <a:pPr algn="ctr"/>
            <a:r>
              <a:rPr lang="en-US" sz="2400" i="1" smtClean="0">
                <a:latin typeface="Arial" panose="020B0604020202020204" pitchFamily="34" charset="0"/>
                <a:cs typeface="Arial" panose="020B0604020202020204" pitchFamily="34" charset="0"/>
              </a:rPr>
              <a:t>Cách vẽ nét</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895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48" y="137505"/>
            <a:ext cx="72390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nhận biết cách vẽ nét.</a:t>
            </a:r>
            <a:endParaRPr lang="en-US" sz="2500" b="1" spc="-5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4295" y="1426147"/>
            <a:ext cx="4315411" cy="3913632"/>
          </a:xfrm>
          <a:prstGeom prst="roundRect">
            <a:avLst/>
          </a:prstGeom>
          <a:ln>
            <a:solidFill>
              <a:schemeClr val="accent2"/>
            </a:solidFill>
          </a:ln>
        </p:spPr>
      </p:pic>
      <p:sp>
        <p:nvSpPr>
          <p:cNvPr id="8" name="TextBox 7"/>
          <p:cNvSpPr txBox="1"/>
          <p:nvPr/>
        </p:nvSpPr>
        <p:spPr>
          <a:xfrm>
            <a:off x="3625402" y="5565432"/>
            <a:ext cx="1893195" cy="461665"/>
          </a:xfrm>
          <a:prstGeom prst="rect">
            <a:avLst/>
          </a:prstGeom>
          <a:noFill/>
        </p:spPr>
        <p:txBody>
          <a:bodyPr wrap="square" rtlCol="0">
            <a:spAutoFit/>
          </a:bodyPr>
          <a:lstStyle/>
          <a:p>
            <a:pPr algn="ctr"/>
            <a:r>
              <a:rPr lang="en-US" sz="2400" i="1" smtClean="0">
                <a:latin typeface="Arial" panose="020B0604020202020204" pitchFamily="34" charset="0"/>
                <a:cs typeface="Arial" panose="020B0604020202020204" pitchFamily="34" charset="0"/>
              </a:rPr>
              <a:t>Cách vẽ nét</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177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48" y="137505"/>
            <a:ext cx="723900" cy="73152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Quan sát, nhận biết cách vẽ nét.</a:t>
            </a:r>
            <a:endParaRPr lang="en-US" sz="2500" b="1" spc="-5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074" y="1426146"/>
            <a:ext cx="4451852" cy="3913632"/>
          </a:xfrm>
          <a:prstGeom prst="roundRect">
            <a:avLst/>
          </a:prstGeom>
          <a:ln>
            <a:solidFill>
              <a:schemeClr val="accent2"/>
            </a:solidFill>
          </a:ln>
        </p:spPr>
      </p:pic>
      <p:sp>
        <p:nvSpPr>
          <p:cNvPr id="8" name="TextBox 7"/>
          <p:cNvSpPr txBox="1"/>
          <p:nvPr/>
        </p:nvSpPr>
        <p:spPr>
          <a:xfrm>
            <a:off x="3625402" y="5565432"/>
            <a:ext cx="1893195" cy="461665"/>
          </a:xfrm>
          <a:prstGeom prst="rect">
            <a:avLst/>
          </a:prstGeom>
          <a:noFill/>
        </p:spPr>
        <p:txBody>
          <a:bodyPr wrap="square" rtlCol="0">
            <a:spAutoFit/>
          </a:bodyPr>
          <a:lstStyle/>
          <a:p>
            <a:pPr algn="ctr"/>
            <a:r>
              <a:rPr lang="en-US" sz="2400" i="1" smtClean="0">
                <a:latin typeface="Arial" panose="020B0604020202020204" pitchFamily="34" charset="0"/>
                <a:cs typeface="Arial" panose="020B0604020202020204" pitchFamily="34" charset="0"/>
              </a:rPr>
              <a:t>Cách vẽ nét</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89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48" y="141315"/>
            <a:ext cx="723900" cy="72390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Sử dụng nét khác nhau để vẽ một bức tranh.</a:t>
            </a:r>
            <a:endParaRPr lang="en-US" sz="2500" b="1" spc="-5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53" y="1081825"/>
            <a:ext cx="3592835" cy="2511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7735" y="3851248"/>
            <a:ext cx="3548528" cy="2511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253" y="1081825"/>
            <a:ext cx="3589323" cy="2511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608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48" y="141315"/>
            <a:ext cx="723900" cy="723900"/>
          </a:xfrm>
          <a:prstGeom prst="rect">
            <a:avLst/>
          </a:prstGeom>
        </p:spPr>
      </p:pic>
      <p:sp>
        <p:nvSpPr>
          <p:cNvPr id="3" name="TextBox 2"/>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Sử dụng nét khác nhau để vẽ một bức tranh.</a:t>
            </a:r>
            <a:endParaRPr lang="en-US" sz="2500" b="1" spc="-5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341" y="1146219"/>
            <a:ext cx="5435318" cy="3799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640169" y="5357611"/>
            <a:ext cx="3863662" cy="830997"/>
          </a:xfrm>
          <a:prstGeom prst="rect">
            <a:avLst/>
          </a:prstGeom>
          <a:noFill/>
        </p:spPr>
        <p:txBody>
          <a:bodyPr wrap="square" rtlCol="0">
            <a:spAutoFit/>
          </a:bodyPr>
          <a:lstStyle/>
          <a:p>
            <a:pPr algn="ctr"/>
            <a:r>
              <a:rPr lang="en-US" sz="2400" b="1" smtClean="0">
                <a:latin typeface="Arial" panose="020B0604020202020204" pitchFamily="34" charset="0"/>
                <a:cs typeface="Arial" panose="020B0604020202020204" pitchFamily="34" charset="0"/>
              </a:rPr>
              <a:t>Tàu lượn, </a:t>
            </a:r>
            <a:r>
              <a:rPr lang="en-US" sz="2400" i="1" smtClean="0">
                <a:latin typeface="Arial" panose="020B0604020202020204" pitchFamily="34" charset="0"/>
                <a:cs typeface="Arial" panose="020B0604020202020204" pitchFamily="34" charset="0"/>
              </a:rPr>
              <a:t>tranh sáp màu,</a:t>
            </a:r>
          </a:p>
          <a:p>
            <a:pPr algn="ctr"/>
            <a:r>
              <a:rPr lang="en-US" sz="2400" i="1" smtClean="0">
                <a:latin typeface="Arial" panose="020B0604020202020204" pitchFamily="34" charset="0"/>
                <a:cs typeface="Arial" panose="020B0604020202020204" pitchFamily="34" charset="0"/>
              </a:rPr>
              <a:t>Nguyễn Đăng Bách</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173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998" y="1146219"/>
            <a:ext cx="5430003" cy="3799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640169" y="5357611"/>
            <a:ext cx="3863662" cy="830997"/>
          </a:xfrm>
          <a:prstGeom prst="rect">
            <a:avLst/>
          </a:prstGeom>
          <a:noFill/>
        </p:spPr>
        <p:txBody>
          <a:bodyPr wrap="square" rtlCol="0">
            <a:spAutoFit/>
          </a:bodyPr>
          <a:lstStyle/>
          <a:p>
            <a:pPr algn="ctr"/>
            <a:r>
              <a:rPr lang="en-US" sz="2400" b="1" smtClean="0">
                <a:latin typeface="Arial" panose="020B0604020202020204" pitchFamily="34" charset="0"/>
                <a:cs typeface="Arial" panose="020B0604020202020204" pitchFamily="34" charset="0"/>
              </a:rPr>
              <a:t>Đàn cá, </a:t>
            </a:r>
            <a:r>
              <a:rPr lang="en-US" sz="2400" i="1" smtClean="0">
                <a:latin typeface="Arial" panose="020B0604020202020204" pitchFamily="34" charset="0"/>
                <a:cs typeface="Arial" panose="020B0604020202020204" pitchFamily="34" charset="0"/>
              </a:rPr>
              <a:t>tranh bột màu,</a:t>
            </a:r>
          </a:p>
          <a:p>
            <a:pPr algn="ctr"/>
            <a:r>
              <a:rPr lang="en-US" sz="2400" i="1" smtClean="0">
                <a:latin typeface="Arial" panose="020B0604020202020204" pitchFamily="34" charset="0"/>
                <a:cs typeface="Arial" panose="020B0604020202020204" pitchFamily="34" charset="0"/>
              </a:rPr>
              <a:t>Tùng Lâm</a:t>
            </a:r>
            <a:endParaRPr lang="en-US" sz="2400" i="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48" y="141315"/>
            <a:ext cx="723900" cy="723900"/>
          </a:xfrm>
          <a:prstGeom prst="rect">
            <a:avLst/>
          </a:prstGeom>
        </p:spPr>
      </p:pic>
      <p:sp>
        <p:nvSpPr>
          <p:cNvPr id="7" name="TextBox 6"/>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Sử dụng nét khác nhau để vẽ một bức tranh.</a:t>
            </a:r>
            <a:endParaRPr lang="en-US" sz="2500" b="1"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77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856" y="1146219"/>
            <a:ext cx="5368287" cy="3799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640169" y="5357611"/>
            <a:ext cx="3863662" cy="830997"/>
          </a:xfrm>
          <a:prstGeom prst="rect">
            <a:avLst/>
          </a:prstGeom>
          <a:noFill/>
        </p:spPr>
        <p:txBody>
          <a:bodyPr wrap="square" rtlCol="0">
            <a:spAutoFit/>
          </a:bodyPr>
          <a:lstStyle/>
          <a:p>
            <a:pPr algn="ctr"/>
            <a:r>
              <a:rPr lang="en-US" sz="2400" b="1" smtClean="0">
                <a:latin typeface="Arial" panose="020B0604020202020204" pitchFamily="34" charset="0"/>
                <a:cs typeface="Arial" panose="020B0604020202020204" pitchFamily="34" charset="0"/>
              </a:rPr>
              <a:t>Ngôi nhà, </a:t>
            </a:r>
            <a:r>
              <a:rPr lang="en-US" sz="2400" i="1" smtClean="0">
                <a:latin typeface="Arial" panose="020B0604020202020204" pitchFamily="34" charset="0"/>
                <a:cs typeface="Arial" panose="020B0604020202020204" pitchFamily="34" charset="0"/>
              </a:rPr>
              <a:t>tranh sáp màu, Minh Vũ</a:t>
            </a:r>
            <a:endParaRPr lang="en-US" sz="2400" i="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48" y="141315"/>
            <a:ext cx="723900" cy="723900"/>
          </a:xfrm>
          <a:prstGeom prst="rect">
            <a:avLst/>
          </a:prstGeom>
        </p:spPr>
      </p:pic>
      <p:sp>
        <p:nvSpPr>
          <p:cNvPr id="5" name="TextBox 4"/>
          <p:cNvSpPr txBox="1"/>
          <p:nvPr/>
        </p:nvSpPr>
        <p:spPr>
          <a:xfrm>
            <a:off x="896478" y="346728"/>
            <a:ext cx="7732039" cy="477054"/>
          </a:xfrm>
          <a:prstGeom prst="rect">
            <a:avLst/>
          </a:prstGeom>
          <a:noFill/>
        </p:spPr>
        <p:txBody>
          <a:bodyPr wrap="square" rtlCol="0">
            <a:spAutoFit/>
          </a:bodyPr>
          <a:lstStyle/>
          <a:p>
            <a:r>
              <a:rPr lang="en-US" sz="2500" b="1" spc="-50" smtClean="0">
                <a:latin typeface="Arial" panose="020B0604020202020204" pitchFamily="34" charset="0"/>
                <a:cs typeface="Arial" panose="020B0604020202020204" pitchFamily="34" charset="0"/>
              </a:rPr>
              <a:t>Sử dụng nét khác nhau để vẽ một bức tranh.</a:t>
            </a:r>
            <a:endParaRPr lang="en-US" sz="2500" b="1"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455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92443"/>
          </a:xfrm>
          <a:prstGeom prst="rect">
            <a:avLst/>
          </a:prstGeom>
          <a:noFill/>
        </p:spPr>
        <p:txBody>
          <a:bodyPr wrap="square" rtlCol="0">
            <a:spAutoFit/>
          </a:bodyPr>
          <a:lstStyle/>
          <a:p>
            <a:r>
              <a:rPr lang="en-US" sz="2600" b="1" dirty="0" smtClean="0">
                <a:latin typeface="Arial" panose="020B0604020202020204" pitchFamily="34" charset="0"/>
                <a:cs typeface="Arial" panose="020B0604020202020204" pitchFamily="34" charset="0"/>
              </a:rPr>
              <a:t>Trả lời câu hỏi:</a:t>
            </a:r>
            <a:endParaRPr lang="en-US" sz="2600" b="1" dirty="0">
              <a:latin typeface="Arial" panose="020B0604020202020204" pitchFamily="34" charset="0"/>
              <a:cs typeface="Arial" panose="020B0604020202020204" pitchFamily="34" charset="0"/>
            </a:endParaRPr>
          </a:p>
        </p:txBody>
      </p:sp>
      <p:sp>
        <p:nvSpPr>
          <p:cNvPr id="13" name="TextBox 12"/>
          <p:cNvSpPr txBox="1"/>
          <p:nvPr/>
        </p:nvSpPr>
        <p:spPr>
          <a:xfrm>
            <a:off x="1558652" y="2811404"/>
            <a:ext cx="6026697" cy="954107"/>
          </a:xfrm>
          <a:prstGeom prst="rect">
            <a:avLst/>
          </a:prstGeom>
          <a:noFill/>
        </p:spPr>
        <p:txBody>
          <a:bodyPr wrap="square" rtlCol="0">
            <a:spAutoFit/>
          </a:bodyPr>
          <a:lstStyle/>
          <a:p>
            <a:pPr algn="ctr"/>
            <a:r>
              <a:rPr lang="en-US" sz="2800" b="1" i="1" smtClean="0">
                <a:latin typeface="Arial" panose="020B0604020202020204" pitchFamily="34" charset="0"/>
                <a:cs typeface="Arial" panose="020B0604020202020204" pitchFamily="34" charset="0"/>
              </a:rPr>
              <a:t>Hình trong bức tranh </a:t>
            </a:r>
          </a:p>
          <a:p>
            <a:pPr algn="ctr"/>
            <a:r>
              <a:rPr lang="en-US" sz="2800" b="1" i="1" smtClean="0">
                <a:latin typeface="Arial" panose="020B0604020202020204" pitchFamily="34" charset="0"/>
                <a:cs typeface="Arial" panose="020B0604020202020204" pitchFamily="34" charset="0"/>
              </a:rPr>
              <a:t>đã được vẽ bằng những nét nào?</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75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000"/>
                                        <p:tgtEl>
                                          <p:spTgt spid="13">
                                            <p:txEl>
                                              <p:pRg st="0" end="0"/>
                                            </p:txEl>
                                          </p:spTgt>
                                        </p:tgtEl>
                                      </p:cBhvr>
                                    </p:animEffect>
                                  </p:childTnLst>
                                </p:cTn>
                              </p:par>
                              <p:par>
                                <p:cTn id="17" presetID="22" presetClass="entr" presetSubtype="8" fill="hold" nodeType="withEffect">
                                  <p:stCondLst>
                                    <p:cond delay="75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92443"/>
          </a:xfrm>
          <a:prstGeom prst="rect">
            <a:avLst/>
          </a:prstGeom>
          <a:noFill/>
        </p:spPr>
        <p:txBody>
          <a:bodyPr wrap="square" rtlCol="0">
            <a:spAutoFit/>
          </a:bodyPr>
          <a:lstStyle/>
          <a:p>
            <a:r>
              <a:rPr lang="en-US" sz="2600" b="1" spc="-100" smtClean="0">
                <a:latin typeface="Arial" panose="020B0604020202020204" pitchFamily="34" charset="0"/>
                <a:cs typeface="Arial" panose="020B0604020202020204" pitchFamily="34" charset="0"/>
              </a:rPr>
              <a:t>Quan sát, phát hiện chấm và nét trong bức tranh.</a:t>
            </a:r>
            <a:endParaRPr lang="en-US" sz="2600" b="1" spc="-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650" y="1054673"/>
            <a:ext cx="3012983" cy="4078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478" y="1054825"/>
            <a:ext cx="3013656" cy="4078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52187" y="5374309"/>
            <a:ext cx="3502238" cy="830997"/>
          </a:xfrm>
          <a:prstGeom prst="rect">
            <a:avLst/>
          </a:prstGeom>
          <a:noFill/>
        </p:spPr>
        <p:txBody>
          <a:bodyPr wrap="square" rtlCol="0">
            <a:spAutoFit/>
          </a:bodyPr>
          <a:lstStyle/>
          <a:p>
            <a:pPr algn="ctr"/>
            <a:r>
              <a:rPr lang="en-US" sz="2400" b="1" smtClean="0">
                <a:latin typeface="Arial" panose="020B0604020202020204" pitchFamily="34" charset="0"/>
                <a:cs typeface="Arial" panose="020B0604020202020204" pitchFamily="34" charset="0"/>
              </a:rPr>
              <a:t>Cô dâu, </a:t>
            </a:r>
            <a:r>
              <a:rPr lang="en-US" sz="2400" i="1" smtClean="0">
                <a:latin typeface="Arial" panose="020B0604020202020204" pitchFamily="34" charset="0"/>
                <a:cs typeface="Arial" panose="020B0604020202020204" pitchFamily="34" charset="0"/>
              </a:rPr>
              <a:t>tranh sáp màu.</a:t>
            </a:r>
          </a:p>
          <a:p>
            <a:pPr algn="ctr"/>
            <a:r>
              <a:rPr lang="en-US" sz="2400" i="1" smtClean="0">
                <a:latin typeface="Arial" panose="020B0604020202020204" pitchFamily="34" charset="0"/>
                <a:cs typeface="Arial" panose="020B0604020202020204" pitchFamily="34" charset="0"/>
              </a:rPr>
              <a:t>Huyền My</a:t>
            </a:r>
            <a:endParaRPr lang="en-US" sz="2400" i="1">
              <a:latin typeface="Arial" panose="020B0604020202020204" pitchFamily="34" charset="0"/>
              <a:cs typeface="Arial" panose="020B0604020202020204" pitchFamily="34" charset="0"/>
            </a:endParaRPr>
          </a:p>
        </p:txBody>
      </p:sp>
      <p:sp>
        <p:nvSpPr>
          <p:cNvPr id="8" name="TextBox 7"/>
          <p:cNvSpPr txBox="1"/>
          <p:nvPr/>
        </p:nvSpPr>
        <p:spPr>
          <a:xfrm>
            <a:off x="4555767" y="5374309"/>
            <a:ext cx="4072750" cy="830997"/>
          </a:xfrm>
          <a:prstGeom prst="rect">
            <a:avLst/>
          </a:prstGeom>
          <a:noFill/>
        </p:spPr>
        <p:txBody>
          <a:bodyPr wrap="square" rtlCol="0">
            <a:spAutoFit/>
          </a:bodyPr>
          <a:lstStyle/>
          <a:p>
            <a:pPr algn="ctr"/>
            <a:r>
              <a:rPr lang="en-US" sz="2400" b="1" smtClean="0">
                <a:latin typeface="Arial" panose="020B0604020202020204" pitchFamily="34" charset="0"/>
                <a:cs typeface="Arial" panose="020B0604020202020204" pitchFamily="34" charset="0"/>
              </a:rPr>
              <a:t>Cô giáo em, </a:t>
            </a:r>
            <a:r>
              <a:rPr lang="en-US" sz="2400" i="1" smtClean="0">
                <a:latin typeface="Arial" panose="020B0604020202020204" pitchFamily="34" charset="0"/>
                <a:cs typeface="Arial" panose="020B0604020202020204" pitchFamily="34" charset="0"/>
              </a:rPr>
              <a:t>tranh sáp màu.</a:t>
            </a:r>
          </a:p>
          <a:p>
            <a:pPr algn="ctr"/>
            <a:r>
              <a:rPr lang="en-US" sz="2400" i="1" smtClean="0">
                <a:latin typeface="Arial" panose="020B0604020202020204" pitchFamily="34" charset="0"/>
                <a:cs typeface="Arial" panose="020B0604020202020204" pitchFamily="34" charset="0"/>
              </a:rPr>
              <a:t>Hà Lâm Phúc</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306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04"/>
            <a:ext cx="9144000" cy="68643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38" y="137505"/>
            <a:ext cx="731520" cy="731520"/>
          </a:xfrm>
          <a:prstGeom prst="rect">
            <a:avLst/>
          </a:prstGeom>
        </p:spPr>
      </p:pic>
      <p:sp>
        <p:nvSpPr>
          <p:cNvPr id="5" name="TextBox 4"/>
          <p:cNvSpPr txBox="1"/>
          <p:nvPr/>
        </p:nvSpPr>
        <p:spPr>
          <a:xfrm>
            <a:off x="896478" y="346728"/>
            <a:ext cx="7732039" cy="492443"/>
          </a:xfrm>
          <a:prstGeom prst="rect">
            <a:avLst/>
          </a:prstGeom>
          <a:noFill/>
        </p:spPr>
        <p:txBody>
          <a:bodyPr wrap="square" rtlCol="0">
            <a:spAutoFit/>
          </a:bodyPr>
          <a:lstStyle/>
          <a:p>
            <a:r>
              <a:rPr lang="en-US" sz="2600" b="1" spc="-100" smtClean="0">
                <a:latin typeface="Arial" panose="020B0604020202020204" pitchFamily="34" charset="0"/>
                <a:cs typeface="Arial" panose="020B0604020202020204" pitchFamily="34" charset="0"/>
              </a:rPr>
              <a:t>Quan sát, phát hiện chấm và nét trong bức tranh.</a:t>
            </a:r>
            <a:endParaRPr lang="en-US" sz="2600" b="1" spc="-100" dirty="0">
              <a:latin typeface="Arial" panose="020B0604020202020204" pitchFamily="34" charset="0"/>
              <a:cs typeface="Arial" panose="020B0604020202020204" pitchFamily="34" charset="0"/>
            </a:endParaRPr>
          </a:p>
        </p:txBody>
      </p:sp>
      <p:sp>
        <p:nvSpPr>
          <p:cNvPr id="6" name="TextBox 5"/>
          <p:cNvSpPr txBox="1"/>
          <p:nvPr/>
        </p:nvSpPr>
        <p:spPr>
          <a:xfrm>
            <a:off x="2820881" y="5090973"/>
            <a:ext cx="3502238" cy="830997"/>
          </a:xfrm>
          <a:prstGeom prst="rect">
            <a:avLst/>
          </a:prstGeom>
          <a:noFill/>
        </p:spPr>
        <p:txBody>
          <a:bodyPr wrap="square" rtlCol="0">
            <a:spAutoFit/>
          </a:bodyPr>
          <a:lstStyle/>
          <a:p>
            <a:pPr algn="ctr"/>
            <a:r>
              <a:rPr lang="en-US" sz="2400" b="1" smtClean="0">
                <a:latin typeface="Arial" panose="020B0604020202020204" pitchFamily="34" charset="0"/>
                <a:cs typeface="Arial" panose="020B0604020202020204" pitchFamily="34" charset="0"/>
              </a:rPr>
              <a:t>Lợn ăn cây ráy,</a:t>
            </a:r>
          </a:p>
          <a:p>
            <a:pPr algn="ctr"/>
            <a:r>
              <a:rPr lang="en-US" sz="2400" i="1">
                <a:latin typeface="Arial" panose="020B0604020202020204" pitchFamily="34" charset="0"/>
                <a:cs typeface="Arial" panose="020B0604020202020204" pitchFamily="34" charset="0"/>
              </a:rPr>
              <a:t>t</a:t>
            </a:r>
            <a:r>
              <a:rPr lang="en-US" sz="2400" i="1" smtClean="0">
                <a:latin typeface="Arial" panose="020B0604020202020204" pitchFamily="34" charset="0"/>
                <a:cs typeface="Arial" panose="020B0604020202020204" pitchFamily="34" charset="0"/>
              </a:rPr>
              <a:t>ranh dân gian Đông Hồ</a:t>
            </a:r>
            <a:endParaRPr lang="en-US" sz="24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97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892552"/>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phát hiện chấm và nét trong các hình,</a:t>
            </a:r>
          </a:p>
          <a:p>
            <a:r>
              <a:rPr lang="en-US" sz="2500" b="1" smtClean="0">
                <a:latin typeface="Arial" panose="020B0604020202020204" pitchFamily="34" charset="0"/>
                <a:cs typeface="Arial" panose="020B0604020202020204" pitchFamily="34" charset="0"/>
              </a:rPr>
              <a:t>ảnh minh họa.</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2578" y="1389762"/>
            <a:ext cx="5979604" cy="3986402"/>
          </a:xfrm>
          <a:prstGeom prst="rect">
            <a:avLst/>
          </a:prstGeom>
        </p:spPr>
      </p:pic>
      <p:sp>
        <p:nvSpPr>
          <p:cNvPr id="8" name="Rectangle 7"/>
          <p:cNvSpPr/>
          <p:nvPr/>
        </p:nvSpPr>
        <p:spPr>
          <a:xfrm>
            <a:off x="2678806" y="5525035"/>
            <a:ext cx="3786389" cy="5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tx1"/>
                </a:solidFill>
                <a:latin typeface="Arial" panose="020B0604020202020204" pitchFamily="34" charset="0"/>
                <a:cs typeface="Arial" panose="020B0604020202020204" pitchFamily="34" charset="0"/>
              </a:rPr>
              <a:t>Con công. </a:t>
            </a:r>
            <a:r>
              <a:rPr lang="en-US" sz="2200" smtClean="0">
                <a:solidFill>
                  <a:schemeClr val="tx1"/>
                </a:solidFill>
                <a:latin typeface="Arial" panose="020B0604020202020204" pitchFamily="34" charset="0"/>
                <a:cs typeface="Arial" panose="020B0604020202020204" pitchFamily="34" charset="0"/>
              </a:rPr>
              <a:t>Ảnh: Duy Anh</a:t>
            </a:r>
            <a:endParaRPr lang="en-US" sz="2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079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nodeType="withEffect">
                                  <p:stCondLst>
                                    <p:cond delay="100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2000"/>
                                        <p:tgtEl>
                                          <p:spTgt spid="10">
                                            <p:txEl>
                                              <p:pRg st="0" end="0"/>
                                            </p:txEl>
                                          </p:spTgt>
                                        </p:tgtEl>
                                      </p:cBhvr>
                                    </p:animEffect>
                                  </p:childTnLst>
                                </p:cTn>
                              </p:par>
                              <p:par>
                                <p:cTn id="12" presetID="22" presetClass="entr" presetSubtype="8" fill="hold" nodeType="withEffect">
                                  <p:stCondLst>
                                    <p:cond delay="275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wipe(left)">
                                      <p:cBhvr>
                                        <p:cTn id="14" dur="10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29" y="156923"/>
            <a:ext cx="754145" cy="731520"/>
          </a:xfrm>
          <a:prstGeom prst="rect">
            <a:avLst/>
          </a:prstGeom>
        </p:spPr>
      </p:pic>
      <p:sp>
        <p:nvSpPr>
          <p:cNvPr id="9" name="TextBox 8"/>
          <p:cNvSpPr txBox="1"/>
          <p:nvPr/>
        </p:nvSpPr>
        <p:spPr>
          <a:xfrm>
            <a:off x="958417" y="372913"/>
            <a:ext cx="7618912" cy="461665"/>
          </a:xfrm>
          <a:prstGeom prst="rect">
            <a:avLst/>
          </a:prstGeom>
          <a:noFill/>
        </p:spPr>
        <p:txBody>
          <a:bodyPr wrap="square" rtlCol="0">
            <a:spAutoFit/>
          </a:bodyPr>
          <a:lstStyle/>
          <a:p>
            <a:r>
              <a:rPr lang="en-US" sz="2400" b="1" spc="-50" smtClean="0">
                <a:latin typeface="Arial" panose="020B0604020202020204" pitchFamily="34" charset="0"/>
                <a:cs typeface="Arial" panose="020B0604020202020204" pitchFamily="34" charset="0"/>
              </a:rPr>
              <a:t>Dùng chấm và nét vẽ bức tranh theo ý thích của em.</a:t>
            </a:r>
            <a:endParaRPr lang="en-US" sz="2400" b="1" spc="-50" dirty="0">
              <a:latin typeface="Arial" panose="020B0604020202020204" pitchFamily="34" charset="0"/>
              <a:cs typeface="Arial" panose="020B0604020202020204" pitchFamily="34" charset="0"/>
            </a:endParaRPr>
          </a:p>
        </p:txBody>
      </p:sp>
      <p:grpSp>
        <p:nvGrpSpPr>
          <p:cNvPr id="12" name="Group 11"/>
          <p:cNvGrpSpPr/>
          <p:nvPr/>
        </p:nvGrpSpPr>
        <p:grpSpPr>
          <a:xfrm>
            <a:off x="1497200" y="603745"/>
            <a:ext cx="6149601" cy="5010081"/>
            <a:chOff x="1120461" y="888443"/>
            <a:chExt cx="6149601" cy="501008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9733" y="888443"/>
              <a:ext cx="3270329" cy="243430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461" y="1810733"/>
              <a:ext cx="6149601" cy="4087791"/>
            </a:xfrm>
            <a:prstGeom prst="roundRect">
              <a:avLst/>
            </a:prstGeom>
            <a:ln w="28575">
              <a:solidFill>
                <a:srgbClr val="00B050"/>
              </a:solidFill>
              <a:prstDash val="sysDot"/>
            </a:ln>
          </p:spPr>
        </p:pic>
      </p:grpSp>
      <p:sp>
        <p:nvSpPr>
          <p:cNvPr id="13" name="TextBox 12"/>
          <p:cNvSpPr txBox="1"/>
          <p:nvPr/>
        </p:nvSpPr>
        <p:spPr>
          <a:xfrm>
            <a:off x="3226158" y="5924282"/>
            <a:ext cx="2691685" cy="430887"/>
          </a:xfrm>
          <a:prstGeom prst="rect">
            <a:avLst/>
          </a:prstGeom>
          <a:noFill/>
        </p:spPr>
        <p:txBody>
          <a:bodyPr wrap="square" rtlCol="0">
            <a:spAutoFit/>
          </a:bodyPr>
          <a:lstStyle/>
          <a:p>
            <a:pPr algn="ctr"/>
            <a:r>
              <a:rPr lang="en-US" sz="2200" i="1" smtClean="0">
                <a:latin typeface="Arial" panose="020B0604020202020204" pitchFamily="34" charset="0"/>
                <a:cs typeface="Arial" panose="020B0604020202020204" pitchFamily="34" charset="0"/>
              </a:rPr>
              <a:t>Hình tham khảo</a:t>
            </a:r>
            <a:endParaRPr lang="en-US" sz="2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86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8"/>
                                        </p:tgtEl>
                                        <p:attrNameLst>
                                          <p:attrName>r</p:attrName>
                                        </p:attrNameLst>
                                      </p:cBhvr>
                                    </p:animRot>
                                  </p:childTnLst>
                                </p:cTn>
                              </p:par>
                              <p:par>
                                <p:cTn id="7" presetID="22" presetClass="entr" presetSubtype="8"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29" y="156923"/>
            <a:ext cx="754145" cy="731520"/>
          </a:xfrm>
          <a:prstGeom prst="rect">
            <a:avLst/>
          </a:prstGeom>
        </p:spPr>
      </p:pic>
      <p:sp>
        <p:nvSpPr>
          <p:cNvPr id="9" name="TextBox 8"/>
          <p:cNvSpPr txBox="1"/>
          <p:nvPr/>
        </p:nvSpPr>
        <p:spPr>
          <a:xfrm>
            <a:off x="958417" y="372913"/>
            <a:ext cx="7618912" cy="461665"/>
          </a:xfrm>
          <a:prstGeom prst="rect">
            <a:avLst/>
          </a:prstGeom>
          <a:noFill/>
        </p:spPr>
        <p:txBody>
          <a:bodyPr wrap="square" rtlCol="0">
            <a:spAutoFit/>
          </a:bodyPr>
          <a:lstStyle/>
          <a:p>
            <a:r>
              <a:rPr lang="en-US" sz="2400" b="1" spc="-50" smtClean="0">
                <a:latin typeface="Arial" panose="020B0604020202020204" pitchFamily="34" charset="0"/>
                <a:cs typeface="Arial" panose="020B0604020202020204" pitchFamily="34" charset="0"/>
              </a:rPr>
              <a:t>Dùng chấm và nét vẽ bức tranh theo ý thích của em.</a:t>
            </a:r>
            <a:endParaRPr lang="en-US" sz="2400" b="1" spc="-5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93" y="1129490"/>
            <a:ext cx="3128755" cy="4241000"/>
          </a:xfrm>
          <a:prstGeom prst="rect">
            <a:avLst/>
          </a:prstGeom>
        </p:spPr>
      </p:pic>
      <p:sp>
        <p:nvSpPr>
          <p:cNvPr id="3" name="TextBox 2"/>
          <p:cNvSpPr txBox="1"/>
          <p:nvPr/>
        </p:nvSpPr>
        <p:spPr>
          <a:xfrm>
            <a:off x="299379" y="5473520"/>
            <a:ext cx="3902299" cy="707886"/>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Cô giáo em</a:t>
            </a:r>
          </a:p>
          <a:p>
            <a:pPr algn="ctr"/>
            <a:r>
              <a:rPr lang="en-US" sz="2000" i="1">
                <a:latin typeface="Arial" panose="020B0604020202020204" pitchFamily="34" charset="0"/>
                <a:cs typeface="Arial" panose="020B0604020202020204" pitchFamily="34" charset="0"/>
              </a:rPr>
              <a:t>t</a:t>
            </a:r>
            <a:r>
              <a:rPr lang="en-US" sz="2000" i="1" smtClean="0">
                <a:latin typeface="Arial" panose="020B0604020202020204" pitchFamily="34" charset="0"/>
                <a:cs typeface="Arial" panose="020B0604020202020204" pitchFamily="34" charset="0"/>
              </a:rPr>
              <a:t>ranh bột màu, Tạ Bích Ngọc</a:t>
            </a:r>
            <a:endParaRPr lang="en-US" sz="2000" i="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8406" y="2114926"/>
            <a:ext cx="4363248" cy="3121437"/>
          </a:xfrm>
          <a:prstGeom prst="rect">
            <a:avLst/>
          </a:prstGeom>
        </p:spPr>
      </p:pic>
      <p:sp>
        <p:nvSpPr>
          <p:cNvPr id="14" name="TextBox 13"/>
          <p:cNvSpPr txBox="1"/>
          <p:nvPr/>
        </p:nvSpPr>
        <p:spPr>
          <a:xfrm>
            <a:off x="4433500" y="5473520"/>
            <a:ext cx="3902299" cy="707886"/>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Con cá, </a:t>
            </a:r>
            <a:r>
              <a:rPr lang="en-US" sz="2000" i="1" smtClean="0">
                <a:latin typeface="Arial" panose="020B0604020202020204" pitchFamily="34" charset="0"/>
                <a:cs typeface="Arial" panose="020B0604020202020204" pitchFamily="34" charset="0"/>
              </a:rPr>
              <a:t>tranh bột màu,</a:t>
            </a:r>
          </a:p>
          <a:p>
            <a:pPr algn="ctr"/>
            <a:r>
              <a:rPr lang="en-US" sz="2000" i="1" smtClean="0">
                <a:latin typeface="Arial" panose="020B0604020202020204" pitchFamily="34" charset="0"/>
                <a:cs typeface="Arial" panose="020B0604020202020204" pitchFamily="34" charset="0"/>
              </a:rPr>
              <a:t>Nghiêm Bá Nhật Minh</a:t>
            </a:r>
            <a:endParaRPr lang="en-US" sz="20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3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54" y="146481"/>
            <a:ext cx="723900" cy="731520"/>
          </a:xfrm>
          <a:prstGeom prst="rect">
            <a:avLst/>
          </a:prstGeom>
        </p:spPr>
      </p:pic>
      <p:sp>
        <p:nvSpPr>
          <p:cNvPr id="7" name="TextBox 6"/>
          <p:cNvSpPr txBox="1"/>
          <p:nvPr/>
        </p:nvSpPr>
        <p:spPr>
          <a:xfrm>
            <a:off x="1009933" y="360034"/>
            <a:ext cx="7342497"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Trả lời câu hỏi:</a:t>
            </a:r>
            <a:endParaRPr lang="en-US" sz="2400" b="1" dirty="0">
              <a:latin typeface="Arial" panose="020B0604020202020204" pitchFamily="34" charset="0"/>
              <a:cs typeface="Arial" panose="020B0604020202020204" pitchFamily="34" charset="0"/>
            </a:endParaRPr>
          </a:p>
        </p:txBody>
      </p:sp>
      <p:sp>
        <p:nvSpPr>
          <p:cNvPr id="8" name="Rectangle 7"/>
          <p:cNvSpPr/>
          <p:nvPr/>
        </p:nvSpPr>
        <p:spPr>
          <a:xfrm>
            <a:off x="900752" y="2726915"/>
            <a:ext cx="7342497" cy="14041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800" b="1" i="1" smtClean="0">
                <a:latin typeface="Arial" panose="020B0604020202020204" pitchFamily="34" charset="0"/>
                <a:cs typeface="Arial" panose="020B0604020202020204" pitchFamily="34" charset="0"/>
              </a:rPr>
              <a:t>Hình trong bức tranh đã được vẽ </a:t>
            </a:r>
          </a:p>
          <a:p>
            <a:pPr algn="ctr">
              <a:lnSpc>
                <a:spcPct val="150000"/>
              </a:lnSpc>
            </a:pPr>
            <a:r>
              <a:rPr lang="en-US" sz="2800" b="1" i="1" smtClean="0">
                <a:latin typeface="Arial" panose="020B0604020202020204" pitchFamily="34" charset="0"/>
                <a:cs typeface="Arial" panose="020B0604020202020204" pitchFamily="34" charset="0"/>
              </a:rPr>
              <a:t>bằng những nét và chấm nào?</a:t>
            </a:r>
            <a:endParaRPr lang="en-US" sz="2800" b="1"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8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6"/>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1500"/>
                                        <p:tgtEl>
                                          <p:spTgt spid="8">
                                            <p:txEl>
                                              <p:pRg st="0" end="0"/>
                                            </p:txEl>
                                          </p:spTgt>
                                        </p:tgtEl>
                                      </p:cBhvr>
                                    </p:animEffect>
                                  </p:childTnLst>
                                </p:cTn>
                              </p:par>
                              <p:par>
                                <p:cTn id="17" presetID="22" presetClass="entr" presetSubtype="8" fill="hold" nodeType="withEffect">
                                  <p:stCondLst>
                                    <p:cond delay="125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left)">
                                      <p:cBhvr>
                                        <p:cTn id="19"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54" y="150107"/>
            <a:ext cx="731520" cy="731520"/>
          </a:xfrm>
          <a:prstGeom prst="rect">
            <a:avLst/>
          </a:prstGeom>
        </p:spPr>
      </p:pic>
      <p:sp>
        <p:nvSpPr>
          <p:cNvPr id="3" name="TextBox 2"/>
          <p:cNvSpPr txBox="1"/>
          <p:nvPr/>
        </p:nvSpPr>
        <p:spPr>
          <a:xfrm>
            <a:off x="1009933" y="360034"/>
            <a:ext cx="7342497" cy="461665"/>
          </a:xfrm>
          <a:prstGeom prst="rect">
            <a:avLst/>
          </a:prstGeom>
          <a:noFill/>
        </p:spPr>
        <p:txBody>
          <a:bodyPr wrap="square" rtlCol="0">
            <a:spAutoFit/>
          </a:bodyPr>
          <a:lstStyle/>
          <a:p>
            <a:r>
              <a:rPr lang="en-US" sz="2400" b="1" spc="-50" smtClean="0">
                <a:latin typeface="Arial" panose="020B0604020202020204" pitchFamily="34" charset="0"/>
                <a:cs typeface="Arial" panose="020B0604020202020204" pitchFamily="34" charset="0"/>
              </a:rPr>
              <a:t>Quan sát, nhận biết họat động vẽ tranh theo nhóm.</a:t>
            </a:r>
            <a:endParaRPr lang="en-US" sz="2400" b="1" spc="-5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979" y="821699"/>
            <a:ext cx="4362907" cy="5765756"/>
          </a:xfrm>
          <a:prstGeom prst="rect">
            <a:avLst/>
          </a:prstGeom>
        </p:spPr>
      </p:pic>
      <p:sp>
        <p:nvSpPr>
          <p:cNvPr id="6" name="TextBox 5"/>
          <p:cNvSpPr txBox="1"/>
          <p:nvPr/>
        </p:nvSpPr>
        <p:spPr>
          <a:xfrm>
            <a:off x="5959886" y="4945488"/>
            <a:ext cx="2949262" cy="707886"/>
          </a:xfrm>
          <a:prstGeom prst="rect">
            <a:avLst/>
          </a:prstGeom>
          <a:noFill/>
        </p:spPr>
        <p:txBody>
          <a:bodyPr wrap="square" rtlCol="0">
            <a:spAutoFit/>
          </a:bodyPr>
          <a:lstStyle/>
          <a:p>
            <a:r>
              <a:rPr lang="en-US" sz="2000" b="1" smtClean="0">
                <a:latin typeface="Arial" panose="020B0604020202020204" pitchFamily="34" charset="0"/>
                <a:cs typeface="Arial" panose="020B0604020202020204" pitchFamily="34" charset="0"/>
              </a:rPr>
              <a:t>Đàn cá, </a:t>
            </a:r>
            <a:r>
              <a:rPr lang="en-US" sz="2000" i="1" smtClean="0">
                <a:latin typeface="Arial" panose="020B0604020202020204" pitchFamily="34" charset="0"/>
                <a:cs typeface="Arial" panose="020B0604020202020204" pitchFamily="34" charset="0"/>
              </a:rPr>
              <a:t>tranh sáp màu, </a:t>
            </a:r>
          </a:p>
          <a:p>
            <a:r>
              <a:rPr lang="en-US" sz="2000" i="1" smtClean="0">
                <a:latin typeface="Arial" panose="020B0604020202020204" pitchFamily="34" charset="0"/>
                <a:cs typeface="Arial" panose="020B0604020202020204" pitchFamily="34" charset="0"/>
              </a:rPr>
              <a:t>sản phẩm của nhóm</a:t>
            </a:r>
            <a:endParaRPr lang="en-US" sz="20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8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274" y="881627"/>
            <a:ext cx="2870049" cy="277313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54" y="150107"/>
            <a:ext cx="731520" cy="731520"/>
          </a:xfrm>
          <a:prstGeom prst="rect">
            <a:avLst/>
          </a:prstGeom>
        </p:spPr>
      </p:pic>
      <p:sp>
        <p:nvSpPr>
          <p:cNvPr id="3" name="TextBox 2"/>
          <p:cNvSpPr txBox="1"/>
          <p:nvPr/>
        </p:nvSpPr>
        <p:spPr>
          <a:xfrm>
            <a:off x="1009933" y="360034"/>
            <a:ext cx="7342497" cy="461665"/>
          </a:xfrm>
          <a:prstGeom prst="rect">
            <a:avLst/>
          </a:prstGeom>
          <a:noFill/>
        </p:spPr>
        <p:txBody>
          <a:bodyPr wrap="square" rtlCol="0">
            <a:spAutoFit/>
          </a:bodyPr>
          <a:lstStyle/>
          <a:p>
            <a:r>
              <a:rPr lang="en-US" sz="2400" b="1" smtClean="0">
                <a:latin typeface="Arial" panose="020B0604020202020204" pitchFamily="34" charset="0"/>
                <a:cs typeface="Arial" panose="020B0604020202020204" pitchFamily="34" charset="0"/>
              </a:rPr>
              <a:t>Cùng bạn vẽ một bức tranh có chấm và nét.</a:t>
            </a:r>
            <a:endParaRPr lang="en-US"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004" y="1045662"/>
            <a:ext cx="3382426" cy="23252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5020" y="3907876"/>
            <a:ext cx="3593592" cy="2484120"/>
          </a:xfrm>
          <a:prstGeom prst="rect">
            <a:avLst/>
          </a:prstGeom>
        </p:spPr>
      </p:pic>
    </p:spTree>
    <p:extLst>
      <p:ext uri="{BB962C8B-B14F-4D97-AF65-F5344CB8AC3E}">
        <p14:creationId xmlns:p14="http://schemas.microsoft.com/office/powerpoint/2010/main" val="41015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555" y="1061930"/>
            <a:ext cx="4405812" cy="425704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54" y="150107"/>
            <a:ext cx="731520" cy="731520"/>
          </a:xfrm>
          <a:prstGeom prst="rect">
            <a:avLst/>
          </a:prstGeom>
        </p:spPr>
      </p:pic>
      <p:sp>
        <p:nvSpPr>
          <p:cNvPr id="3" name="TextBox 2"/>
          <p:cNvSpPr txBox="1"/>
          <p:nvPr/>
        </p:nvSpPr>
        <p:spPr>
          <a:xfrm>
            <a:off x="1009933" y="360034"/>
            <a:ext cx="7342497" cy="461665"/>
          </a:xfrm>
          <a:prstGeom prst="rect">
            <a:avLst/>
          </a:prstGeom>
          <a:noFill/>
        </p:spPr>
        <p:txBody>
          <a:bodyPr wrap="square" rtlCol="0">
            <a:spAutoFit/>
          </a:bodyPr>
          <a:lstStyle/>
          <a:p>
            <a:r>
              <a:rPr lang="en-US" sz="2400" b="1" smtClean="0">
                <a:latin typeface="Arial" panose="020B0604020202020204" pitchFamily="34" charset="0"/>
                <a:cs typeface="Arial" panose="020B0604020202020204" pitchFamily="34" charset="0"/>
              </a:rPr>
              <a:t>Cùng bạn vẽ một bức tranh có chấm và nét.</a:t>
            </a:r>
            <a:endParaRPr lang="en-US" sz="2400" b="1" dirty="0">
              <a:latin typeface="Arial" panose="020B0604020202020204" pitchFamily="34" charset="0"/>
              <a:cs typeface="Arial" panose="020B0604020202020204" pitchFamily="34" charset="0"/>
            </a:endParaRPr>
          </a:p>
        </p:txBody>
      </p:sp>
      <p:sp>
        <p:nvSpPr>
          <p:cNvPr id="7" name="TextBox 6"/>
          <p:cNvSpPr txBox="1"/>
          <p:nvPr/>
        </p:nvSpPr>
        <p:spPr>
          <a:xfrm>
            <a:off x="2801156" y="5499278"/>
            <a:ext cx="3541689" cy="769441"/>
          </a:xfrm>
          <a:prstGeom prst="rect">
            <a:avLst/>
          </a:prstGeom>
          <a:noFill/>
        </p:spPr>
        <p:txBody>
          <a:bodyPr wrap="square" rtlCol="0">
            <a:spAutoFit/>
          </a:bodyPr>
          <a:lstStyle/>
          <a:p>
            <a:pPr algn="ctr"/>
            <a:r>
              <a:rPr lang="en-US" sz="2200" b="1" smtClean="0">
                <a:latin typeface="Arial" panose="020B0604020202020204" pitchFamily="34" charset="0"/>
                <a:cs typeface="Arial" panose="020B0604020202020204" pitchFamily="34" charset="0"/>
              </a:rPr>
              <a:t>Con bướm, </a:t>
            </a:r>
            <a:r>
              <a:rPr lang="en-US" sz="2200" i="1" smtClean="0">
                <a:latin typeface="Arial" panose="020B0604020202020204" pitchFamily="34" charset="0"/>
                <a:cs typeface="Arial" panose="020B0604020202020204" pitchFamily="34" charset="0"/>
              </a:rPr>
              <a:t>tranh màu dạ,</a:t>
            </a:r>
          </a:p>
          <a:p>
            <a:pPr algn="ctr"/>
            <a:r>
              <a:rPr lang="en-US" sz="2200" i="1" smtClean="0">
                <a:latin typeface="Arial" panose="020B0604020202020204" pitchFamily="34" charset="0"/>
                <a:cs typeface="Arial" panose="020B0604020202020204" pitchFamily="34" charset="0"/>
              </a:rPr>
              <a:t>Ngọc Minh</a:t>
            </a:r>
            <a:endParaRPr lang="en-US" sz="2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50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415" y="1212448"/>
            <a:ext cx="5655170" cy="388758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54" y="150107"/>
            <a:ext cx="731520" cy="731520"/>
          </a:xfrm>
          <a:prstGeom prst="rect">
            <a:avLst/>
          </a:prstGeom>
        </p:spPr>
      </p:pic>
      <p:sp>
        <p:nvSpPr>
          <p:cNvPr id="3" name="TextBox 2"/>
          <p:cNvSpPr txBox="1"/>
          <p:nvPr/>
        </p:nvSpPr>
        <p:spPr>
          <a:xfrm>
            <a:off x="1009933" y="360034"/>
            <a:ext cx="7342497" cy="461665"/>
          </a:xfrm>
          <a:prstGeom prst="rect">
            <a:avLst/>
          </a:prstGeom>
          <a:noFill/>
        </p:spPr>
        <p:txBody>
          <a:bodyPr wrap="square" rtlCol="0">
            <a:spAutoFit/>
          </a:bodyPr>
          <a:lstStyle/>
          <a:p>
            <a:r>
              <a:rPr lang="en-US" sz="2400" b="1" smtClean="0">
                <a:latin typeface="Arial" panose="020B0604020202020204" pitchFamily="34" charset="0"/>
                <a:cs typeface="Arial" panose="020B0604020202020204" pitchFamily="34" charset="0"/>
              </a:rPr>
              <a:t>Cùng bạn vẽ một bức tranh có chấm và nét.</a:t>
            </a:r>
            <a:endParaRPr lang="en-US" sz="2400" b="1" dirty="0">
              <a:latin typeface="Arial" panose="020B0604020202020204" pitchFamily="34" charset="0"/>
              <a:cs typeface="Arial" panose="020B0604020202020204" pitchFamily="34" charset="0"/>
            </a:endParaRPr>
          </a:p>
        </p:txBody>
      </p:sp>
      <p:sp>
        <p:nvSpPr>
          <p:cNvPr id="7" name="TextBox 6"/>
          <p:cNvSpPr txBox="1"/>
          <p:nvPr/>
        </p:nvSpPr>
        <p:spPr>
          <a:xfrm>
            <a:off x="2801156" y="5499278"/>
            <a:ext cx="3754190" cy="769441"/>
          </a:xfrm>
          <a:prstGeom prst="rect">
            <a:avLst/>
          </a:prstGeom>
          <a:noFill/>
        </p:spPr>
        <p:txBody>
          <a:bodyPr wrap="square" rtlCol="0">
            <a:spAutoFit/>
          </a:bodyPr>
          <a:lstStyle/>
          <a:p>
            <a:pPr algn="ctr"/>
            <a:r>
              <a:rPr lang="en-US" sz="2200" b="1" smtClean="0">
                <a:latin typeface="Arial" panose="020B0604020202020204" pitchFamily="34" charset="0"/>
                <a:cs typeface="Arial" panose="020B0604020202020204" pitchFamily="34" charset="0"/>
              </a:rPr>
              <a:t>Con công đang múa,</a:t>
            </a:r>
          </a:p>
          <a:p>
            <a:pPr algn="ctr"/>
            <a:r>
              <a:rPr lang="en-US" sz="2200" i="1" smtClean="0">
                <a:latin typeface="Arial" panose="020B0604020202020204" pitchFamily="34" charset="0"/>
                <a:cs typeface="Arial" panose="020B0604020202020204" pitchFamily="34" charset="0"/>
              </a:rPr>
              <a:t>Tranh sáp màu, Đăng Bách</a:t>
            </a:r>
            <a:endParaRPr lang="en-US" sz="2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4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239" y="1173811"/>
            <a:ext cx="5866083" cy="405501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54" y="150107"/>
            <a:ext cx="731520" cy="731520"/>
          </a:xfrm>
          <a:prstGeom prst="rect">
            <a:avLst/>
          </a:prstGeom>
        </p:spPr>
      </p:pic>
      <p:sp>
        <p:nvSpPr>
          <p:cNvPr id="3" name="TextBox 2"/>
          <p:cNvSpPr txBox="1"/>
          <p:nvPr/>
        </p:nvSpPr>
        <p:spPr>
          <a:xfrm>
            <a:off x="1009933" y="360034"/>
            <a:ext cx="7342497" cy="461665"/>
          </a:xfrm>
          <a:prstGeom prst="rect">
            <a:avLst/>
          </a:prstGeom>
          <a:noFill/>
        </p:spPr>
        <p:txBody>
          <a:bodyPr wrap="square" rtlCol="0">
            <a:spAutoFit/>
          </a:bodyPr>
          <a:lstStyle/>
          <a:p>
            <a:r>
              <a:rPr lang="en-US" sz="2400" b="1" smtClean="0">
                <a:latin typeface="Arial" panose="020B0604020202020204" pitchFamily="34" charset="0"/>
                <a:cs typeface="Arial" panose="020B0604020202020204" pitchFamily="34" charset="0"/>
              </a:rPr>
              <a:t>Cùng bạn vẽ một bức tranh có chấm và nét.</a:t>
            </a:r>
            <a:endParaRPr lang="en-US" sz="2400" b="1" dirty="0">
              <a:latin typeface="Arial" panose="020B0604020202020204" pitchFamily="34" charset="0"/>
              <a:cs typeface="Arial" panose="020B0604020202020204" pitchFamily="34" charset="0"/>
            </a:endParaRPr>
          </a:p>
        </p:txBody>
      </p:sp>
      <p:sp>
        <p:nvSpPr>
          <p:cNvPr id="7" name="TextBox 6"/>
          <p:cNvSpPr txBox="1"/>
          <p:nvPr/>
        </p:nvSpPr>
        <p:spPr>
          <a:xfrm>
            <a:off x="2585435" y="5499278"/>
            <a:ext cx="3973131" cy="769441"/>
          </a:xfrm>
          <a:prstGeom prst="rect">
            <a:avLst/>
          </a:prstGeom>
          <a:noFill/>
        </p:spPr>
        <p:txBody>
          <a:bodyPr wrap="square" rtlCol="0">
            <a:spAutoFit/>
          </a:bodyPr>
          <a:lstStyle/>
          <a:p>
            <a:pPr algn="ctr"/>
            <a:r>
              <a:rPr lang="en-US" sz="2200" b="1" smtClean="0">
                <a:latin typeface="Arial" panose="020B0604020202020204" pitchFamily="34" charset="0"/>
                <a:cs typeface="Arial" panose="020B0604020202020204" pitchFamily="34" charset="0"/>
              </a:rPr>
              <a:t>Người tuyết và cây thông,</a:t>
            </a:r>
          </a:p>
          <a:p>
            <a:pPr algn="ctr"/>
            <a:r>
              <a:rPr lang="en-US" sz="2200" i="1">
                <a:latin typeface="Arial" panose="020B0604020202020204" pitchFamily="34" charset="0"/>
                <a:cs typeface="Arial" panose="020B0604020202020204" pitchFamily="34" charset="0"/>
              </a:rPr>
              <a:t>t</a:t>
            </a:r>
            <a:r>
              <a:rPr lang="en-US" sz="2200" i="1" smtClean="0">
                <a:latin typeface="Arial" panose="020B0604020202020204" pitchFamily="34" charset="0"/>
                <a:cs typeface="Arial" panose="020B0604020202020204" pitchFamily="34" charset="0"/>
              </a:rPr>
              <a:t>ranh sáp màu, Phương Linh</a:t>
            </a:r>
            <a:endParaRPr lang="en-US" sz="2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2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83" y="3683903"/>
            <a:ext cx="8420668" cy="1552507"/>
          </a:xfrm>
          <a:prstGeom prst="rect">
            <a:avLst/>
          </a:prstGeom>
        </p:spPr>
      </p:pic>
      <p:grpSp>
        <p:nvGrpSpPr>
          <p:cNvPr id="7" name="Group 6"/>
          <p:cNvGrpSpPr/>
          <p:nvPr/>
        </p:nvGrpSpPr>
        <p:grpSpPr>
          <a:xfrm>
            <a:off x="662017" y="1059187"/>
            <a:ext cx="7195355" cy="3062438"/>
            <a:chOff x="662017" y="1059187"/>
            <a:chExt cx="7195355" cy="3062438"/>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880" t="16561" r="5192" b="10726"/>
            <a:stretch/>
          </p:blipFill>
          <p:spPr>
            <a:xfrm>
              <a:off x="1759189" y="1059187"/>
              <a:ext cx="2099257" cy="12621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17" y="1738648"/>
              <a:ext cx="7195355" cy="2382977"/>
            </a:xfrm>
            <a:prstGeom prst="rect">
              <a:avLst/>
            </a:prstGeom>
          </p:spPr>
        </p:pic>
      </p:grpSp>
    </p:spTree>
    <p:extLst>
      <p:ext uri="{BB962C8B-B14F-4D97-AF65-F5344CB8AC3E}">
        <p14:creationId xmlns:p14="http://schemas.microsoft.com/office/powerpoint/2010/main" val="126444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anim calcmode="lin" valueType="num">
                                      <p:cBhvr>
                                        <p:cTn id="14" dur="1250" fill="hold"/>
                                        <p:tgtEl>
                                          <p:spTgt spid="6"/>
                                        </p:tgtEl>
                                        <p:attrNameLst>
                                          <p:attrName>ppt_x</p:attrName>
                                        </p:attrNameLst>
                                      </p:cBhvr>
                                      <p:tavLst>
                                        <p:tav tm="0">
                                          <p:val>
                                            <p:strVal val="#ppt_x"/>
                                          </p:val>
                                        </p:tav>
                                        <p:tav tm="100000">
                                          <p:val>
                                            <p:strVal val="#ppt_x"/>
                                          </p:val>
                                        </p:tav>
                                      </p:tavLst>
                                    </p:anim>
                                    <p:anim calcmode="lin" valueType="num">
                                      <p:cBhvr>
                                        <p:cTn id="15"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46" y="0"/>
            <a:ext cx="9138908"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10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892552"/>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phát hiện chấm và nét trong các hình,</a:t>
            </a:r>
          </a:p>
          <a:p>
            <a:r>
              <a:rPr lang="en-US" sz="2500" b="1" smtClean="0">
                <a:latin typeface="Arial" panose="020B0604020202020204" pitchFamily="34" charset="0"/>
                <a:cs typeface="Arial" panose="020B0604020202020204" pitchFamily="34" charset="0"/>
              </a:rPr>
              <a:t>ảnh minh họa.</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644" y="1389762"/>
            <a:ext cx="2833472" cy="3986402"/>
          </a:xfrm>
          <a:prstGeom prst="rect">
            <a:avLst/>
          </a:prstGeom>
        </p:spPr>
      </p:pic>
      <p:sp>
        <p:nvSpPr>
          <p:cNvPr id="8" name="Rectangle 7"/>
          <p:cNvSpPr/>
          <p:nvPr/>
        </p:nvSpPr>
        <p:spPr>
          <a:xfrm>
            <a:off x="2678806" y="5525035"/>
            <a:ext cx="3786389" cy="5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tx1"/>
                </a:solidFill>
                <a:latin typeface="Arial" panose="020B0604020202020204" pitchFamily="34" charset="0"/>
                <a:cs typeface="Arial" panose="020B0604020202020204" pitchFamily="34" charset="0"/>
              </a:rPr>
              <a:t>Mẹ và em bé,</a:t>
            </a:r>
          </a:p>
          <a:p>
            <a:pPr algn="ctr"/>
            <a:r>
              <a:rPr lang="en-US" sz="2200" i="1" smtClean="0">
                <a:solidFill>
                  <a:schemeClr val="tx1"/>
                </a:solidFill>
                <a:latin typeface="Arial" panose="020B0604020202020204" pitchFamily="34" charset="0"/>
                <a:cs typeface="Arial" panose="020B0604020202020204" pitchFamily="34" charset="0"/>
              </a:rPr>
              <a:t>Tranh sáp màu, Minh Hoàng</a:t>
            </a:r>
            <a:endParaRPr lang="en-US" sz="22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55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892552"/>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phát hiện chấm và nét trong các hình,</a:t>
            </a:r>
          </a:p>
          <a:p>
            <a:r>
              <a:rPr lang="en-US" sz="2500" b="1" smtClean="0">
                <a:latin typeface="Arial" panose="020B0604020202020204" pitchFamily="34" charset="0"/>
                <a:cs typeface="Arial" panose="020B0604020202020204" pitchFamily="34" charset="0"/>
              </a:rPr>
              <a:t>ảnh minh họa.</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667" y="1381375"/>
            <a:ext cx="6818667" cy="3793900"/>
          </a:xfrm>
          <a:prstGeom prst="rect">
            <a:avLst/>
          </a:prstGeom>
        </p:spPr>
      </p:pic>
      <p:sp>
        <p:nvSpPr>
          <p:cNvPr id="8" name="Rectangle 7"/>
          <p:cNvSpPr/>
          <p:nvPr/>
        </p:nvSpPr>
        <p:spPr>
          <a:xfrm>
            <a:off x="1989786" y="5525035"/>
            <a:ext cx="5164429" cy="5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tx1"/>
                </a:solidFill>
                <a:latin typeface="Arial" panose="020B0604020202020204" pitchFamily="34" charset="0"/>
                <a:cs typeface="Arial" panose="020B0604020202020204" pitchFamily="34" charset="0"/>
              </a:rPr>
              <a:t>Ruộng bậc thang. </a:t>
            </a:r>
            <a:r>
              <a:rPr lang="en-US" sz="2200" smtClean="0">
                <a:solidFill>
                  <a:schemeClr val="tx1"/>
                </a:solidFill>
                <a:latin typeface="Arial" panose="020B0604020202020204" pitchFamily="34" charset="0"/>
                <a:cs typeface="Arial" panose="020B0604020202020204" pitchFamily="34" charset="0"/>
              </a:rPr>
              <a:t>Ảnh: Hương Đoàn</a:t>
            </a:r>
            <a:endParaRPr lang="en-US" sz="2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306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nhận biết cách tạo nên chấm.</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14" y="1034838"/>
            <a:ext cx="3423233" cy="247691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878" y="1034838"/>
            <a:ext cx="3294942" cy="248204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126" y="3580713"/>
            <a:ext cx="3334421" cy="248468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7878" y="3659012"/>
            <a:ext cx="3244805" cy="2406382"/>
          </a:xfrm>
          <a:prstGeom prst="rect">
            <a:avLst/>
          </a:prstGeom>
        </p:spPr>
      </p:pic>
    </p:spTree>
    <p:extLst>
      <p:ext uri="{BB962C8B-B14F-4D97-AF65-F5344CB8AC3E}">
        <p14:creationId xmlns:p14="http://schemas.microsoft.com/office/powerpoint/2010/main" val="219134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nhận biết cách tạo nên chấm.</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821" y="1061859"/>
            <a:ext cx="6168358" cy="4463178"/>
          </a:xfrm>
          <a:prstGeom prst="rect">
            <a:avLst/>
          </a:prstGeom>
        </p:spPr>
      </p:pic>
      <p:sp>
        <p:nvSpPr>
          <p:cNvPr id="8" name="Rectangle 7"/>
          <p:cNvSpPr/>
          <p:nvPr/>
        </p:nvSpPr>
        <p:spPr>
          <a:xfrm>
            <a:off x="2678806" y="5525035"/>
            <a:ext cx="3786389" cy="5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smtClean="0">
                <a:solidFill>
                  <a:schemeClr val="tx1"/>
                </a:solidFill>
                <a:latin typeface="Arial" panose="020B0604020202020204" pitchFamily="34" charset="0"/>
                <a:cs typeface="Arial" panose="020B0604020202020204" pitchFamily="34" charset="0"/>
              </a:rPr>
              <a:t> Tạo chấm bằng bút dạ</a:t>
            </a:r>
            <a:endParaRPr lang="en-US" sz="22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812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nhận biết cách tạo nên chấm.</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41" y="1061859"/>
            <a:ext cx="5924917" cy="4463178"/>
          </a:xfrm>
          <a:prstGeom prst="rect">
            <a:avLst/>
          </a:prstGeom>
        </p:spPr>
      </p:pic>
      <p:sp>
        <p:nvSpPr>
          <p:cNvPr id="8" name="Rectangle 7"/>
          <p:cNvSpPr/>
          <p:nvPr/>
        </p:nvSpPr>
        <p:spPr>
          <a:xfrm>
            <a:off x="2678806" y="5525035"/>
            <a:ext cx="3786389" cy="5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smtClean="0">
                <a:solidFill>
                  <a:schemeClr val="tx1"/>
                </a:solidFill>
                <a:latin typeface="Arial" panose="020B0604020202020204" pitchFamily="34" charset="0"/>
                <a:cs typeface="Arial" panose="020B0604020202020204" pitchFamily="34" charset="0"/>
              </a:rPr>
              <a:t> Tạo chấm bằng ngón tay</a:t>
            </a:r>
            <a:endParaRPr lang="en-US" sz="22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872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2314" y="360034"/>
            <a:ext cx="7732039" cy="477054"/>
          </a:xfrm>
          <a:prstGeom prst="rect">
            <a:avLst/>
          </a:prstGeom>
          <a:noFill/>
        </p:spPr>
        <p:txBody>
          <a:bodyPr wrap="square" rtlCol="0">
            <a:spAutoFit/>
          </a:bodyPr>
          <a:lstStyle/>
          <a:p>
            <a:r>
              <a:rPr lang="en-US" sz="2500" b="1" smtClean="0">
                <a:latin typeface="Arial" panose="020B0604020202020204" pitchFamily="34" charset="0"/>
                <a:cs typeface="Arial" panose="020B0604020202020204" pitchFamily="34" charset="0"/>
              </a:rPr>
              <a:t>Quan sát, nhận biết cách tạo nên chấm.</a:t>
            </a:r>
            <a:endParaRPr lang="en-US" sz="25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2" y="135263"/>
            <a:ext cx="731520" cy="731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227" y="1061859"/>
            <a:ext cx="5989546" cy="4463178"/>
          </a:xfrm>
          <a:prstGeom prst="rect">
            <a:avLst/>
          </a:prstGeom>
        </p:spPr>
      </p:pic>
      <p:sp>
        <p:nvSpPr>
          <p:cNvPr id="8" name="Rectangle 7"/>
          <p:cNvSpPr/>
          <p:nvPr/>
        </p:nvSpPr>
        <p:spPr>
          <a:xfrm>
            <a:off x="2678806" y="5525035"/>
            <a:ext cx="3786389" cy="540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smtClean="0">
                <a:solidFill>
                  <a:schemeClr val="tx1"/>
                </a:solidFill>
                <a:latin typeface="Arial" panose="020B0604020202020204" pitchFamily="34" charset="0"/>
                <a:cs typeface="Arial" panose="020B0604020202020204" pitchFamily="34" charset="0"/>
              </a:rPr>
              <a:t> Tạo chấm bằng khuyu áo</a:t>
            </a:r>
            <a:endParaRPr lang="en-US" sz="22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99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8195</TotalTime>
  <Words>1220</Words>
  <Application>Microsoft Office PowerPoint</Application>
  <PresentationFormat>Custom</PresentationFormat>
  <Paragraphs>150</Paragraphs>
  <Slides>39</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TrangDTT</cp:lastModifiedBy>
  <cp:revision>370</cp:revision>
  <dcterms:created xsi:type="dcterms:W3CDTF">2018-10-04T02:59:51Z</dcterms:created>
  <dcterms:modified xsi:type="dcterms:W3CDTF">2020-07-07T07:40:23Z</dcterms:modified>
</cp:coreProperties>
</file>